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1130" r:id="rId2"/>
    <p:sldId id="4747" r:id="rId3"/>
    <p:sldId id="4937" r:id="rId4"/>
    <p:sldId id="4809" r:id="rId5"/>
    <p:sldId id="4951" r:id="rId6"/>
    <p:sldId id="2976" r:id="rId7"/>
    <p:sldId id="5383" r:id="rId8"/>
    <p:sldId id="5380" r:id="rId9"/>
    <p:sldId id="4901" r:id="rId10"/>
    <p:sldId id="4920" r:id="rId11"/>
    <p:sldId id="4714" r:id="rId12"/>
    <p:sldId id="4794" r:id="rId13"/>
    <p:sldId id="47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5"/>
    <p:restoredTop sz="58284" autoAdjust="0"/>
  </p:normalViewPr>
  <p:slideViewPr>
    <p:cSldViewPr snapToGrid="0" snapToObjects="1">
      <p:cViewPr varScale="1">
        <p:scale>
          <a:sx n="66" d="100"/>
          <a:sy n="66" d="100"/>
        </p:scale>
        <p:origin x="208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538A4-F22B-6941-A524-71BDC0ED4034}"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79590-89F0-524D-83B7-55FDB7BA02D1}" type="slidenum">
              <a:rPr lang="en-US" smtClean="0"/>
              <a:t>‹#›</a:t>
            </a:fld>
            <a:endParaRPr lang="en-US"/>
          </a:p>
        </p:txBody>
      </p:sp>
    </p:spTree>
    <p:extLst>
      <p:ext uri="{BB962C8B-B14F-4D97-AF65-F5344CB8AC3E}">
        <p14:creationId xmlns:p14="http://schemas.microsoft.com/office/powerpoint/2010/main" val="3445496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and confirm time</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46930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56428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ea typeface="+mn-ea"/>
                <a:cs typeface="+mn-cs"/>
              </a:rPr>
              <a:t>Zscaler platform</a:t>
            </a:r>
            <a:endParaRPr lang="en-US" sz="900" kern="1200" dirty="0">
              <a:solidFill>
                <a:schemeClr val="tx1"/>
              </a:solidFill>
              <a:effectLst/>
              <a:ea typeface="+mn-ea"/>
              <a:cs typeface="+mn-cs"/>
            </a:endParaRPr>
          </a:p>
          <a:p>
            <a:r>
              <a:rPr lang="en-US" sz="900" kern="1200" dirty="0">
                <a:solidFill>
                  <a:schemeClr val="tx1"/>
                </a:solidFill>
                <a:effectLst/>
                <a:ea typeface="+mn-ea"/>
                <a:cs typeface="+mn-cs"/>
              </a:rPr>
              <a:t>Having done 4 companies, 3 of them for security appliances. </a:t>
            </a:r>
          </a:p>
          <a:p>
            <a:r>
              <a:rPr lang="en-US" sz="900" b="1" kern="1200" dirty="0">
                <a:solidFill>
                  <a:schemeClr val="tx1"/>
                </a:solidFill>
                <a:effectLst/>
                <a:ea typeface="+mn-ea"/>
                <a:cs typeface="+mn-cs"/>
              </a:rPr>
              <a:t>stage of my life</a:t>
            </a:r>
            <a:r>
              <a:rPr lang="en-US" sz="900" kern="1200" dirty="0">
                <a:solidFill>
                  <a:schemeClr val="tx1"/>
                </a:solidFill>
                <a:effectLst/>
                <a:ea typeface="+mn-ea"/>
                <a:cs typeface="+mn-cs"/>
              </a:rPr>
              <a:t>. Own investment</a:t>
            </a:r>
          </a:p>
          <a:p>
            <a:r>
              <a:rPr lang="en-US" sz="900" kern="1200" dirty="0">
                <a:solidFill>
                  <a:schemeClr val="tx1"/>
                </a:solidFill>
                <a:effectLst/>
                <a:ea typeface="+mn-ea"/>
                <a:cs typeface="+mn-cs"/>
              </a:rPr>
              <a:t>Purpose-built platform, </a:t>
            </a:r>
          </a:p>
          <a:p>
            <a:r>
              <a:rPr lang="en-US" sz="900" kern="1200" dirty="0">
                <a:solidFill>
                  <a:schemeClr val="tx1"/>
                </a:solidFill>
                <a:effectLst/>
                <a:ea typeface="+mn-ea"/>
                <a:cs typeface="+mn-cs"/>
              </a:rPr>
              <a:t>Multi-tenant, Extensible, APIs, </a:t>
            </a:r>
          </a:p>
          <a:p>
            <a:r>
              <a:rPr lang="en-US" sz="900" kern="1200" dirty="0">
                <a:solidFill>
                  <a:schemeClr val="tx1"/>
                </a:solidFill>
                <a:effectLst/>
                <a:ea typeface="+mn-ea"/>
                <a:cs typeface="+mn-cs"/>
              </a:rPr>
              <a:t>Two streams – listen to your customers. Don’t listen to them.</a:t>
            </a:r>
          </a:p>
          <a:p>
            <a:r>
              <a:rPr lang="en-US" sz="900" kern="1200" dirty="0">
                <a:solidFill>
                  <a:schemeClr val="tx1"/>
                </a:solidFill>
                <a:effectLst/>
                <a:ea typeface="+mn-ea"/>
                <a:cs typeface="+mn-cs"/>
              </a:rPr>
              <a:t> </a:t>
            </a:r>
          </a:p>
          <a:p>
            <a:r>
              <a:rPr lang="en-US" sz="900" kern="1200" dirty="0">
                <a:solidFill>
                  <a:schemeClr val="tx1"/>
                </a:solidFill>
                <a:effectLst/>
                <a:ea typeface="+mn-ea"/>
                <a:cs typeface="+mn-cs"/>
              </a:rPr>
              <a:t>LB – standard policy – board. Is it enforced on boxes?</a:t>
            </a:r>
          </a:p>
          <a:p>
            <a:r>
              <a:rPr lang="en-US" sz="900" kern="1200" dirty="0">
                <a:solidFill>
                  <a:schemeClr val="tx1"/>
                </a:solidFill>
                <a:effectLst/>
                <a:ea typeface="+mn-ea"/>
                <a:cs typeface="+mn-cs"/>
              </a:rPr>
              <a:t>Policy – the next get request</a:t>
            </a:r>
          </a:p>
          <a:p>
            <a:r>
              <a:rPr lang="en-US" sz="900" kern="1200" dirty="0">
                <a:solidFill>
                  <a:schemeClr val="tx1"/>
                </a:solidFill>
                <a:effectLst/>
                <a:ea typeface="+mn-ea"/>
                <a:cs typeface="+mn-cs"/>
              </a:rPr>
              <a:t>Policy follow the user – innovation</a:t>
            </a:r>
          </a:p>
          <a:p>
            <a:r>
              <a:rPr lang="en-US" sz="900" kern="1200" dirty="0">
                <a:solidFill>
                  <a:schemeClr val="tx1"/>
                </a:solidFill>
                <a:effectLst/>
                <a:ea typeface="+mn-ea"/>
                <a:cs typeface="+mn-cs"/>
              </a:rPr>
              <a:t>Hybrid cloud – split sfdc?</a:t>
            </a:r>
          </a:p>
          <a:p>
            <a:r>
              <a:rPr lang="en-US" sz="900" kern="1200" dirty="0">
                <a:solidFill>
                  <a:schemeClr val="tx1"/>
                </a:solidFill>
                <a:effectLst/>
                <a:ea typeface="+mn-ea"/>
                <a:cs typeface="+mn-cs"/>
              </a:rPr>
              <a:t>Service edge – unlike sfdc</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26820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ea typeface="+mn-ea"/>
                <a:cs typeface="+mn-cs"/>
              </a:rPr>
              <a:t>Partner eco-system</a:t>
            </a:r>
            <a:endParaRPr lang="en-US" sz="900" kern="1200" dirty="0">
              <a:solidFill>
                <a:schemeClr val="tx1"/>
              </a:solidFill>
              <a:effectLst/>
              <a:ea typeface="+mn-ea"/>
              <a:cs typeface="+mn-cs"/>
            </a:endParaRPr>
          </a:p>
          <a:p>
            <a:r>
              <a:rPr lang="en-US" sz="900" kern="1200" dirty="0">
                <a:solidFill>
                  <a:schemeClr val="tx1"/>
                </a:solidFill>
                <a:effectLst/>
                <a:ea typeface="+mn-ea"/>
                <a:cs typeface="+mn-cs"/>
              </a:rPr>
              <a:t>Z – one of the core areas – inline. Platform</a:t>
            </a:r>
          </a:p>
          <a:p>
            <a:r>
              <a:rPr lang="en-US" sz="900" kern="1200" dirty="0">
                <a:solidFill>
                  <a:schemeClr val="tx1"/>
                </a:solidFill>
                <a:effectLst/>
                <a:ea typeface="+mn-ea"/>
                <a:cs typeface="+mn-cs"/>
              </a:rPr>
              <a:t>Be the best. Say no to other areas,</a:t>
            </a:r>
          </a:p>
          <a:p>
            <a:r>
              <a:rPr lang="en-US" sz="900" kern="1200" dirty="0">
                <a:solidFill>
                  <a:schemeClr val="tx1"/>
                </a:solidFill>
                <a:effectLst/>
                <a:ea typeface="+mn-ea"/>
                <a:cs typeface="+mn-cs"/>
              </a:rPr>
              <a:t>Rep logos</a:t>
            </a:r>
          </a:p>
          <a:p>
            <a:r>
              <a:rPr lang="en-US" sz="900" kern="1200" dirty="0">
                <a:solidFill>
                  <a:schemeClr val="tx1"/>
                </a:solidFill>
                <a:effectLst/>
                <a:ea typeface="+mn-ea"/>
                <a:cs typeface="+mn-cs"/>
              </a:rPr>
              <a:t>Not a pseudo platform – SOC, endpoint, APIs</a:t>
            </a:r>
          </a:p>
          <a:p>
            <a:endParaRPr lang="en-US" sz="900" kern="1200" dirty="0">
              <a:solidFill>
                <a:schemeClr val="tx1"/>
              </a:solidFill>
              <a:effectLst/>
              <a:ea typeface="+mn-ea"/>
              <a:cs typeface="+mn-cs"/>
            </a:endParaRPr>
          </a:p>
          <a:p>
            <a:r>
              <a:rPr lang="en-US" sz="900" kern="1200" dirty="0" err="1">
                <a:solidFill>
                  <a:schemeClr val="tx1"/>
                </a:solidFill>
                <a:effectLst/>
                <a:ea typeface="+mn-ea"/>
                <a:cs typeface="+mn-cs"/>
              </a:rPr>
              <a:t>Casb</a:t>
            </a:r>
            <a:r>
              <a:rPr lang="en-US" sz="900" kern="1200" dirty="0">
                <a:solidFill>
                  <a:schemeClr val="tx1"/>
                </a:solidFill>
                <a:effectLst/>
                <a:ea typeface="+mn-ea"/>
                <a:cs typeface="+mn-cs"/>
              </a:rPr>
              <a:t> – we are inline – so we do full inline </a:t>
            </a:r>
            <a:r>
              <a:rPr lang="en-US" sz="900" kern="1200" dirty="0" err="1">
                <a:solidFill>
                  <a:schemeClr val="tx1"/>
                </a:solidFill>
                <a:effectLst/>
                <a:ea typeface="+mn-ea"/>
                <a:cs typeface="+mn-cs"/>
              </a:rPr>
              <a:t>Casb</a:t>
            </a:r>
            <a:r>
              <a:rPr lang="en-US" sz="900" kern="1200" dirty="0">
                <a:solidFill>
                  <a:schemeClr val="tx1"/>
                </a:solidFill>
                <a:effectLst/>
                <a:ea typeface="+mn-ea"/>
                <a:cs typeface="+mn-cs"/>
              </a:rPr>
              <a:t> it is apart of the platform. </a:t>
            </a:r>
          </a:p>
          <a:p>
            <a:endParaRPr lang="en-US" sz="900" kern="1200" dirty="0">
              <a:solidFill>
                <a:schemeClr val="tx1"/>
              </a:solidFill>
              <a:effectLs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8877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Zscaler</a:t>
            </a:r>
            <a:r>
              <a:rPr lang="en-US" dirty="0"/>
              <a:t> has been proven by some of the worlds largest brands to support these use cases. </a:t>
            </a:r>
          </a:p>
          <a:p>
            <a:endParaRPr lang="en-US" dirty="0"/>
          </a:p>
          <a:p>
            <a:r>
              <a:rPr lang="en-US" dirty="0"/>
              <a:t>Zscaler started with the goal of being the salesforce of cloud security. Scale was extremity important. </a:t>
            </a:r>
          </a:p>
          <a:p>
            <a:endParaRPr lang="en-US" dirty="0"/>
          </a:p>
          <a:p>
            <a:r>
              <a:rPr lang="en-US" dirty="0"/>
              <a:t>In fact, Zscaler stand for Zenith of Scalability. Let me highlight 4 dimensions of scale. </a:t>
            </a:r>
          </a:p>
          <a:p>
            <a:pPr marL="171450" indent="-171450">
              <a:buFont typeface="Arial" panose="020B0604020202020204" pitchFamily="34" charset="0"/>
              <a:buChar char="•"/>
            </a:pPr>
            <a:r>
              <a:rPr lang="en-US" dirty="0"/>
              <a:t>Protection across countries: Siemens has employees being secured by our cloud in over 185 countries</a:t>
            </a:r>
          </a:p>
          <a:p>
            <a:pPr marL="171450" indent="-171450">
              <a:buFont typeface="Arial" panose="020B0604020202020204" pitchFamily="34" charset="0"/>
              <a:buChar char="•"/>
            </a:pPr>
            <a:r>
              <a:rPr lang="en-US" dirty="0"/>
              <a:t>Locations protected: LDS has over 30K meetings houses all over the world that offer Internet services – we secure all of them. </a:t>
            </a:r>
          </a:p>
          <a:p>
            <a:pPr marL="171450" indent="-171450">
              <a:buFont typeface="Arial" panose="020B0604020202020204" pitchFamily="34" charset="0"/>
              <a:buChar char="•"/>
            </a:pPr>
            <a:r>
              <a:rPr lang="en-US" dirty="0"/>
              <a:t>User protected: MCNC: over 1.3 M users in North Carolina are secured by Zscaler – most of it being SSL traffic to YouTube. </a:t>
            </a:r>
          </a:p>
          <a:p>
            <a:pPr marL="171450" indent="-171450">
              <a:buFont typeface="Arial" panose="020B0604020202020204" pitchFamily="34" charset="0"/>
              <a:buChar char="•"/>
            </a:pPr>
            <a:r>
              <a:rPr lang="en-US" dirty="0"/>
              <a:t>YouTube hands down created more traffic on our network until late last year. Office 365 Traffic has now surpassed YouTube and account for 20% of our Internet traffic. </a:t>
            </a:r>
          </a:p>
          <a:p>
            <a:pPr marL="171450" indent="-171450">
              <a:buFont typeface="Arial" panose="020B0604020202020204" pitchFamily="34" charset="0"/>
              <a:buChar char="•"/>
            </a:pPr>
            <a:endParaRPr lang="en-US" dirty="0"/>
          </a:p>
          <a:p>
            <a:endParaRPr lang="en-US" dirty="0"/>
          </a:p>
          <a:p>
            <a:r>
              <a:rPr lang="en-US" dirty="0"/>
              <a:t>All companies will have a logo slide – many only sold a box being used for a department or small office.  With a few exceptions, all employees form all locations go through Zscaler every day. </a:t>
            </a:r>
          </a:p>
          <a:p>
            <a:endParaRPr lang="en-US" dirty="0"/>
          </a:p>
          <a:p>
            <a:endParaRPr lang="en-US" dirty="0"/>
          </a:p>
          <a:p>
            <a:r>
              <a:rPr lang="en-US" dirty="0"/>
              <a:t>Adoption is not just across all industries. We have the largest organizations in the most verticals trusting Zscaler for their secure cloud transformation. </a:t>
            </a:r>
          </a:p>
          <a:p>
            <a:endParaRPr lang="en-US" dirty="0"/>
          </a:p>
          <a:p>
            <a:r>
              <a:rPr lang="en-US" dirty="0"/>
              <a:t>Broad Adoption Across Industries </a:t>
            </a:r>
          </a:p>
          <a:p>
            <a:r>
              <a:rPr lang="en-US" dirty="0"/>
              <a:t>Shown: </a:t>
            </a:r>
          </a:p>
          <a:p>
            <a:r>
              <a:rPr lang="en-US" sz="900" kern="1200" dirty="0">
                <a:solidFill>
                  <a:schemeClr val="tx1"/>
                </a:solidFill>
                <a:effectLst/>
                <a:ea typeface="+mn-ea"/>
                <a:cs typeface="+mn-cs"/>
              </a:rPr>
              <a:t>Household &amp; Personal Care: P&amp;G, Unilever, L’Oreal, Reckitt, Henkel </a:t>
            </a:r>
          </a:p>
          <a:p>
            <a:r>
              <a:rPr lang="en-US" sz="900" kern="1200" dirty="0">
                <a:solidFill>
                  <a:schemeClr val="tx1"/>
                </a:solidFill>
                <a:effectLst/>
                <a:ea typeface="+mn-ea"/>
                <a:cs typeface="+mn-cs"/>
              </a:rPr>
              <a:t>Conglomerates: Siemens, United Technologies, CK Hutchinsen, 3M (GE is #9)</a:t>
            </a:r>
          </a:p>
          <a:p>
            <a:r>
              <a:rPr lang="en-US" sz="900" kern="1200" dirty="0">
                <a:solidFill>
                  <a:schemeClr val="tx1"/>
                </a:solidFill>
                <a:effectLst/>
                <a:ea typeface="+mn-ea"/>
                <a:cs typeface="+mn-cs"/>
              </a:rPr>
              <a:t>Medical Equipment: Novartis, Sanofi (also have 6,7 and 8 on the list) </a:t>
            </a:r>
          </a:p>
          <a:p>
            <a:r>
              <a:rPr lang="en-US" sz="900" kern="1200" dirty="0">
                <a:solidFill>
                  <a:schemeClr val="tx1"/>
                </a:solidFill>
                <a:effectLst/>
                <a:ea typeface="+mn-ea"/>
                <a:cs typeface="+mn-cs"/>
              </a:rPr>
              <a:t>Beverages: ABInBev, Diageo, Heineken </a:t>
            </a:r>
          </a:p>
          <a:p>
            <a:r>
              <a:rPr lang="en-US" sz="900" kern="1200" dirty="0">
                <a:solidFill>
                  <a:schemeClr val="tx1"/>
                </a:solidFill>
                <a:effectLst/>
                <a:ea typeface="+mn-ea"/>
                <a:cs typeface="+mn-cs"/>
              </a:rPr>
              <a:t>Apparel – Kering</a:t>
            </a:r>
          </a:p>
          <a:p>
            <a:r>
              <a:rPr lang="en-US" sz="900" kern="1200" dirty="0">
                <a:solidFill>
                  <a:schemeClr val="tx1"/>
                </a:solidFill>
                <a:effectLst/>
                <a:ea typeface="+mn-ea"/>
                <a:cs typeface="+mn-cs"/>
              </a:rPr>
              <a:t>Chemicals: DowDuPont, BASF, Saudi Basic, Bayer, Linde, Air Liquide </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Not shown:</a:t>
            </a:r>
          </a:p>
          <a:p>
            <a:r>
              <a:rPr lang="en-US" sz="900" kern="1200" dirty="0">
                <a:solidFill>
                  <a:schemeClr val="tx1"/>
                </a:solidFill>
                <a:effectLst/>
                <a:ea typeface="+mn-ea"/>
                <a:cs typeface="+mn-cs"/>
              </a:rPr>
              <a:t>8 of top 10 Conglomerates </a:t>
            </a:r>
          </a:p>
          <a:p>
            <a:r>
              <a:rPr lang="en-US" sz="900" kern="1200" dirty="0">
                <a:solidFill>
                  <a:schemeClr val="tx1"/>
                </a:solidFill>
                <a:effectLst/>
                <a:ea typeface="+mn-ea"/>
                <a:cs typeface="+mn-cs"/>
              </a:rPr>
              <a:t>7 of top 10 Chemical companies </a:t>
            </a:r>
          </a:p>
          <a:p>
            <a:r>
              <a:rPr lang="en-US" sz="900" kern="1200" dirty="0">
                <a:solidFill>
                  <a:schemeClr val="tx1"/>
                </a:solidFill>
                <a:effectLst/>
                <a:ea typeface="+mn-ea"/>
                <a:cs typeface="+mn-cs"/>
              </a:rPr>
              <a:t>4 of top 8 oil and gas </a:t>
            </a:r>
          </a:p>
          <a:p>
            <a:r>
              <a:rPr lang="en-US" sz="900" kern="1200" dirty="0">
                <a:solidFill>
                  <a:schemeClr val="tx1"/>
                </a:solidFill>
                <a:effectLst/>
                <a:ea typeface="+mn-ea"/>
                <a:cs typeface="+mn-cs"/>
              </a:rPr>
              <a:t>7 of the top 11 Retail and Food companies </a:t>
            </a:r>
          </a:p>
          <a:p>
            <a:r>
              <a:rPr lang="en-US" sz="900" kern="1200" dirty="0">
                <a:solidFill>
                  <a:schemeClr val="tx1"/>
                </a:solidFill>
                <a:effectLst/>
                <a:ea typeface="+mn-ea"/>
                <a:cs typeface="+mn-cs"/>
              </a:rPr>
              <a:t>5 of the top 8 Beverage companies </a:t>
            </a:r>
          </a:p>
          <a:p>
            <a:r>
              <a:rPr lang="en-US" sz="900" kern="1200" dirty="0">
                <a:solidFill>
                  <a:schemeClr val="tx1"/>
                </a:solidFill>
                <a:effectLst/>
                <a:ea typeface="+mn-ea"/>
                <a:cs typeface="+mn-cs"/>
              </a:rPr>
              <a:t>3 of the top 4 Apparel and Footwear companies </a:t>
            </a:r>
          </a:p>
          <a:p>
            <a:r>
              <a:rPr lang="en-US" sz="900" kern="1200" dirty="0">
                <a:solidFill>
                  <a:schemeClr val="tx1"/>
                </a:solidFill>
                <a:effectLst/>
                <a:ea typeface="+mn-ea"/>
                <a:cs typeface="+mn-cs"/>
              </a:rPr>
              <a:t>3 of the top 5 Diversified Insurance companies </a:t>
            </a:r>
          </a:p>
          <a:p>
            <a:r>
              <a:rPr lang="en-US" sz="900" kern="1200" dirty="0">
                <a:solidFill>
                  <a:schemeClr val="tx1"/>
                </a:solidFill>
                <a:effectLst/>
                <a:ea typeface="+mn-ea"/>
                <a:cs typeface="+mn-cs"/>
              </a:rPr>
              <a:t>5 of the top 5 Household and Personal Care companies </a:t>
            </a:r>
          </a:p>
          <a:p>
            <a:r>
              <a:rPr lang="en-US" sz="900" kern="1200" dirty="0">
                <a:solidFill>
                  <a:schemeClr val="tx1"/>
                </a:solidFill>
                <a:effectLst/>
                <a:ea typeface="+mn-ea"/>
                <a:cs typeface="+mn-cs"/>
              </a:rPr>
              <a:t>5 of the top 8 Medical Equipment and Supplies </a:t>
            </a:r>
          </a:p>
          <a:p>
            <a:endParaRPr lang="en-US" sz="900" kern="1200" dirty="0">
              <a:solidFill>
                <a:schemeClr val="tx1"/>
              </a:solidFill>
              <a:effectLst/>
              <a:ea typeface="+mn-ea"/>
              <a:cs typeface="+mn-cs"/>
            </a:endParaRPr>
          </a:p>
          <a:p>
            <a:endParaRPr lang="en-US" sz="900" kern="1200" dirty="0">
              <a:solidFill>
                <a:schemeClr val="tx1"/>
              </a:solidFill>
              <a:effectLst/>
              <a:ea typeface="+mn-ea"/>
              <a:cs typeface="+mn-cs"/>
            </a:endParaRPr>
          </a:p>
          <a:p>
            <a:endParaRPr lang="en-US" sz="900" kern="1200" dirty="0">
              <a:solidFill>
                <a:schemeClr val="tx1"/>
              </a:solidFill>
              <a:effectLs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5893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Calibri"/>
              <a:buNone/>
            </a:pPr>
            <a:endParaRPr dirty="0"/>
          </a:p>
        </p:txBody>
      </p:sp>
      <p:sp>
        <p:nvSpPr>
          <p:cNvPr id="2804" name="Google Shape;28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848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platform performs about 120,000 unique security updates every day to keep our customers safe so your team won't have to. Difficult to stay up to date with appliances especially with the number of updates you need to do to keep up with the advanced threats (tough to do this daily).</a:t>
            </a:r>
          </a:p>
          <a:p>
            <a:endParaRPr lang="en-CA" sz="1200" b="0" i="0" u="none" strike="noStrike" kern="1200" dirty="0">
              <a:solidFill>
                <a:schemeClr val="tx1"/>
              </a:solidFill>
              <a:effectLst/>
              <a:latin typeface="+mn-lt"/>
              <a:ea typeface="+mn-ea"/>
              <a:cs typeface="+mn-cs"/>
            </a:endParaRPr>
          </a:p>
          <a:p>
            <a:pPr marL="228600" indent="-228600" rtl="0">
              <a:buFont typeface="+mj-lt"/>
              <a:buAutoNum type="arabicPeriod"/>
            </a:pPr>
            <a:r>
              <a:rPr lang="en-CA" sz="1200" b="0" i="0" u="none" strike="noStrike" kern="1200" dirty="0">
                <a:solidFill>
                  <a:schemeClr val="tx1"/>
                </a:solidFill>
                <a:effectLst/>
                <a:latin typeface="+mn-lt"/>
                <a:ea typeface="+mn-ea"/>
                <a:cs typeface="+mn-cs"/>
              </a:rPr>
              <a:t> We aggressively put protections in our cloud for all those new and emerging threats we find and share amongst our 60+ threat-sharing partners. For any threat that’s detected anywhere in the world on our cloud, protection is cascaded across the entire global cloud within seconds (find once block everywhere mentality”) </a:t>
            </a:r>
            <a:endParaRPr lang="en-CA" b="0" dirty="0">
              <a:effectLst/>
            </a:endParaRPr>
          </a:p>
          <a:p>
            <a:pPr rtl="0"/>
            <a:br>
              <a:rPr lang="en-CA" dirty="0"/>
            </a:br>
            <a:r>
              <a:rPr lang="en-CA" sz="1200" b="0" i="0" u="none" strike="noStrike" kern="1200" dirty="0">
                <a:solidFill>
                  <a:schemeClr val="tx1"/>
                </a:solidFill>
                <a:effectLst/>
                <a:latin typeface="+mn-lt"/>
                <a:ea typeface="+mn-ea"/>
                <a:cs typeface="+mn-cs"/>
              </a:rPr>
              <a:t> SSL : 96% of web pages are encrypted nowadays. To do SSL inspection at scale this requires a proxy (something we have invested heavily in being). A proxy allows you to sit in between SSL and inspect it. I'm a user going to the internet, my connection is going to terminate on to 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proxy and then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establishes the connection on my behalf out to the internet.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is in between the connection between me and anywhere </a:t>
            </a:r>
            <a:r>
              <a:rPr lang="en-CA" sz="1200" b="0" i="0" u="none" strike="noStrike" kern="1200" dirty="0" err="1">
                <a:solidFill>
                  <a:schemeClr val="tx1"/>
                </a:solidFill>
                <a:effectLst/>
                <a:latin typeface="+mn-lt"/>
                <a:ea typeface="+mn-ea"/>
                <a:cs typeface="+mn-cs"/>
              </a:rPr>
              <a:t>i'm</a:t>
            </a:r>
            <a:r>
              <a:rPr lang="en-CA" sz="1200" b="0" i="0" u="none" strike="noStrike" kern="1200" dirty="0">
                <a:solidFill>
                  <a:schemeClr val="tx1"/>
                </a:solidFill>
                <a:effectLst/>
                <a:latin typeface="+mn-lt"/>
                <a:ea typeface="+mn-ea"/>
                <a:cs typeface="+mn-cs"/>
              </a:rPr>
              <a:t> going- so we can see every packet coming and going and inspect that inside SSL (since were a cloud platform we can remove the burden off that from your / customer no longer needs to ensure the appliances have the bandwidth to handle this/ throw all the SSL at 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platform and well handle it for you)</a:t>
            </a:r>
            <a:endParaRPr lang="en-CA" b="0" dirty="0">
              <a:effectLst/>
            </a:endParaRPr>
          </a:p>
          <a:p>
            <a:pPr rtl="0"/>
            <a:r>
              <a:rPr lang="en-CA" sz="1200" b="0" i="0" u="none" strike="noStrike" kern="1200" dirty="0">
                <a:solidFill>
                  <a:schemeClr val="tx1"/>
                </a:solidFill>
                <a:effectLst/>
                <a:latin typeface="+mn-lt"/>
                <a:ea typeface="+mn-ea"/>
                <a:cs typeface="+mn-cs"/>
              </a:rPr>
              <a:t>→ Cloud sandbox is another thing </a:t>
            </a:r>
            <a:r>
              <a:rPr lang="en-CA" sz="1200" b="0" i="0" u="none" strike="noStrike" kern="1200" dirty="0" err="1">
                <a:solidFill>
                  <a:schemeClr val="tx1"/>
                </a:solidFill>
                <a:effectLst/>
                <a:latin typeface="+mn-lt"/>
                <a:ea typeface="+mn-ea"/>
                <a:cs typeface="+mn-cs"/>
              </a:rPr>
              <a:t>i</a:t>
            </a:r>
            <a:r>
              <a:rPr lang="en-CA" sz="1200" b="0" i="0" u="none" strike="noStrike" kern="1200" dirty="0">
                <a:solidFill>
                  <a:schemeClr val="tx1"/>
                </a:solidFill>
                <a:effectLst/>
                <a:latin typeface="+mn-lt"/>
                <a:ea typeface="+mn-ea"/>
                <a:cs typeface="+mn-cs"/>
              </a:rPr>
              <a:t> want to highlight: we take an unknown file and put it into a secure environment and let that file run (simulated operating system), it will observe the behaviour of that file and report back and let you know if that file has done anything malicious or not (created files that are weird, creating outbound connections); value of it, if we find something for one of our customers, all other customers will get that protection </a:t>
            </a:r>
            <a:endParaRPr lang="en-CA" b="0"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7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78615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3 architectures to secure SD-WAN</a:t>
            </a:r>
            <a:endParaRPr lang="en-CA" b="0" dirty="0">
              <a:effectLst/>
            </a:endParaRPr>
          </a:p>
          <a:p>
            <a:pPr rtl="0" fontAlgn="base"/>
            <a:r>
              <a:rPr lang="en-CA" sz="1200" b="1" i="0" u="none" strike="noStrike" kern="1200" dirty="0">
                <a:solidFill>
                  <a:schemeClr val="tx1"/>
                </a:solidFill>
                <a:effectLst/>
                <a:latin typeface="+mn-lt"/>
                <a:ea typeface="+mn-ea"/>
                <a:cs typeface="+mn-cs"/>
              </a:rPr>
              <a:t>LOCAL BREAKOUT WITH UTMS &amp; Next gen firewalls </a:t>
            </a:r>
            <a:r>
              <a:rPr lang="en-CA" sz="1200" b="0" i="0" u="none" strike="noStrike" kern="1200" dirty="0">
                <a:solidFill>
                  <a:schemeClr val="tx1"/>
                </a:solidFill>
                <a:effectLst/>
                <a:latin typeface="+mn-lt"/>
                <a:ea typeface="+mn-ea"/>
                <a:cs typeface="+mn-cs"/>
              </a:rPr>
              <a:t>(can't deliver all the services, don't scale, have to make compromises on what inspection services you can enable, also break the bank putting the appliances everywhere, management nightwear - added appliances you need to update and control)</a:t>
            </a:r>
          </a:p>
          <a:p>
            <a:pPr rtl="0" fontAlgn="base"/>
            <a:r>
              <a:rPr lang="en-CA" sz="1200" b="1" i="0" u="none" strike="noStrike" kern="1200" dirty="0">
                <a:solidFill>
                  <a:schemeClr val="tx1"/>
                </a:solidFill>
                <a:effectLst/>
                <a:latin typeface="+mn-lt"/>
                <a:ea typeface="+mn-ea"/>
                <a:cs typeface="+mn-cs"/>
              </a:rPr>
              <a:t>Local breakout with virtual next gen firewall</a:t>
            </a:r>
            <a:r>
              <a:rPr lang="en-CA" sz="1200" b="0" i="0" u="none" strike="noStrike" kern="1200" dirty="0">
                <a:solidFill>
                  <a:schemeClr val="tx1"/>
                </a:solidFill>
                <a:effectLst/>
                <a:latin typeface="+mn-lt"/>
                <a:ea typeface="+mn-ea"/>
                <a:cs typeface="+mn-cs"/>
              </a:rPr>
              <a:t> - take your firewall and move them as a virtual appliance in the cloud (may seem like a good idea, but what you're doing it backhauling all your traffic to these firewalls which is basically the same as backhauling to your data center = poor security because appliances that are virtual cannot inspect SSL &amp; are slow  = bad user experience)/ increasing your attack surface (every firewall on your network increases your attack surface = more entry points) </a:t>
            </a:r>
          </a:p>
          <a:p>
            <a:pPr rtl="0" fontAlgn="base"/>
            <a:r>
              <a:rPr lang="en-CA" sz="1200" b="1" i="0" u="none" strike="noStrike" kern="1200" dirty="0">
                <a:solidFill>
                  <a:schemeClr val="tx1"/>
                </a:solidFill>
                <a:effectLst/>
                <a:latin typeface="+mn-lt"/>
                <a:ea typeface="+mn-ea"/>
                <a:cs typeface="+mn-cs"/>
              </a:rPr>
              <a:t>Cloud security platform for local breakouts </a:t>
            </a:r>
            <a:r>
              <a:rPr lang="en-CA" sz="1200" b="0" i="0" u="none" strike="noStrike" kern="1200" dirty="0">
                <a:solidFill>
                  <a:schemeClr val="tx1"/>
                </a:solidFill>
                <a:effectLst/>
                <a:latin typeface="+mn-lt"/>
                <a:ea typeface="+mn-ea"/>
                <a:cs typeface="+mn-cs"/>
              </a:rPr>
              <a:t>- taking direct internet, running it through 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cloud that has data centers across the globe - unmatched protection across all locations, fast &amp; direct user experience because no backhaul reducing your attack surface ; full security stack as a service that scales across the globe and all the advantages of a cloud platform </a:t>
            </a:r>
          </a:p>
          <a:p>
            <a:pPr rtl="0" fontAlgn="base"/>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Cloud Firewall resolves these challenges in the same way the cloud proxy helps with web-based traffic. It enables fast and secure local internet breakouts for all ports and protocols, without any appliances to upgrade or deploy, all with centralized management. like the rest of 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platform, scales elastically with your consumption, and your cost is based strictly on the user count. With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policies are not tied to a physical location. Instead, policies follow users to provide identical protection no matter what device they use, or where they connect. This means that your company’s executives have the same access and protections whether they are working in the corporate office, visiting branch offices, or traveling to meetings around the world.</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699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SASE Report quotes on NGFW vendors”</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Network and firewall vendors have a lack of proxy expertise</a:t>
            </a:r>
            <a:r>
              <a:rPr lang="en-US" sz="900" kern="1200" dirty="0">
                <a:solidFill>
                  <a:schemeClr val="tx1"/>
                </a:solidFill>
                <a:effectLst/>
                <a:latin typeface="+mn-lt"/>
                <a:ea typeface="+mn-ea"/>
                <a:cs typeface="+mn-cs"/>
              </a:rPr>
              <a:t>. Many of the capabilities of</a:t>
            </a:r>
          </a:p>
          <a:p>
            <a:r>
              <a:rPr lang="en-US" sz="900" kern="1200" dirty="0">
                <a:solidFill>
                  <a:schemeClr val="tx1"/>
                </a:solidFill>
                <a:effectLst/>
                <a:latin typeface="+mn-lt"/>
                <a:ea typeface="+mn-ea"/>
                <a:cs typeface="+mn-cs"/>
              </a:rPr>
              <a:t>SASE will use a proxy model to get in the data path and secure the access. Legacy in-line</a:t>
            </a:r>
          </a:p>
          <a:p>
            <a:r>
              <a:rPr lang="en-US" sz="900" kern="1200" dirty="0">
                <a:solidFill>
                  <a:schemeClr val="tx1"/>
                </a:solidFill>
                <a:effectLst/>
                <a:latin typeface="+mn-lt"/>
                <a:ea typeface="+mn-ea"/>
                <a:cs typeface="+mn-cs"/>
              </a:rPr>
              <a:t>network and enterprise firewall vendors lack the expertise to build distributed, in-line proxies at</a:t>
            </a:r>
          </a:p>
          <a:p>
            <a:r>
              <a:rPr lang="en-US" sz="900" kern="1200" dirty="0">
                <a:solidFill>
                  <a:schemeClr val="tx1"/>
                </a:solidFill>
                <a:effectLst/>
                <a:latin typeface="+mn-lt"/>
                <a:ea typeface="+mn-ea"/>
                <a:cs typeface="+mn-cs"/>
              </a:rPr>
              <a:t>scale, risking higher costs and/or poor performance for SASE adopters.</a:t>
            </a:r>
          </a:p>
          <a:p>
            <a:endParaRPr lang="en-US" sz="90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Legacy vendors don’t have a cloud-native mindset. </a:t>
            </a:r>
            <a:r>
              <a:rPr lang="en-US" sz="900" kern="1200" dirty="0">
                <a:solidFill>
                  <a:schemeClr val="tx1"/>
                </a:solidFill>
                <a:effectLst/>
                <a:latin typeface="+mn-lt"/>
                <a:ea typeface="+mn-ea"/>
                <a:cs typeface="+mn-cs"/>
              </a:rPr>
              <a:t>Hardware-centric network and network</a:t>
            </a:r>
          </a:p>
          <a:p>
            <a:r>
              <a:rPr lang="en-US" sz="900" kern="1200" dirty="0">
                <a:solidFill>
                  <a:schemeClr val="tx1"/>
                </a:solidFill>
                <a:effectLst/>
                <a:latin typeface="+mn-lt"/>
                <a:ea typeface="+mn-ea"/>
                <a:cs typeface="+mn-cs"/>
              </a:rPr>
              <a:t>security vendors will have difficulty adjusting to cloud-native and cloud-based services delivery.</a:t>
            </a:r>
          </a:p>
          <a:p>
            <a:r>
              <a:rPr lang="en-US" sz="900" kern="1200" dirty="0">
                <a:solidFill>
                  <a:schemeClr val="tx1"/>
                </a:solidFill>
                <a:effectLst/>
                <a:latin typeface="+mn-lt"/>
                <a:ea typeface="+mn-ea"/>
                <a:cs typeface="+mn-cs"/>
              </a:rPr>
              <a:t>Business models as well as salesforce and channel compensation will change. Vendors that</a:t>
            </a:r>
          </a:p>
          <a:p>
            <a:r>
              <a:rPr lang="en-US" sz="900" kern="1200" dirty="0">
                <a:solidFill>
                  <a:schemeClr val="tx1"/>
                </a:solidFill>
                <a:effectLst/>
                <a:latin typeface="+mn-lt"/>
                <a:ea typeface="+mn-ea"/>
                <a:cs typeface="+mn-cs"/>
              </a:rPr>
              <a:t>previously sold dedicated hardware on-premises will likely follow a path of least resistance and</a:t>
            </a:r>
          </a:p>
          <a:p>
            <a:r>
              <a:rPr lang="en-US" sz="900" kern="1200" dirty="0">
                <a:solidFill>
                  <a:schemeClr val="tx1"/>
                </a:solidFill>
                <a:effectLst/>
                <a:latin typeface="+mn-lt"/>
                <a:ea typeface="+mn-ea"/>
                <a:cs typeface="+mn-cs"/>
              </a:rPr>
              <a:t>deliver initial SASE offerings based on single-tenant architectures (virtual appliances dedicated</a:t>
            </a:r>
          </a:p>
          <a:p>
            <a:r>
              <a:rPr lang="en-US" sz="900" kern="1200" dirty="0">
                <a:solidFill>
                  <a:schemeClr val="tx1"/>
                </a:solidFill>
                <a:effectLst/>
                <a:latin typeface="+mn-lt"/>
                <a:ea typeface="+mn-ea"/>
                <a:cs typeface="+mn-cs"/>
              </a:rPr>
              <a:t>for each customer).</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27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Where we come together: SD-WAN simplifies how traffic is routed in the branch, and makes it easy to establish local Internet breakouts. However, connecting all branch locations directly to the Internet introduces significant security risks.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eliminates these risks by enabling customers to securely route all their Internet-bound traffic directly to the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Cloud Security Platform.</a:t>
            </a:r>
            <a:endParaRPr lang="en-CA" b="0" dirty="0">
              <a:effectLst/>
            </a:endParaRPr>
          </a:p>
          <a:p>
            <a:pPr rtl="0"/>
            <a:br>
              <a:rPr lang="en-CA" b="0" dirty="0">
                <a:effectLst/>
              </a:rPr>
            </a:br>
            <a:br>
              <a:rPr lang="en-CA" b="0" dirty="0">
                <a:effectLst/>
              </a:rPr>
            </a:br>
            <a:r>
              <a:rPr lang="en-CA" sz="1200" b="1" i="0" u="none" strike="noStrike" kern="1200" dirty="0">
                <a:solidFill>
                  <a:schemeClr val="tx1"/>
                </a:solidFill>
                <a:effectLst/>
                <a:latin typeface="+mn-lt"/>
                <a:ea typeface="+mn-ea"/>
                <a:cs typeface="+mn-cs"/>
              </a:rPr>
              <a:t>SD-WAN </a:t>
            </a:r>
            <a:endParaRPr lang="en-CA" b="0" dirty="0">
              <a:effectLst/>
            </a:endParaRPr>
          </a:p>
          <a:p>
            <a:pPr rtl="0" fontAlgn="base"/>
            <a:r>
              <a:rPr lang="en-CA" sz="1200" b="0" i="0" u="none" strike="noStrike" kern="1200" dirty="0">
                <a:solidFill>
                  <a:schemeClr val="tx1"/>
                </a:solidFill>
                <a:effectLst/>
                <a:latin typeface="+mn-lt"/>
                <a:ea typeface="+mn-ea"/>
                <a:cs typeface="+mn-cs"/>
              </a:rPr>
              <a:t>Typically traffic goes Branch to data center through MPLS network then through the security stack and out to the internet</a:t>
            </a:r>
          </a:p>
          <a:p>
            <a:pPr rtl="0" fontAlgn="base"/>
            <a:r>
              <a:rPr lang="en-CA" sz="1200" b="0" i="0" u="none" strike="noStrike" kern="1200" dirty="0">
                <a:solidFill>
                  <a:schemeClr val="tx1"/>
                </a:solidFill>
                <a:effectLst/>
                <a:latin typeface="+mn-lt"/>
                <a:ea typeface="+mn-ea"/>
                <a:cs typeface="+mn-cs"/>
              </a:rPr>
              <a:t>If </a:t>
            </a:r>
            <a:r>
              <a:rPr lang="en-CA" sz="1200" b="0" i="0" u="none" strike="noStrike" kern="1200" dirty="0" err="1">
                <a:solidFill>
                  <a:schemeClr val="tx1"/>
                </a:solidFill>
                <a:effectLst/>
                <a:latin typeface="+mn-lt"/>
                <a:ea typeface="+mn-ea"/>
                <a:cs typeface="+mn-cs"/>
              </a:rPr>
              <a:t>i</a:t>
            </a:r>
            <a:r>
              <a:rPr lang="en-CA" sz="1200" b="0" i="0" u="none" strike="noStrike" kern="1200" dirty="0">
                <a:solidFill>
                  <a:schemeClr val="tx1"/>
                </a:solidFill>
                <a:effectLst/>
                <a:latin typeface="+mn-lt"/>
                <a:ea typeface="+mn-ea"/>
                <a:cs typeface="+mn-cs"/>
              </a:rPr>
              <a:t> know that a chunk of my branch internet is destined for the internet, why am </a:t>
            </a:r>
            <a:r>
              <a:rPr lang="en-CA" sz="1200" b="0" i="0" u="none" strike="noStrike" kern="1200" dirty="0" err="1">
                <a:solidFill>
                  <a:schemeClr val="tx1"/>
                </a:solidFill>
                <a:effectLst/>
                <a:latin typeface="+mn-lt"/>
                <a:ea typeface="+mn-ea"/>
                <a:cs typeface="+mn-cs"/>
              </a:rPr>
              <a:t>i</a:t>
            </a:r>
            <a:r>
              <a:rPr lang="en-CA" sz="1200" b="0" i="0" u="none" strike="noStrike" kern="1200" dirty="0">
                <a:solidFill>
                  <a:schemeClr val="tx1"/>
                </a:solidFill>
                <a:effectLst/>
                <a:latin typeface="+mn-lt"/>
                <a:ea typeface="+mn-ea"/>
                <a:cs typeface="+mn-cs"/>
              </a:rPr>
              <a:t> spending so much backhauling it to the data center when </a:t>
            </a:r>
            <a:r>
              <a:rPr lang="en-CA" sz="1200" b="0" i="0" u="none" strike="noStrike" kern="1200" dirty="0" err="1">
                <a:solidFill>
                  <a:schemeClr val="tx1"/>
                </a:solidFill>
                <a:effectLst/>
                <a:latin typeface="+mn-lt"/>
                <a:ea typeface="+mn-ea"/>
                <a:cs typeface="+mn-cs"/>
              </a:rPr>
              <a:t>i</a:t>
            </a:r>
            <a:r>
              <a:rPr lang="en-CA" sz="1200" b="0" i="0" u="none" strike="noStrike" kern="1200" dirty="0">
                <a:solidFill>
                  <a:schemeClr val="tx1"/>
                </a:solidFill>
                <a:effectLst/>
                <a:latin typeface="+mn-lt"/>
                <a:ea typeface="+mn-ea"/>
                <a:cs typeface="+mn-cs"/>
              </a:rPr>
              <a:t> can just go direct to the cloud </a:t>
            </a:r>
          </a:p>
          <a:p>
            <a:pPr rtl="0" fontAlgn="base"/>
            <a:r>
              <a:rPr lang="en-CA" sz="1200" b="0" i="0" u="none" strike="noStrike" kern="1200" dirty="0">
                <a:solidFill>
                  <a:schemeClr val="tx1"/>
                </a:solidFill>
                <a:effectLst/>
                <a:latin typeface="+mn-lt"/>
                <a:ea typeface="+mn-ea"/>
                <a:cs typeface="+mn-cs"/>
              </a:rPr>
              <a:t>SD-WAN sends the traffic up to the internet without sending it to the data center (reduce costs on MPLS)</a:t>
            </a:r>
          </a:p>
          <a:p>
            <a:pPr rtl="0" fontAlgn="base"/>
            <a:r>
              <a:rPr lang="en-CA" sz="1200" b="0" i="0" u="none" strike="noStrike" kern="1200" dirty="0">
                <a:solidFill>
                  <a:schemeClr val="tx1"/>
                </a:solidFill>
                <a:effectLst/>
                <a:latin typeface="+mn-lt"/>
                <a:ea typeface="+mn-ea"/>
                <a:cs typeface="+mn-cs"/>
              </a:rPr>
              <a:t>Responsible for routing / switching &amp; optimizing the traffic / typically cloud managed (not heavy footprint on end point)</a:t>
            </a:r>
          </a:p>
          <a:p>
            <a:pPr rtl="0" fontAlgn="base"/>
            <a:r>
              <a:rPr lang="en-CA" sz="1200" b="0" i="0" u="none" strike="noStrike" kern="1200" dirty="0">
                <a:solidFill>
                  <a:schemeClr val="tx1"/>
                </a:solidFill>
                <a:effectLst/>
                <a:latin typeface="+mn-lt"/>
                <a:ea typeface="+mn-ea"/>
                <a:cs typeface="+mn-cs"/>
              </a:rPr>
              <a:t>Where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sits is on that direct internet and allows you to secure that - brings the whole security stack as a service - allow you to bring that into SSL ( inspect all your SSL traffic) we are able to do data protection (so you can control, make sure data isn't getting exfiltrated) bring </a:t>
            </a:r>
            <a:r>
              <a:rPr lang="en-CA" sz="1200" b="0" i="0" u="none" strike="noStrike" kern="1200" dirty="0" err="1">
                <a:solidFill>
                  <a:schemeClr val="tx1"/>
                </a:solidFill>
                <a:effectLst/>
                <a:latin typeface="+mn-lt"/>
                <a:ea typeface="+mn-ea"/>
                <a:cs typeface="+mn-cs"/>
              </a:rPr>
              <a:t>casb</a:t>
            </a:r>
            <a:r>
              <a:rPr lang="en-CA" sz="1200" b="0" i="0" u="none" strike="noStrike" kern="1200" dirty="0">
                <a:solidFill>
                  <a:schemeClr val="tx1"/>
                </a:solidFill>
                <a:effectLst/>
                <a:latin typeface="+mn-lt"/>
                <a:ea typeface="+mn-ea"/>
                <a:cs typeface="+mn-cs"/>
              </a:rPr>
              <a:t> and visibility into apps at the top, identify shadow IT, make sure files / file shares up there aren't maliciously exposed; then you can bring access controls to this traffic (cloud firewall, bandwidth control, DNS to bring a </a:t>
            </a:r>
            <a:r>
              <a:rPr lang="en-CA" sz="1200" b="0" i="0" u="none" strike="noStrike" kern="1200" dirty="0" err="1">
                <a:solidFill>
                  <a:schemeClr val="tx1"/>
                </a:solidFill>
                <a:effectLst/>
                <a:latin typeface="+mn-lt"/>
                <a:ea typeface="+mn-ea"/>
                <a:cs typeface="+mn-cs"/>
              </a:rPr>
              <a:t>stroZscang</a:t>
            </a:r>
            <a:r>
              <a:rPr lang="en-CA" sz="1200" b="0" i="0" u="none" strike="noStrike" kern="1200" dirty="0">
                <a:solidFill>
                  <a:schemeClr val="tx1"/>
                </a:solidFill>
                <a:effectLst/>
                <a:latin typeface="+mn-lt"/>
                <a:ea typeface="+mn-ea"/>
                <a:cs typeface="+mn-cs"/>
              </a:rPr>
              <a:t> security posture to your direct to internet traffic </a:t>
            </a:r>
          </a:p>
          <a:p>
            <a:pPr rtl="0"/>
            <a:br>
              <a:rPr lang="en-CA" b="0" dirty="0">
                <a:effectLst/>
              </a:rPr>
            </a:br>
            <a:r>
              <a:rPr lang="en-CA" sz="1200" b="0" i="0" u="none" strike="noStrike" kern="1200" dirty="0">
                <a:solidFill>
                  <a:schemeClr val="tx1"/>
                </a:solidFill>
                <a:effectLst/>
                <a:latin typeface="+mn-lt"/>
                <a:ea typeface="+mn-ea"/>
                <a:cs typeface="+mn-cs"/>
              </a:rPr>
              <a:t>Benefits of having both </a:t>
            </a:r>
            <a:r>
              <a:rPr lang="en-CA" sz="1200" b="0" i="0" u="none" strike="noStrike" kern="1200" dirty="0" err="1">
                <a:solidFill>
                  <a:schemeClr val="tx1"/>
                </a:solidFill>
                <a:effectLst/>
                <a:latin typeface="+mn-lt"/>
                <a:ea typeface="+mn-ea"/>
                <a:cs typeface="+mn-cs"/>
              </a:rPr>
              <a:t>Silverpeak</a:t>
            </a:r>
            <a:r>
              <a:rPr lang="en-CA" sz="1200" b="0" i="0" u="none" strike="noStrike" kern="1200" dirty="0">
                <a:solidFill>
                  <a:schemeClr val="tx1"/>
                </a:solidFill>
                <a:effectLst/>
                <a:latin typeface="+mn-lt"/>
                <a:ea typeface="+mn-ea"/>
                <a:cs typeface="+mn-cs"/>
              </a:rPr>
              <a:t> and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is that we work together to reduce cost &amp; complexity, simplifying operations, ensuring you have a strong security posture with identical protection regardless of where they connect (one click configuration) </a:t>
            </a:r>
            <a:endParaRPr lang="en-CA" b="0" dirty="0">
              <a:effectLst/>
            </a:endParaRPr>
          </a:p>
          <a:p>
            <a:br>
              <a:rPr lang="en-CA" dirty="0"/>
            </a:b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CA4966-762F-F24F-B593-77B672A74DC2}" type="slidenum">
              <a:rPr kumimoji="0" lang="en-US" altLang="x-none"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x-none"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5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140A8D6-A730-E445-8899-DC1EFDD5C02F}"/>
              </a:ext>
            </a:extLst>
          </p:cNvPr>
          <p:cNvSpPr>
            <a:spLocks noGrp="1"/>
          </p:cNvSpPr>
          <p:nvPr>
            <p:ph type="body" idx="1"/>
          </p:nvPr>
        </p:nvSpPr>
        <p:spPr/>
        <p:txBody>
          <a:bodyPr/>
          <a:lstStyle/>
          <a:p>
            <a:pPr rtl="0" fontAlgn="base"/>
            <a:r>
              <a:rPr lang="en-CA" sz="1200" b="0" i="1" u="none" strike="noStrike" kern="1200" dirty="0">
                <a:solidFill>
                  <a:schemeClr val="tx1"/>
                </a:solidFill>
                <a:effectLst/>
                <a:latin typeface="+mn-lt"/>
                <a:ea typeface="+mn-ea"/>
                <a:cs typeface="+mn-cs"/>
              </a:rPr>
              <a:t>Where are you on this journey? (</a:t>
            </a:r>
            <a:r>
              <a:rPr lang="en-CA" sz="1200" b="0" i="1" u="none" strike="noStrike" kern="1200" dirty="0" err="1">
                <a:solidFill>
                  <a:schemeClr val="tx1"/>
                </a:solidFill>
                <a:effectLst/>
                <a:latin typeface="+mn-lt"/>
                <a:ea typeface="+mn-ea"/>
                <a:cs typeface="+mn-cs"/>
              </a:rPr>
              <a:t>sharepoint</a:t>
            </a:r>
            <a:r>
              <a:rPr lang="en-CA" sz="1200" b="0" i="1" u="none" strike="noStrike" kern="1200" dirty="0">
                <a:solidFill>
                  <a:schemeClr val="tx1"/>
                </a:solidFill>
                <a:effectLst/>
                <a:latin typeface="+mn-lt"/>
                <a:ea typeface="+mn-ea"/>
                <a:cs typeface="+mn-cs"/>
              </a:rPr>
              <a:t>, skype, teams = need low latency connections) </a:t>
            </a:r>
          </a:p>
          <a:p>
            <a:pPr rtl="0" fontAlgn="base"/>
            <a:r>
              <a:rPr lang="en-CA" sz="1200" b="0" i="1" u="none" strike="noStrike" kern="1200" dirty="0">
                <a:solidFill>
                  <a:schemeClr val="tx1"/>
                </a:solidFill>
                <a:effectLst/>
                <a:latin typeface="+mn-lt"/>
                <a:ea typeface="+mn-ea"/>
                <a:cs typeface="+mn-cs"/>
              </a:rPr>
              <a:t>Have you priced out the cost to upgrade firewall requirements needed for O365 growth? (Costly) </a:t>
            </a:r>
          </a:p>
          <a:p>
            <a:pPr rtl="0" fontAlgn="base"/>
            <a:r>
              <a:rPr lang="en-CA" sz="1200" b="0" i="1" u="none" strike="noStrike" kern="1200" dirty="0">
                <a:solidFill>
                  <a:schemeClr val="tx1"/>
                </a:solidFill>
                <a:effectLst/>
                <a:latin typeface="+mn-lt"/>
                <a:ea typeface="+mn-ea"/>
                <a:cs typeface="+mn-cs"/>
              </a:rPr>
              <a:t>Have you had any complaints from your users since deploying O365? </a:t>
            </a:r>
          </a:p>
          <a:p>
            <a:pPr rtl="0" fontAlgn="base"/>
            <a:br>
              <a:rPr lang="en-CA" b="0" dirty="0">
                <a:effectLst/>
              </a:rPr>
            </a:br>
            <a:r>
              <a:rPr lang="en-CA" sz="1200" b="0" i="0" u="none" strike="noStrike" kern="1200" dirty="0">
                <a:solidFill>
                  <a:schemeClr val="tx1"/>
                </a:solidFill>
                <a:effectLst/>
                <a:latin typeface="+mn-lt"/>
                <a:ea typeface="+mn-ea"/>
                <a:cs typeface="+mn-cs"/>
              </a:rPr>
              <a:t>We help a lot of businesses with either the deployment of O365 or when its already deployed but struggling to get the full value out of it)</a:t>
            </a:r>
          </a:p>
          <a:p>
            <a:pPr rtl="0" fontAlgn="base"/>
            <a:r>
              <a:rPr lang="en-CA" sz="1200" b="0" i="0" u="none" strike="noStrike" kern="1200" dirty="0">
                <a:solidFill>
                  <a:schemeClr val="tx1"/>
                </a:solidFill>
                <a:effectLst/>
                <a:latin typeface="+mn-lt"/>
                <a:ea typeface="+mn-ea"/>
                <a:cs typeface="+mn-cs"/>
              </a:rPr>
              <a:t>From a partnership perspective we are the only security vendor that is certified by Microsoft as working with office 365 - (strategic partner)</a:t>
            </a:r>
          </a:p>
          <a:p>
            <a:pPr rtl="0" fontAlgn="base"/>
            <a:br>
              <a:rPr lang="en-CA" b="0" dirty="0">
                <a:effectLst/>
              </a:rPr>
            </a:br>
            <a:r>
              <a:rPr lang="en-CA" sz="1200" b="0" i="0" u="none" strike="noStrike" kern="1200" dirty="0">
                <a:solidFill>
                  <a:schemeClr val="tx1"/>
                </a:solidFill>
                <a:effectLst/>
                <a:latin typeface="+mn-lt"/>
                <a:ea typeface="+mn-ea"/>
                <a:cs typeface="+mn-cs"/>
              </a:rPr>
              <a:t>Office 365 was designed to be deployed a different way from standard apps</a:t>
            </a:r>
          </a:p>
          <a:p>
            <a:pPr rtl="0" fontAlgn="base"/>
            <a:r>
              <a:rPr lang="en-CA" sz="1200" b="0" i="0" u="none" strike="noStrike" kern="1200" dirty="0">
                <a:solidFill>
                  <a:schemeClr val="tx1"/>
                </a:solidFill>
                <a:effectLst/>
                <a:latin typeface="+mn-lt"/>
                <a:ea typeface="+mn-ea"/>
                <a:cs typeface="+mn-cs"/>
              </a:rPr>
              <a:t>Generates more traffic then typical applications (opens up multiple concurrent connections) / for example when you open up outlook, opens up 20 diff connections up to the </a:t>
            </a:r>
            <a:r>
              <a:rPr lang="en-CA" sz="1200" b="0" i="0" u="none" strike="noStrike" kern="1200" dirty="0" err="1">
                <a:solidFill>
                  <a:schemeClr val="tx1"/>
                </a:solidFill>
                <a:effectLst/>
                <a:latin typeface="+mn-lt"/>
                <a:ea typeface="+mn-ea"/>
                <a:cs typeface="+mn-cs"/>
              </a:rPr>
              <a:t>microsoft</a:t>
            </a:r>
            <a:r>
              <a:rPr lang="en-CA" sz="1200" b="0" i="0" u="none" strike="noStrike" kern="1200" dirty="0">
                <a:solidFill>
                  <a:schemeClr val="tx1"/>
                </a:solidFill>
                <a:effectLst/>
                <a:latin typeface="+mn-lt"/>
                <a:ea typeface="+mn-ea"/>
                <a:cs typeface="+mn-cs"/>
              </a:rPr>
              <a:t> cloud/ when you buy an appliance (rated by connections it can support / bandwidth </a:t>
            </a:r>
            <a:r>
              <a:rPr lang="en-CA" sz="1200" b="0" i="0" u="none" strike="noStrike" kern="1200" dirty="0" err="1">
                <a:solidFill>
                  <a:schemeClr val="tx1"/>
                </a:solidFill>
                <a:effectLst/>
                <a:latin typeface="+mn-lt"/>
                <a:ea typeface="+mn-ea"/>
                <a:cs typeface="+mn-cs"/>
              </a:rPr>
              <a:t>etc</a:t>
            </a:r>
            <a:r>
              <a:rPr lang="en-CA" sz="1200" b="0" i="0" u="none" strike="noStrike" kern="1200" dirty="0">
                <a:solidFill>
                  <a:schemeClr val="tx1"/>
                </a:solidFill>
                <a:effectLst/>
                <a:latin typeface="+mn-lt"/>
                <a:ea typeface="+mn-ea"/>
                <a:cs typeface="+mn-cs"/>
              </a:rPr>
              <a:t>) there is a max # of concurrent connection an appliance can handle </a:t>
            </a:r>
          </a:p>
          <a:p>
            <a:pPr rtl="0" fontAlgn="base"/>
            <a:r>
              <a:rPr lang="en-CA" sz="1200" b="0" i="0" u="none" strike="noStrike" kern="1200" dirty="0">
                <a:solidFill>
                  <a:schemeClr val="tx1"/>
                </a:solidFill>
                <a:effectLst/>
                <a:latin typeface="+mn-lt"/>
                <a:ea typeface="+mn-ea"/>
                <a:cs typeface="+mn-cs"/>
              </a:rPr>
              <a:t>When business try to deploy office 365 the same way they've done other apps and run through the appliances they can't keep up (issues with performance) // 63% of people say they struggle with performance of o365 due to network performance problem </a:t>
            </a:r>
          </a:p>
          <a:p>
            <a:pPr rtl="0" fontAlgn="base"/>
            <a:r>
              <a:rPr lang="en-CA" sz="1200" b="0" i="0" u="none" strike="noStrike" kern="1200" dirty="0">
                <a:solidFill>
                  <a:schemeClr val="tx1"/>
                </a:solidFill>
                <a:effectLst/>
                <a:latin typeface="+mn-lt"/>
                <a:ea typeface="+mn-ea"/>
                <a:cs typeface="+mn-cs"/>
              </a:rPr>
              <a:t>Going to O365 for collaboration - what value is it if you're not seeing the benefits of it (we’ve had businesses like Carlsberg saw an 100% growth in internet traffic with Office 365) </a:t>
            </a:r>
          </a:p>
          <a:p>
            <a:pPr rtl="0" fontAlgn="base"/>
            <a:r>
              <a:rPr lang="en-CA" sz="1200" b="0" i="0" u="none" strike="noStrike" kern="1200" dirty="0">
                <a:solidFill>
                  <a:schemeClr val="tx1"/>
                </a:solidFill>
                <a:effectLst/>
                <a:latin typeface="+mn-lt"/>
                <a:ea typeface="+mn-ea"/>
                <a:cs typeface="+mn-cs"/>
              </a:rPr>
              <a:t>How are you supposed to deploy it (3 recommendations that Microsoft makes) </a:t>
            </a:r>
          </a:p>
          <a:p>
            <a:pPr lvl="1" rtl="0" fontAlgn="base"/>
            <a:r>
              <a:rPr lang="en-CA" sz="1200" b="0" i="0" u="none" strike="noStrike" kern="1200" dirty="0">
                <a:solidFill>
                  <a:schemeClr val="tx1"/>
                </a:solidFill>
                <a:effectLst/>
                <a:latin typeface="+mn-lt"/>
                <a:ea typeface="+mn-ea"/>
                <a:cs typeface="+mn-cs"/>
              </a:rPr>
              <a:t>Microsoft says to egress network connections locally, instead of taking traffic and pointing it to DC, peel it off directly at the branch (local break out)  </a:t>
            </a:r>
          </a:p>
          <a:p>
            <a:pPr lvl="2" rtl="0" fontAlgn="base"/>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supports that 150 data centers across the globe that allow you to go directly to the cloud and optimize connections between office and the </a:t>
            </a:r>
            <a:r>
              <a:rPr lang="en-CA" sz="1200" b="0" i="0" u="none" strike="noStrike" kern="1200" dirty="0" err="1">
                <a:solidFill>
                  <a:schemeClr val="tx1"/>
                </a:solidFill>
                <a:effectLst/>
                <a:latin typeface="+mn-lt"/>
                <a:ea typeface="+mn-ea"/>
                <a:cs typeface="+mn-cs"/>
              </a:rPr>
              <a:t>microsoft</a:t>
            </a:r>
            <a:r>
              <a:rPr lang="en-CA" sz="1200" b="0" i="0" u="none" strike="noStrike" kern="1200" dirty="0">
                <a:solidFill>
                  <a:schemeClr val="tx1"/>
                </a:solidFill>
                <a:effectLst/>
                <a:latin typeface="+mn-lt"/>
                <a:ea typeface="+mn-ea"/>
                <a:cs typeface="+mn-cs"/>
              </a:rPr>
              <a:t> cloud. We also peer with 40 </a:t>
            </a:r>
            <a:r>
              <a:rPr lang="en-CA" sz="1200" b="0" i="0" u="none" strike="noStrike" kern="1200" dirty="0" err="1">
                <a:solidFill>
                  <a:schemeClr val="tx1"/>
                </a:solidFill>
                <a:effectLst/>
                <a:latin typeface="+mn-lt"/>
                <a:ea typeface="+mn-ea"/>
                <a:cs typeface="+mn-cs"/>
              </a:rPr>
              <a:t>microsoft</a:t>
            </a:r>
            <a:r>
              <a:rPr lang="en-CA" sz="1200" b="0" i="0" u="none" strike="noStrike" kern="1200" dirty="0">
                <a:solidFill>
                  <a:schemeClr val="tx1"/>
                </a:solidFill>
                <a:effectLst/>
                <a:latin typeface="+mn-lt"/>
                <a:ea typeface="+mn-ea"/>
                <a:cs typeface="+mn-cs"/>
              </a:rPr>
              <a:t> data centers directly</a:t>
            </a:r>
          </a:p>
          <a:p>
            <a:br>
              <a:rPr lang="en-CA" b="0" dirty="0">
                <a:effectLst/>
              </a:rPr>
            </a:br>
            <a:endParaRPr lang="en-CA" b="0" dirty="0">
              <a:effectLst/>
            </a:endParaRPr>
          </a:p>
          <a:p>
            <a:pPr lvl="1" rtl="0" fontAlgn="base"/>
            <a:r>
              <a:rPr lang="en-CA" sz="1200" b="0" i="0" u="none" strike="noStrike" kern="1200" dirty="0">
                <a:solidFill>
                  <a:schemeClr val="tx1"/>
                </a:solidFill>
                <a:effectLst/>
                <a:latin typeface="+mn-lt"/>
                <a:ea typeface="+mn-ea"/>
                <a:cs typeface="+mn-cs"/>
              </a:rPr>
              <a:t>Microsoft recommends: avoid network hairpins for mobile users (take a remote user, take them off the network and force them on a VPN </a:t>
            </a:r>
            <a:r>
              <a:rPr lang="en-CA" sz="1200" b="0" i="0" u="none" strike="noStrike" kern="1200" dirty="0" err="1">
                <a:solidFill>
                  <a:schemeClr val="tx1"/>
                </a:solidFill>
                <a:effectLst/>
                <a:latin typeface="+mn-lt"/>
                <a:ea typeface="+mn-ea"/>
                <a:cs typeface="+mn-cs"/>
              </a:rPr>
              <a:t>Enback</a:t>
            </a:r>
            <a:r>
              <a:rPr lang="en-CA" sz="1200" b="0" i="0" u="none" strike="noStrike" kern="1200" dirty="0">
                <a:solidFill>
                  <a:schemeClr val="tx1"/>
                </a:solidFill>
                <a:effectLst/>
                <a:latin typeface="+mn-lt"/>
                <a:ea typeface="+mn-ea"/>
                <a:cs typeface="+mn-cs"/>
              </a:rPr>
              <a:t> down only to go back up to the internet / hairpins = </a:t>
            </a:r>
            <a:r>
              <a:rPr lang="en-CA" sz="1200" b="0" i="0" u="none" strike="noStrike" kern="1200" dirty="0" err="1">
                <a:solidFill>
                  <a:schemeClr val="tx1"/>
                </a:solidFill>
                <a:effectLst/>
                <a:latin typeface="+mn-lt"/>
                <a:ea typeface="+mn-ea"/>
                <a:cs typeface="+mn-cs"/>
              </a:rPr>
              <a:t>stiffles</a:t>
            </a:r>
            <a:r>
              <a:rPr lang="en-CA" sz="1200" b="0" i="0" u="none" strike="noStrike" kern="1200" dirty="0">
                <a:solidFill>
                  <a:schemeClr val="tx1"/>
                </a:solidFill>
                <a:effectLst/>
                <a:latin typeface="+mn-lt"/>
                <a:ea typeface="+mn-ea"/>
                <a:cs typeface="+mn-cs"/>
              </a:rPr>
              <a:t> user experience) </a:t>
            </a:r>
          </a:p>
          <a:p>
            <a:pPr lvl="2" rtl="0" fontAlgn="base"/>
            <a:r>
              <a:rPr lang="en-CA" sz="1200" b="0" i="0" u="none" strike="noStrike" kern="1200" dirty="0">
                <a:solidFill>
                  <a:schemeClr val="tx1"/>
                </a:solidFill>
                <a:effectLst/>
                <a:latin typeface="+mn-lt"/>
                <a:ea typeface="+mn-ea"/>
                <a:cs typeface="+mn-cs"/>
              </a:rPr>
              <a:t>Microsoft allows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to enable direct access to office 365 efficiently, get direct access with no VPN Backhaul </a:t>
            </a:r>
          </a:p>
          <a:p>
            <a:pPr lvl="1" rtl="0" fontAlgn="base"/>
            <a:r>
              <a:rPr lang="en-CA" sz="1200" b="0" i="0" u="none" strike="noStrike" kern="1200" dirty="0">
                <a:solidFill>
                  <a:schemeClr val="tx1"/>
                </a:solidFill>
                <a:effectLst/>
                <a:latin typeface="+mn-lt"/>
                <a:ea typeface="+mn-ea"/>
                <a:cs typeface="+mn-cs"/>
              </a:rPr>
              <a:t>3rd recommendation - differentiate 0365 traffic make sure that that traffic is prioritized properly </a:t>
            </a:r>
          </a:p>
          <a:p>
            <a:pPr lvl="2" rtl="0" fontAlgn="base"/>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can help you do that with our bandwidth control (for office traffic, skype, </a:t>
            </a:r>
            <a:r>
              <a:rPr lang="en-CA" sz="1200" b="0" i="0" u="none" strike="noStrike" kern="1200" dirty="0" err="1">
                <a:solidFill>
                  <a:schemeClr val="tx1"/>
                </a:solidFill>
                <a:effectLst/>
                <a:latin typeface="+mn-lt"/>
                <a:ea typeface="+mn-ea"/>
                <a:cs typeface="+mn-cs"/>
              </a:rPr>
              <a:t>sharepoint</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im</a:t>
            </a:r>
            <a:r>
              <a:rPr lang="en-CA" sz="1200" b="0" i="0" u="none" strike="noStrike" kern="1200" dirty="0">
                <a:solidFill>
                  <a:schemeClr val="tx1"/>
                </a:solidFill>
                <a:effectLst/>
                <a:latin typeface="+mn-lt"/>
                <a:ea typeface="+mn-ea"/>
                <a:cs typeface="+mn-cs"/>
              </a:rPr>
              <a:t> going to give that priority but for </a:t>
            </a:r>
            <a:r>
              <a:rPr lang="en-CA" sz="1200" b="0" i="0" u="none" strike="noStrike" kern="1200" dirty="0" err="1">
                <a:solidFill>
                  <a:schemeClr val="tx1"/>
                </a:solidFill>
                <a:effectLst/>
                <a:latin typeface="+mn-lt"/>
                <a:ea typeface="+mn-ea"/>
                <a:cs typeface="+mn-cs"/>
              </a:rPr>
              <a:t>youtube</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i'm</a:t>
            </a:r>
            <a:r>
              <a:rPr lang="en-CA" sz="1200" b="0" i="0" u="none" strike="noStrike" kern="1200" dirty="0">
                <a:solidFill>
                  <a:schemeClr val="tx1"/>
                </a:solidFill>
                <a:effectLst/>
                <a:latin typeface="+mn-lt"/>
                <a:ea typeface="+mn-ea"/>
                <a:cs typeface="+mn-cs"/>
              </a:rPr>
              <a:t> going to give that a back seat so periods of contention on a direct internet connection when you need to make sure your critical apps are operating the best, you can throttle down </a:t>
            </a:r>
            <a:r>
              <a:rPr lang="en-CA" sz="1200" b="0" i="0" u="none" strike="noStrike" kern="1200" dirty="0" err="1">
                <a:solidFill>
                  <a:schemeClr val="tx1"/>
                </a:solidFill>
                <a:effectLst/>
                <a:latin typeface="+mn-lt"/>
                <a:ea typeface="+mn-ea"/>
                <a:cs typeface="+mn-cs"/>
              </a:rPr>
              <a:t>youtube</a:t>
            </a:r>
            <a:r>
              <a:rPr lang="en-CA" sz="1200" b="0" i="0" u="none" strike="noStrike" kern="1200" dirty="0">
                <a:solidFill>
                  <a:schemeClr val="tx1"/>
                </a:solidFill>
                <a:effectLst/>
                <a:latin typeface="+mn-lt"/>
                <a:ea typeface="+mn-ea"/>
                <a:cs typeface="+mn-cs"/>
              </a:rPr>
              <a:t> and give priority to business critical apps </a:t>
            </a:r>
          </a:p>
          <a:p>
            <a:pPr rtl="0" fontAlgn="base"/>
            <a:r>
              <a:rPr lang="en-CA" sz="1200" b="0" i="0" u="none" strike="noStrike" kern="1200" dirty="0">
                <a:solidFill>
                  <a:schemeClr val="tx1"/>
                </a:solidFill>
                <a:effectLst/>
                <a:latin typeface="+mn-lt"/>
                <a:ea typeface="+mn-ea"/>
                <a:cs typeface="+mn-cs"/>
              </a:rPr>
              <a:t>People ask us: Why not go direct to internet without </a:t>
            </a:r>
            <a:r>
              <a:rPr lang="en-CA" sz="1200" b="0" i="0" u="none" strike="noStrike" kern="1200" dirty="0" err="1">
                <a:solidFill>
                  <a:schemeClr val="tx1"/>
                </a:solidFill>
                <a:effectLst/>
                <a:latin typeface="+mn-lt"/>
                <a:ea typeface="+mn-ea"/>
                <a:cs typeface="+mn-cs"/>
              </a:rPr>
              <a:t>Zscaler</a:t>
            </a:r>
            <a:r>
              <a:rPr lang="en-CA" sz="1200" b="0" i="0" u="none" strike="noStrike" kern="1200" dirty="0">
                <a:solidFill>
                  <a:schemeClr val="tx1"/>
                </a:solidFill>
                <a:effectLst/>
                <a:latin typeface="+mn-lt"/>
                <a:ea typeface="+mn-ea"/>
                <a:cs typeface="+mn-cs"/>
              </a:rPr>
              <a:t> in the middle:</a:t>
            </a:r>
          </a:p>
          <a:p>
            <a:pPr lvl="2" rtl="0" fontAlgn="base"/>
            <a:r>
              <a:rPr lang="en-CA" sz="1200" b="0" i="0" u="none" strike="noStrike" kern="1200" dirty="0">
                <a:solidFill>
                  <a:schemeClr val="tx1"/>
                </a:solidFill>
                <a:effectLst/>
                <a:latin typeface="+mn-lt"/>
                <a:ea typeface="+mn-ea"/>
                <a:cs typeface="+mn-cs"/>
              </a:rPr>
              <a:t>When you break out traffic at the branch you need to secure that traffic (</a:t>
            </a:r>
            <a:r>
              <a:rPr lang="en-CA" sz="1200" b="0" i="0" u="none" strike="noStrike" kern="1200" dirty="0" err="1">
                <a:solidFill>
                  <a:schemeClr val="tx1"/>
                </a:solidFill>
                <a:effectLst/>
                <a:latin typeface="+mn-lt"/>
                <a:ea typeface="+mn-ea"/>
                <a:cs typeface="+mn-cs"/>
              </a:rPr>
              <a:t>microsoft</a:t>
            </a:r>
            <a:r>
              <a:rPr lang="en-CA" sz="1200" b="0" i="0" u="none" strike="noStrike" kern="1200" dirty="0">
                <a:solidFill>
                  <a:schemeClr val="tx1"/>
                </a:solidFill>
                <a:effectLst/>
                <a:latin typeface="+mn-lt"/>
                <a:ea typeface="+mn-ea"/>
                <a:cs typeface="+mn-cs"/>
              </a:rPr>
              <a:t> says send all ports and protocols to </a:t>
            </a:r>
            <a:r>
              <a:rPr lang="en-CA" sz="1200" b="0" i="0" u="none" strike="noStrike" kern="1200" dirty="0" err="1">
                <a:solidFill>
                  <a:schemeClr val="tx1"/>
                </a:solidFill>
                <a:effectLst/>
                <a:latin typeface="+mn-lt"/>
                <a:ea typeface="+mn-ea"/>
                <a:cs typeface="+mn-cs"/>
              </a:rPr>
              <a:t>microsoft</a:t>
            </a:r>
            <a:r>
              <a:rPr lang="en-CA" sz="1200" b="0" i="0" u="none" strike="noStrike" kern="1200" dirty="0">
                <a:solidFill>
                  <a:schemeClr val="tx1"/>
                </a:solidFill>
                <a:effectLst/>
                <a:latin typeface="+mn-lt"/>
                <a:ea typeface="+mn-ea"/>
                <a:cs typeface="+mn-cs"/>
              </a:rPr>
              <a:t> network so everything you should peel off) ; to do that you need security controls </a:t>
            </a:r>
          </a:p>
          <a:p>
            <a:pPr lvl="2" rtl="0" fontAlgn="base"/>
            <a:r>
              <a:rPr lang="en-CA" sz="1200" b="0" i="0" u="none" strike="noStrike" kern="1200" dirty="0">
                <a:solidFill>
                  <a:schemeClr val="tx1"/>
                </a:solidFill>
                <a:effectLst/>
                <a:latin typeface="+mn-lt"/>
                <a:ea typeface="+mn-ea"/>
                <a:cs typeface="+mn-cs"/>
              </a:rPr>
              <a:t>Ensure traffic is optimized to ensure traffic is performing the best / optimizing to office 365 traffic (downloads / uploads working the best) </a:t>
            </a:r>
          </a:p>
          <a:p>
            <a:pPr lvl="2" rtl="0" fontAlgn="base"/>
            <a:r>
              <a:rPr lang="en-CA" sz="1200" b="0" i="0" u="none" strike="noStrike" kern="1200" dirty="0">
                <a:solidFill>
                  <a:schemeClr val="tx1"/>
                </a:solidFill>
                <a:effectLst/>
                <a:latin typeface="+mn-lt"/>
                <a:ea typeface="+mn-ea"/>
                <a:cs typeface="+mn-cs"/>
              </a:rPr>
              <a:t>Prioritize your direct internet connection so your office traffic performs its best </a:t>
            </a:r>
          </a:p>
          <a:p>
            <a:endParaRPr lang="en-US" b="1" dirty="0"/>
          </a:p>
        </p:txBody>
      </p:sp>
    </p:spTree>
    <p:extLst>
      <p:ext uri="{BB962C8B-B14F-4D97-AF65-F5344CB8AC3E}">
        <p14:creationId xmlns:p14="http://schemas.microsoft.com/office/powerpoint/2010/main" val="37068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ea typeface="+mn-ea"/>
                <a:cs typeface="+mn-cs"/>
              </a:rPr>
              <a:t>Product Line</a:t>
            </a:r>
            <a:endParaRPr lang="en-US" sz="900" kern="1200" dirty="0">
              <a:solidFill>
                <a:schemeClr val="tx1"/>
              </a:solidFill>
              <a:effectLs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46CC320-0A99-9E4C-BBD7-E7A6575389B7}"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448679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DDE8F5-51B7-7E4A-B3A9-0CC7979321D5}"/>
              </a:ext>
            </a:extLst>
          </p:cNvPr>
          <p:cNvSpPr/>
          <p:nvPr userDrawn="1"/>
        </p:nvSpPr>
        <p:spPr>
          <a:xfrm>
            <a:off x="-1" y="0"/>
            <a:ext cx="11765281" cy="6858000"/>
          </a:xfrm>
          <a:prstGeom prst="rect">
            <a:avLst/>
          </a:prstGeom>
          <a:gradFill>
            <a:gsLst>
              <a:gs pos="73000">
                <a:schemeClr val="accent4">
                  <a:lumMod val="50000"/>
                  <a:alpha val="0"/>
                </a:schemeClr>
              </a:gs>
              <a:gs pos="26000">
                <a:schemeClr val="accent4">
                  <a:lumMod val="50000"/>
                  <a:alpha val="97000"/>
                </a:schemeClr>
              </a:gs>
              <a:gs pos="60000">
                <a:schemeClr val="accent4">
                  <a:lumMod val="50000"/>
                  <a:alpha val="42000"/>
                </a:schemeClr>
              </a:gs>
              <a:gs pos="69000">
                <a:schemeClr val="accent4">
                  <a:lumMod val="50000"/>
                  <a:alpha val="15000"/>
                </a:schemeClr>
              </a:gs>
              <a:gs pos="41000">
                <a:schemeClr val="accent4">
                  <a:lumMod val="50000"/>
                  <a:alpha val="83000"/>
                </a:schemeClr>
              </a:gs>
              <a:gs pos="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ctrTitle"/>
          </p:nvPr>
        </p:nvSpPr>
        <p:spPr>
          <a:xfrm>
            <a:off x="292608" y="2362200"/>
            <a:ext cx="10363200" cy="2082800"/>
          </a:xfrm>
        </p:spPr>
        <p:txBody>
          <a:bodyPr anchor="b"/>
          <a:lstStyle>
            <a:lvl1pPr algn="l">
              <a:defRPr sz="4267">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92608" y="5003800"/>
            <a:ext cx="10363200" cy="625475"/>
          </a:xfrm>
        </p:spPr>
        <p:txBody>
          <a:bodyPr/>
          <a:lstStyle>
            <a:lvl1pPr marL="0" indent="0" algn="l">
              <a:buNone/>
              <a:defRPr sz="3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9" name="Freeform 8">
            <a:extLst>
              <a:ext uri="{FF2B5EF4-FFF2-40B4-BE49-F238E27FC236}">
                <a16:creationId xmlns:a16="http://schemas.microsoft.com/office/drawing/2014/main" id="{544B2D71-CC3A-F04B-8FB4-437F41BE3AAB}"/>
              </a:ext>
            </a:extLst>
          </p:cNvPr>
          <p:cNvSpPr>
            <a:spLocks noChangeAspect="1"/>
          </p:cNvSpPr>
          <p:nvPr userDrawn="1"/>
        </p:nvSpPr>
        <p:spPr>
          <a:xfrm>
            <a:off x="412005" y="540941"/>
            <a:ext cx="2481104" cy="512064"/>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120000" tIns="60000" rIns="120000" bIns="60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nvGrpSpPr>
          <p:cNvPr id="10" name="Group 9">
            <a:extLst>
              <a:ext uri="{FF2B5EF4-FFF2-40B4-BE49-F238E27FC236}">
                <a16:creationId xmlns:a16="http://schemas.microsoft.com/office/drawing/2014/main" id="{7BA49BBE-7942-B44F-B349-58C949809623}"/>
              </a:ext>
            </a:extLst>
          </p:cNvPr>
          <p:cNvGrpSpPr>
            <a:grpSpLocks noChangeAspect="1"/>
          </p:cNvGrpSpPr>
          <p:nvPr userDrawn="1"/>
        </p:nvGrpSpPr>
        <p:grpSpPr>
          <a:xfrm>
            <a:off x="426720" y="4496648"/>
            <a:ext cx="1280160" cy="35568"/>
            <a:chOff x="4550759" y="4178160"/>
            <a:chExt cx="4289400" cy="119160"/>
          </a:xfrm>
        </p:grpSpPr>
        <p:sp>
          <p:nvSpPr>
            <p:cNvPr id="11" name="Freeform 10">
              <a:extLst>
                <a:ext uri="{FF2B5EF4-FFF2-40B4-BE49-F238E27FC236}">
                  <a16:creationId xmlns:a16="http://schemas.microsoft.com/office/drawing/2014/main" id="{30858FA1-D822-C34C-837D-6B5403901BB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accent1">
                <a:lumMod val="40000"/>
                <a:lumOff val="60000"/>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94CD8CDC-B9C6-7F47-83D1-B2CCC6E8BC09}"/>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accent1">
                <a:lumMod val="40000"/>
                <a:lumOff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3" name="Freeform 12">
              <a:extLst>
                <a:ext uri="{FF2B5EF4-FFF2-40B4-BE49-F238E27FC236}">
                  <a16:creationId xmlns:a16="http://schemas.microsoft.com/office/drawing/2014/main" id="{6854DFD3-6D35-4441-B923-B53874AC227C}"/>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accent1">
                <a:lumMod val="40000"/>
                <a:lumOff val="60000"/>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16" name="TextBox 15">
            <a:extLst>
              <a:ext uri="{FF2B5EF4-FFF2-40B4-BE49-F238E27FC236}">
                <a16:creationId xmlns:a16="http://schemas.microsoft.com/office/drawing/2014/main" id="{C8440F4E-0D32-6149-AD0F-C7236B60751D}"/>
              </a:ext>
            </a:extLst>
          </p:cNvPr>
          <p:cNvSpPr txBox="1"/>
          <p:nvPr userDrawn="1"/>
        </p:nvSpPr>
        <p:spPr>
          <a:xfrm>
            <a:off x="419420" y="6486676"/>
            <a:ext cx="4651344" cy="293533"/>
          </a:xfrm>
          <a:prstGeom prst="rect">
            <a:avLst/>
          </a:prstGeom>
          <a:noFill/>
        </p:spPr>
        <p:txBody>
          <a:bodyPr wrap="square" lIns="0" tIns="0" rIns="0" bIns="0" rtlCol="0" anchor="ctr" anchorCtr="0">
            <a:noAutofit/>
          </a:bodyPr>
          <a:lstStyle/>
          <a:p>
            <a:pPr>
              <a:spcBef>
                <a:spcPts val="1333"/>
              </a:spcBef>
            </a:pPr>
            <a:r>
              <a:rPr lang="en-US" sz="533">
                <a:solidFill>
                  <a:schemeClr val="bg1">
                    <a:alpha val="49000"/>
                  </a:schemeClr>
                </a:solidFill>
                <a:latin typeface="Arial" panose="020B0604020202020204" pitchFamily="34" charset="0"/>
                <a:cs typeface="Arial" panose="020B0604020202020204" pitchFamily="34" charset="0"/>
              </a:rPr>
              <a:t>©2019 Zscaler, Inc. All rights reserved. ZSCALER CONFIDENTIAL INFORMATION</a:t>
            </a:r>
            <a:br>
              <a:rPr lang="en-US" sz="800">
                <a:solidFill>
                  <a:schemeClr val="bg1">
                    <a:alpha val="49000"/>
                  </a:schemeClr>
                </a:solidFill>
                <a:latin typeface="Arial" panose="020B0604020202020204" pitchFamily="34" charset="0"/>
                <a:cs typeface="Arial" panose="020B0604020202020204" pitchFamily="34" charset="0"/>
              </a:rPr>
            </a:br>
            <a:r>
              <a:rPr lang="en-US" sz="533">
                <a:solidFill>
                  <a:schemeClr val="bg1">
                    <a:alpha val="49000"/>
                  </a:schemeClr>
                </a:solidFill>
                <a:latin typeface="Arial" panose="020B0604020202020204" pitchFamily="34" charset="0"/>
                <a:cs typeface="Arial" panose="020B0604020202020204" pitchFamily="34" charset="0"/>
              </a:rPr>
              <a:t>Zscaler™, Zscaler Internet Access™, Zscaler Private Access™, ZIA™ and ZPA™ are either (</a:t>
            </a:r>
            <a:r>
              <a:rPr lang="en-US" sz="533" err="1">
                <a:solidFill>
                  <a:schemeClr val="bg1">
                    <a:alpha val="49000"/>
                  </a:schemeClr>
                </a:solidFill>
                <a:latin typeface="Arial" panose="020B0604020202020204" pitchFamily="34" charset="0"/>
                <a:cs typeface="Arial" panose="020B0604020202020204" pitchFamily="34" charset="0"/>
              </a:rPr>
              <a:t>i</a:t>
            </a:r>
            <a:r>
              <a:rPr lang="en-US" sz="533">
                <a:solidFill>
                  <a:schemeClr val="bg1">
                    <a:alpha val="49000"/>
                  </a:schemeClr>
                </a:solidFill>
                <a:latin typeface="Arial" panose="020B0604020202020204" pitchFamily="34" charset="0"/>
                <a:cs typeface="Arial" panose="020B0604020202020204" pitchFamily="34" charset="0"/>
              </a:rPr>
              <a:t>) registered trademarks or service marks or (ii) trademarks or service marks of Zscaler, Inc. in the United States and/or other countries. Any other trademarks are the property of their respective owners.</a:t>
            </a:r>
          </a:p>
        </p:txBody>
      </p:sp>
    </p:spTree>
    <p:extLst>
      <p:ext uri="{BB962C8B-B14F-4D97-AF65-F5344CB8AC3E}">
        <p14:creationId xmlns:p14="http://schemas.microsoft.com/office/powerpoint/2010/main" val="90794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 name="Title 1">
            <a:extLst>
              <a:ext uri="{FF2B5EF4-FFF2-40B4-BE49-F238E27FC236}">
                <a16:creationId xmlns:a16="http://schemas.microsoft.com/office/drawing/2014/main" id="{FB34CFE1-32D4-584D-A5CD-C2C8EA125C56}"/>
              </a:ext>
            </a:extLst>
          </p:cNvPr>
          <p:cNvSpPr>
            <a:spLocks noGrp="1"/>
          </p:cNvSpPr>
          <p:nvPr>
            <p:ph type="title"/>
          </p:nvPr>
        </p:nvSpPr>
        <p:spPr>
          <a:xfrm>
            <a:off x="292608" y="1"/>
            <a:ext cx="11606784" cy="628225"/>
          </a:xfrm>
        </p:spPr>
        <p:txBody>
          <a:bodyPr/>
          <a:lstStyle>
            <a:lvl1pPr>
              <a:defRPr>
                <a:solidFill>
                  <a:schemeClr val="accent1">
                    <a:lumMod val="40000"/>
                    <a:lumOff val="60000"/>
                  </a:schemeClr>
                </a:solidFill>
              </a:defRPr>
            </a:lvl1pPr>
          </a:lstStyle>
          <a:p>
            <a:r>
              <a:rPr lang="en-US" dirty="0"/>
              <a:t>Click to edit Master title style</a:t>
            </a:r>
          </a:p>
        </p:txBody>
      </p:sp>
      <p:grpSp>
        <p:nvGrpSpPr>
          <p:cNvPr id="19" name="Group 18">
            <a:extLst>
              <a:ext uri="{FF2B5EF4-FFF2-40B4-BE49-F238E27FC236}">
                <a16:creationId xmlns:a16="http://schemas.microsoft.com/office/drawing/2014/main" id="{2BC77AD8-7393-1648-ADFD-B9FA93D8499E}"/>
              </a:ext>
            </a:extLst>
          </p:cNvPr>
          <p:cNvGrpSpPr>
            <a:grpSpLocks noChangeAspect="1"/>
          </p:cNvGrpSpPr>
          <p:nvPr userDrawn="1"/>
        </p:nvGrpSpPr>
        <p:grpSpPr>
          <a:xfrm>
            <a:off x="426720" y="731520"/>
            <a:ext cx="1280160" cy="35568"/>
            <a:chOff x="4550759" y="4178160"/>
            <a:chExt cx="4289400" cy="119160"/>
          </a:xfrm>
        </p:grpSpPr>
        <p:sp>
          <p:nvSpPr>
            <p:cNvPr id="20" name="Freeform 19">
              <a:extLst>
                <a:ext uri="{FF2B5EF4-FFF2-40B4-BE49-F238E27FC236}">
                  <a16:creationId xmlns:a16="http://schemas.microsoft.com/office/drawing/2014/main" id="{012E8C27-E5C0-4C43-AFE4-61E3DFD9A2A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8B43F62D-9E63-0649-9B48-9BB8291B51CC}"/>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9E93FB80-EDB2-D349-911E-3FF9D1AA6241}"/>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Tree>
    <p:extLst>
      <p:ext uri="{BB962C8B-B14F-4D97-AF65-F5344CB8AC3E}">
        <p14:creationId xmlns:p14="http://schemas.microsoft.com/office/powerpoint/2010/main" val="264101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lor-mid-mark">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40000"/>
                    <a:lumOff val="60000"/>
                  </a:schemeClr>
                </a:solidFill>
              </a:defRPr>
            </a:lvl1pPr>
          </a:lstStyle>
          <a:p>
            <a:r>
              <a:rPr lang="en-US" dirty="0"/>
              <a:t>Click to edit Master title style</a:t>
            </a:r>
          </a:p>
        </p:txBody>
      </p:sp>
      <p:sp>
        <p:nvSpPr>
          <p:cNvPr id="4" name="Content Placeholder 3"/>
          <p:cNvSpPr>
            <a:spLocks noGrp="1"/>
          </p:cNvSpPr>
          <p:nvPr>
            <p:ph sz="quarter" idx="10"/>
          </p:nvPr>
        </p:nvSpPr>
        <p:spPr>
          <a:xfrm>
            <a:off x="292608" y="975360"/>
            <a:ext cx="11606784" cy="524256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a:extLst>
              <a:ext uri="{FF2B5EF4-FFF2-40B4-BE49-F238E27FC236}">
                <a16:creationId xmlns:a16="http://schemas.microsoft.com/office/drawing/2014/main" id="{79FDA730-B17E-C242-B880-5A89C712DFA5}"/>
              </a:ext>
            </a:extLst>
          </p:cNvPr>
          <p:cNvSpPr txBox="1"/>
          <p:nvPr userDrawn="1"/>
        </p:nvSpPr>
        <p:spPr>
          <a:xfrm>
            <a:off x="388216" y="6493608"/>
            <a:ext cx="4156309" cy="293533"/>
          </a:xfrm>
          <a:prstGeom prst="rect">
            <a:avLst/>
          </a:prstGeom>
          <a:noFill/>
        </p:spPr>
        <p:txBody>
          <a:bodyPr wrap="none" lIns="0" tIns="0" rIns="0" bIns="0" rtlCol="0" anchor="ctr" anchorCtr="0">
            <a:noAutofit/>
          </a:bodyPr>
          <a:lstStyle/>
          <a:p>
            <a:pPr>
              <a:spcBef>
                <a:spcPts val="1333"/>
              </a:spcBef>
            </a:pPr>
            <a:r>
              <a:rPr lang="en-US" sz="533"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6" name="Picture 5" descr="A picture containing monitor&#10;&#10;Description automatically generated">
            <a:extLst>
              <a:ext uri="{FF2B5EF4-FFF2-40B4-BE49-F238E27FC236}">
                <a16:creationId xmlns:a16="http://schemas.microsoft.com/office/drawing/2014/main" id="{7E890034-DCB8-7A42-872D-F833EA666729}"/>
              </a:ext>
            </a:extLst>
          </p:cNvPr>
          <p:cNvPicPr>
            <a:picLocks noChangeAspect="1"/>
          </p:cNvPicPr>
          <p:nvPr userDrawn="1"/>
        </p:nvPicPr>
        <p:blipFill>
          <a:blip r:embed="rId2"/>
          <a:stretch>
            <a:fillRect/>
          </a:stretch>
        </p:blipFill>
        <p:spPr>
          <a:xfrm>
            <a:off x="0" y="6076949"/>
            <a:ext cx="12192000" cy="781051"/>
          </a:xfrm>
          <a:prstGeom prst="rect">
            <a:avLst/>
          </a:prstGeom>
        </p:spPr>
      </p:pic>
    </p:spTree>
    <p:extLst>
      <p:ext uri="{BB962C8B-B14F-4D97-AF65-F5344CB8AC3E}">
        <p14:creationId xmlns:p14="http://schemas.microsoft.com/office/powerpoint/2010/main" val="136789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mid-mark-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292608" y="1339017"/>
            <a:ext cx="11606784" cy="4878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1" hasCustomPrompt="1"/>
          </p:nvPr>
        </p:nvSpPr>
        <p:spPr>
          <a:xfrm>
            <a:off x="292608" y="622787"/>
            <a:ext cx="11606784" cy="329184"/>
          </a:xfrm>
        </p:spPr>
        <p:txBody>
          <a:bodyPr lIns="109728" tIns="0" rIns="91440" bIns="0"/>
          <a:lstStyle>
            <a:lvl1pPr marL="0" indent="0">
              <a:buNone/>
              <a:defRPr sz="2133">
                <a:solidFill>
                  <a:schemeClr val="accent5"/>
                </a:solidFill>
              </a:defRPr>
            </a:lvl1pPr>
          </a:lstStyle>
          <a:p>
            <a:pPr lvl="0"/>
            <a:r>
              <a:rPr lang="en-US" dirty="0"/>
              <a:t>Click to edit subtitle</a:t>
            </a:r>
          </a:p>
        </p:txBody>
      </p:sp>
      <p:sp>
        <p:nvSpPr>
          <p:cNvPr id="13" name="TextBox 12">
            <a:extLst>
              <a:ext uri="{FF2B5EF4-FFF2-40B4-BE49-F238E27FC236}">
                <a16:creationId xmlns:a16="http://schemas.microsoft.com/office/drawing/2014/main" id="{5DAF5A0A-8DB7-EE4E-A3CB-D02F85397008}"/>
              </a:ext>
            </a:extLst>
          </p:cNvPr>
          <p:cNvSpPr txBox="1"/>
          <p:nvPr userDrawn="1"/>
        </p:nvSpPr>
        <p:spPr>
          <a:xfrm>
            <a:off x="388216" y="6493608"/>
            <a:ext cx="4156309" cy="293533"/>
          </a:xfrm>
          <a:prstGeom prst="rect">
            <a:avLst/>
          </a:prstGeom>
          <a:noFill/>
        </p:spPr>
        <p:txBody>
          <a:bodyPr wrap="none" lIns="0" tIns="0" rIns="0" bIns="0" rtlCol="0" anchor="ctr" anchorCtr="0">
            <a:noAutofit/>
          </a:bodyPr>
          <a:lstStyle/>
          <a:p>
            <a:pPr>
              <a:spcBef>
                <a:spcPts val="1333"/>
              </a:spcBef>
            </a:pPr>
            <a:r>
              <a:rPr lang="en-US" sz="533" dirty="0">
                <a:solidFill>
                  <a:schemeClr val="tx1">
                    <a:lumMod val="40000"/>
                    <a:lumOff val="60000"/>
                    <a:alpha val="50000"/>
                  </a:schemeClr>
                </a:solidFill>
                <a:latin typeface="Arial" panose="020B0604020202020204" pitchFamily="34" charset="0"/>
                <a:cs typeface="Arial" panose="020B0604020202020204" pitchFamily="34" charset="0"/>
              </a:rPr>
              <a:t>©2019 Zscaler, Inc. All rights reserved. ZSCALER CONFIDENTIAL INFORMATION </a:t>
            </a:r>
          </a:p>
        </p:txBody>
      </p:sp>
      <p:pic>
        <p:nvPicPr>
          <p:cNvPr id="8" name="Picture 7" descr="A picture containing monitor&#10;&#10;Description automatically generated">
            <a:extLst>
              <a:ext uri="{FF2B5EF4-FFF2-40B4-BE49-F238E27FC236}">
                <a16:creationId xmlns:a16="http://schemas.microsoft.com/office/drawing/2014/main" id="{6286D6E0-362A-2342-9F16-A1C91D2181D8}"/>
              </a:ext>
            </a:extLst>
          </p:cNvPr>
          <p:cNvPicPr>
            <a:picLocks noChangeAspect="1"/>
          </p:cNvPicPr>
          <p:nvPr userDrawn="1"/>
        </p:nvPicPr>
        <p:blipFill>
          <a:blip r:embed="rId2"/>
          <a:stretch>
            <a:fillRect/>
          </a:stretch>
        </p:blipFill>
        <p:spPr>
          <a:xfrm>
            <a:off x="0" y="6076949"/>
            <a:ext cx="12192000" cy="781051"/>
          </a:xfrm>
          <a:prstGeom prst="rect">
            <a:avLst/>
          </a:prstGeom>
        </p:spPr>
      </p:pic>
    </p:spTree>
    <p:extLst>
      <p:ext uri="{BB962C8B-B14F-4D97-AF65-F5344CB8AC3E}">
        <p14:creationId xmlns:p14="http://schemas.microsoft.com/office/powerpoint/2010/main" val="42538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lor-mid-mark-subhead">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890EC0E9-7A94-974B-9900-F4A360F6D809}"/>
              </a:ext>
            </a:extLst>
          </p:cNvPr>
          <p:cNvPicPr>
            <a:picLocks noChangeAspect="1"/>
          </p:cNvPicPr>
          <p:nvPr userDrawn="1"/>
        </p:nvPicPr>
        <p:blipFill rotWithShape="1">
          <a:blip r:embed="rId2">
            <a:alphaModFix amt="10000"/>
          </a:blip>
          <a:srcRect t="2361" r="30266" b="15355"/>
          <a:stretch/>
        </p:blipFill>
        <p:spPr>
          <a:xfrm>
            <a:off x="3911077" y="-1"/>
            <a:ext cx="8280924" cy="6858001"/>
          </a:xfrm>
          <a:prstGeom prst="rect">
            <a:avLst/>
          </a:prstGeom>
        </p:spPr>
      </p:pic>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Content Placeholder 3"/>
          <p:cNvSpPr>
            <a:spLocks noGrp="1"/>
          </p:cNvSpPr>
          <p:nvPr>
            <p:ph sz="quarter" idx="10"/>
          </p:nvPr>
        </p:nvSpPr>
        <p:spPr>
          <a:xfrm>
            <a:off x="292608" y="1524000"/>
            <a:ext cx="11606784" cy="469392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1" hasCustomPrompt="1"/>
          </p:nvPr>
        </p:nvSpPr>
        <p:spPr>
          <a:xfrm>
            <a:off x="292608" y="621792"/>
            <a:ext cx="11606784" cy="329184"/>
          </a:xfrm>
        </p:spPr>
        <p:txBody>
          <a:bodyPr lIns="109728" tIns="0" rIns="91440" bIns="0"/>
          <a:lstStyle>
            <a:lvl1pPr marL="0" indent="0">
              <a:buNone/>
              <a:defRPr sz="2667">
                <a:solidFill>
                  <a:schemeClr val="bg1"/>
                </a:solidFill>
              </a:defRPr>
            </a:lvl1pPr>
          </a:lstStyle>
          <a:p>
            <a:pPr lvl="0"/>
            <a:r>
              <a:rPr lang="en-US" dirty="0"/>
              <a:t>Click to edit subtitle</a:t>
            </a:r>
          </a:p>
        </p:txBody>
      </p:sp>
      <p:grpSp>
        <p:nvGrpSpPr>
          <p:cNvPr id="24" name="Group 23">
            <a:extLst>
              <a:ext uri="{FF2B5EF4-FFF2-40B4-BE49-F238E27FC236}">
                <a16:creationId xmlns:a16="http://schemas.microsoft.com/office/drawing/2014/main" id="{EAEE3F81-B480-B841-946F-32EA97C8A726}"/>
              </a:ext>
            </a:extLst>
          </p:cNvPr>
          <p:cNvGrpSpPr>
            <a:grpSpLocks noChangeAspect="1"/>
          </p:cNvGrpSpPr>
          <p:nvPr userDrawn="1"/>
        </p:nvGrpSpPr>
        <p:grpSpPr>
          <a:xfrm>
            <a:off x="448733" y="1097280"/>
            <a:ext cx="1280160" cy="35568"/>
            <a:chOff x="4550759" y="4178160"/>
            <a:chExt cx="4289400" cy="119160"/>
          </a:xfrm>
        </p:grpSpPr>
        <p:sp>
          <p:nvSpPr>
            <p:cNvPr id="26" name="Freeform 25">
              <a:extLst>
                <a:ext uri="{FF2B5EF4-FFF2-40B4-BE49-F238E27FC236}">
                  <a16:creationId xmlns:a16="http://schemas.microsoft.com/office/drawing/2014/main" id="{D29A6F17-D323-804B-B693-2871DC148AB5}"/>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7" name="Freeform 26">
              <a:extLst>
                <a:ext uri="{FF2B5EF4-FFF2-40B4-BE49-F238E27FC236}">
                  <a16:creationId xmlns:a16="http://schemas.microsoft.com/office/drawing/2014/main" id="{53668E1F-CE51-644D-9837-8E56BBA8365D}"/>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dirty="0">
                <a:ln>
                  <a:noFill/>
                </a:ln>
                <a:latin typeface="Arial" pitchFamily="18"/>
                <a:ea typeface="SimSun" pitchFamily="2"/>
                <a:cs typeface="Lucida Sans" pitchFamily="2"/>
              </a:endParaRPr>
            </a:p>
          </p:txBody>
        </p:sp>
        <p:sp>
          <p:nvSpPr>
            <p:cNvPr id="28" name="Freeform 27">
              <a:extLst>
                <a:ext uri="{FF2B5EF4-FFF2-40B4-BE49-F238E27FC236}">
                  <a16:creationId xmlns:a16="http://schemas.microsoft.com/office/drawing/2014/main" id="{54FB776E-97E9-E345-9AF5-0F3872041305}"/>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dirty="0">
                <a:ln>
                  <a:noFill/>
                </a:ln>
                <a:latin typeface="Arial" pitchFamily="18"/>
                <a:ea typeface="SimSun" pitchFamily="2"/>
                <a:cs typeface="Lucida Sans" pitchFamily="2"/>
              </a:endParaRPr>
            </a:p>
          </p:txBody>
        </p:sp>
      </p:grpSp>
      <p:sp>
        <p:nvSpPr>
          <p:cNvPr id="23" name="Footer Placeholder 4">
            <a:extLst>
              <a:ext uri="{FF2B5EF4-FFF2-40B4-BE49-F238E27FC236}">
                <a16:creationId xmlns:a16="http://schemas.microsoft.com/office/drawing/2014/main" id="{DC5E1953-F25E-674C-BF85-EC52BE7BE718}"/>
              </a:ext>
            </a:extLst>
          </p:cNvPr>
          <p:cNvSpPr txBox="1">
            <a:spLocks/>
          </p:cNvSpPr>
          <p:nvPr userDrawn="1"/>
        </p:nvSpPr>
        <p:spPr>
          <a:xfrm>
            <a:off x="243189" y="6433015"/>
            <a:ext cx="290057" cy="366184"/>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1067">
                <a:solidFill>
                  <a:schemeClr val="bg1"/>
                </a:solidFill>
                <a:latin typeface="Arial" panose="020B0604020202020204" pitchFamily="34" charset="0"/>
                <a:cs typeface="Arial" panose="020B0604020202020204" pitchFamily="34" charset="0"/>
              </a:rPr>
              <a:pPr algn="r"/>
              <a:t>‹#›</a:t>
            </a:fld>
            <a:endParaRPr lang="en-US" altLang="x-none" sz="1333" dirty="0">
              <a:solidFill>
                <a:schemeClr val="bg1"/>
              </a:solidFill>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611DE786-1DF7-BE4F-904C-7AD2605F727D}"/>
              </a:ext>
            </a:extLst>
          </p:cNvPr>
          <p:cNvCxnSpPr/>
          <p:nvPr userDrawn="1"/>
        </p:nvCxnSpPr>
        <p:spPr>
          <a:xfrm>
            <a:off x="585839" y="6555147"/>
            <a:ext cx="0" cy="121920"/>
          </a:xfrm>
          <a:prstGeom prst="line">
            <a:avLst/>
          </a:prstGeom>
          <a:ln w="6350">
            <a:solidFill>
              <a:schemeClr val="bg1">
                <a:alpha val="5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F65F72B3-92B5-BE47-B669-8E2C8C9EEE99}"/>
              </a:ext>
            </a:extLst>
          </p:cNvPr>
          <p:cNvGrpSpPr/>
          <p:nvPr userDrawn="1"/>
        </p:nvGrpSpPr>
        <p:grpSpPr>
          <a:xfrm>
            <a:off x="7909931" y="6452368"/>
            <a:ext cx="3858228" cy="583432"/>
            <a:chOff x="5932448" y="4839276"/>
            <a:chExt cx="2893671" cy="437574"/>
          </a:xfrm>
        </p:grpSpPr>
        <p:sp>
          <p:nvSpPr>
            <p:cNvPr id="18" name="TextBox 17">
              <a:extLst>
                <a:ext uri="{FF2B5EF4-FFF2-40B4-BE49-F238E27FC236}">
                  <a16:creationId xmlns:a16="http://schemas.microsoft.com/office/drawing/2014/main" id="{135D626A-97B9-EA4C-8E15-F9A4E6FA03FD}"/>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dirty="0">
                  <a:solidFill>
                    <a:schemeClr val="bg1"/>
                  </a:solidFill>
                  <a:latin typeface="Arial" panose="020B0604020202020204" pitchFamily="34" charset="0"/>
                  <a:cs typeface="Arial" panose="020B0604020202020204" pitchFamily="34" charset="0"/>
                </a:rPr>
                <a:t>Securing your cloud transformation</a:t>
              </a:r>
            </a:p>
          </p:txBody>
        </p:sp>
        <p:sp>
          <p:nvSpPr>
            <p:cNvPr id="20" name="Freeform 19">
              <a:extLst>
                <a:ext uri="{FF2B5EF4-FFF2-40B4-BE49-F238E27FC236}">
                  <a16:creationId xmlns:a16="http://schemas.microsoft.com/office/drawing/2014/main" id="{4F7F646A-CB83-AD4B-BFC2-C7C48CED9CD9}"/>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Parallelogram 20">
              <a:extLst>
                <a:ext uri="{FF2B5EF4-FFF2-40B4-BE49-F238E27FC236}">
                  <a16:creationId xmlns:a16="http://schemas.microsoft.com/office/drawing/2014/main" id="{DEA38C34-38B7-1D4E-98F3-E9AA932C8056}"/>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TextBox 28">
            <a:extLst>
              <a:ext uri="{FF2B5EF4-FFF2-40B4-BE49-F238E27FC236}">
                <a16:creationId xmlns:a16="http://schemas.microsoft.com/office/drawing/2014/main" id="{B71FA312-5F5C-364A-A057-3CCA582E0FB9}"/>
              </a:ext>
            </a:extLst>
          </p:cNvPr>
          <p:cNvSpPr txBox="1"/>
          <p:nvPr userDrawn="1"/>
        </p:nvSpPr>
        <p:spPr>
          <a:xfrm>
            <a:off x="672575" y="6493607"/>
            <a:ext cx="4156309" cy="293533"/>
          </a:xfrm>
          <a:prstGeom prst="rect">
            <a:avLst/>
          </a:prstGeom>
          <a:noFill/>
        </p:spPr>
        <p:txBody>
          <a:bodyPr wrap="none" lIns="0" tIns="0" rIns="0" bIns="0" rtlCol="0" anchor="ctr" anchorCtr="0">
            <a:noAutofit/>
          </a:bodyPr>
          <a:lstStyle/>
          <a:p>
            <a:pPr>
              <a:spcBef>
                <a:spcPts val="1333"/>
              </a:spcBef>
            </a:pPr>
            <a:r>
              <a:rPr lang="en-US" sz="533" dirty="0">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292900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lor-centered-right-mark-subhead">
    <p:bg>
      <p:bgPr>
        <a:gradFill>
          <a:gsLst>
            <a:gs pos="27000">
              <a:schemeClr val="accent4"/>
            </a:gs>
            <a:gs pos="100000">
              <a:srgbClr val="0076BE"/>
            </a:gs>
          </a:gsLst>
          <a:lin ang="1200000" scaled="0"/>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77FACE-FCBD-DE4A-97EB-2B3F0D9DF9B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a:t>Click to edit Master title style</a:t>
            </a:r>
          </a:p>
        </p:txBody>
      </p:sp>
      <p:sp>
        <p:nvSpPr>
          <p:cNvPr id="19" name="Content Placeholder 18"/>
          <p:cNvSpPr>
            <a:spLocks noGrp="1"/>
          </p:cNvSpPr>
          <p:nvPr>
            <p:ph sz="quarter" idx="11" hasCustomPrompt="1"/>
          </p:nvPr>
        </p:nvSpPr>
        <p:spPr>
          <a:xfrm>
            <a:off x="292608" y="621792"/>
            <a:ext cx="11606784" cy="329184"/>
          </a:xfrm>
        </p:spPr>
        <p:txBody>
          <a:bodyPr lIns="109728" tIns="0" rIns="91440" bIns="0"/>
          <a:lstStyle>
            <a:lvl1pPr marL="0" indent="0" algn="ctr">
              <a:buNone/>
              <a:defRPr sz="2133">
                <a:solidFill>
                  <a:schemeClr val="bg1"/>
                </a:solidFill>
              </a:defRPr>
            </a:lvl1pPr>
          </a:lstStyle>
          <a:p>
            <a:pPr lvl="0"/>
            <a:r>
              <a:rPr lang="en-US"/>
              <a:t>Click to edit subtitle</a:t>
            </a:r>
          </a:p>
        </p:txBody>
      </p:sp>
    </p:spTree>
    <p:extLst>
      <p:ext uri="{BB962C8B-B14F-4D97-AF65-F5344CB8AC3E}">
        <p14:creationId xmlns:p14="http://schemas.microsoft.com/office/powerpoint/2010/main" val="204647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hite-blank-left-mark">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3CA67A-62A5-074F-B31E-00FE24547C8F}"/>
              </a:ext>
            </a:extLst>
          </p:cNvPr>
          <p:cNvGrpSpPr/>
          <p:nvPr userDrawn="1"/>
        </p:nvGrpSpPr>
        <p:grpSpPr>
          <a:xfrm>
            <a:off x="0" y="2585942"/>
            <a:ext cx="6525885" cy="4272060"/>
            <a:chOff x="0" y="1939456"/>
            <a:chExt cx="4894414" cy="3204045"/>
          </a:xfrm>
        </p:grpSpPr>
        <p:sp>
          <p:nvSpPr>
            <p:cNvPr id="16" name="Freeform 15">
              <a:extLst>
                <a:ext uri="{FF2B5EF4-FFF2-40B4-BE49-F238E27FC236}">
                  <a16:creationId xmlns:a16="http://schemas.microsoft.com/office/drawing/2014/main" id="{A8F7ABBC-0C85-1A43-B3F0-858538224B87}"/>
                </a:ext>
              </a:extLst>
            </p:cNvPr>
            <p:cNvSpPr>
              <a:spLocks noChangeAspect="1"/>
            </p:cNvSpPr>
            <p:nvPr/>
          </p:nvSpPr>
          <p:spPr>
            <a:xfrm>
              <a:off x="0" y="1939456"/>
              <a:ext cx="4894414" cy="3204044"/>
            </a:xfrm>
            <a:custGeom>
              <a:avLst/>
              <a:gdLst>
                <a:gd name="connsiteX0" fmla="*/ 1587623 w 4894414"/>
                <a:gd name="connsiteY0" fmla="*/ 0 h 3204044"/>
                <a:gd name="connsiteX1" fmla="*/ 2996716 w 4894414"/>
                <a:gd name="connsiteY1" fmla="*/ 371426 h 3204044"/>
                <a:gd name="connsiteX2" fmla="*/ 3573144 w 4894414"/>
                <a:gd name="connsiteY2" fmla="*/ 1178643 h 3204044"/>
                <a:gd name="connsiteX3" fmla="*/ 4880152 w 4894414"/>
                <a:gd name="connsiteY3" fmla="*/ 2203549 h 3204044"/>
                <a:gd name="connsiteX4" fmla="*/ 4329433 w 4894414"/>
                <a:gd name="connsiteY4" fmla="*/ 3195820 h 3204044"/>
                <a:gd name="connsiteX5" fmla="*/ 4310660 w 4894414"/>
                <a:gd name="connsiteY5" fmla="*/ 3204044 h 3204044"/>
                <a:gd name="connsiteX6" fmla="*/ 0 w 4894414"/>
                <a:gd name="connsiteY6" fmla="*/ 3204044 h 3204044"/>
                <a:gd name="connsiteX7" fmla="*/ 0 w 4894414"/>
                <a:gd name="connsiteY7" fmla="*/ 593273 h 3204044"/>
                <a:gd name="connsiteX8" fmla="*/ 88444 w 4894414"/>
                <a:gd name="connsiteY8" fmla="*/ 511346 h 3204044"/>
                <a:gd name="connsiteX9" fmla="*/ 1587623 w 4894414"/>
                <a:gd name="connsiteY9" fmla="*/ 0 h 320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94414" h="3204044">
                  <a:moveTo>
                    <a:pt x="1587623" y="0"/>
                  </a:moveTo>
                  <a:cubicBezTo>
                    <a:pt x="2202179" y="0"/>
                    <a:pt x="2625276" y="51246"/>
                    <a:pt x="2996716" y="371426"/>
                  </a:cubicBezTo>
                  <a:cubicBezTo>
                    <a:pt x="3406693" y="730144"/>
                    <a:pt x="3573144" y="1178643"/>
                    <a:pt x="3573144" y="1178643"/>
                  </a:cubicBezTo>
                  <a:cubicBezTo>
                    <a:pt x="4226648" y="1229888"/>
                    <a:pt x="4777658" y="1550069"/>
                    <a:pt x="4880152" y="2203549"/>
                  </a:cubicBezTo>
                  <a:cubicBezTo>
                    <a:pt x="4959355" y="2679029"/>
                    <a:pt x="4699445" y="3015381"/>
                    <a:pt x="4329433" y="3195820"/>
                  </a:cubicBezTo>
                  <a:lnTo>
                    <a:pt x="4310660" y="3204044"/>
                  </a:lnTo>
                  <a:lnTo>
                    <a:pt x="0" y="3204044"/>
                  </a:lnTo>
                  <a:lnTo>
                    <a:pt x="0" y="593273"/>
                  </a:lnTo>
                  <a:lnTo>
                    <a:pt x="88444" y="511346"/>
                  </a:lnTo>
                  <a:cubicBezTo>
                    <a:pt x="467846" y="196174"/>
                    <a:pt x="993207" y="0"/>
                    <a:pt x="1587623" y="0"/>
                  </a:cubicBezTo>
                  <a:close/>
                </a:path>
              </a:pathLst>
            </a:custGeom>
            <a:solidFill>
              <a:schemeClr val="bg1"/>
            </a:solidFill>
            <a:ln cap="flat">
              <a:noFill/>
              <a:prstDash val="solid"/>
            </a:ln>
            <a:effectLst>
              <a:glow rad="3302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7" name="Freeform 16">
              <a:extLst>
                <a:ext uri="{FF2B5EF4-FFF2-40B4-BE49-F238E27FC236}">
                  <a16:creationId xmlns:a16="http://schemas.microsoft.com/office/drawing/2014/main" id="{015175E3-9FFF-C849-99E1-02C14EEC3DC7}"/>
                </a:ext>
              </a:extLst>
            </p:cNvPr>
            <p:cNvSpPr>
              <a:spLocks noChangeAspect="1"/>
            </p:cNvSpPr>
            <p:nvPr/>
          </p:nvSpPr>
          <p:spPr>
            <a:xfrm>
              <a:off x="0" y="2245822"/>
              <a:ext cx="4355174" cy="2897679"/>
            </a:xfrm>
            <a:custGeom>
              <a:avLst/>
              <a:gdLst>
                <a:gd name="connsiteX0" fmla="*/ 1347034 w 4355174"/>
                <a:gd name="connsiteY0" fmla="*/ 0 h 2897679"/>
                <a:gd name="connsiteX1" fmla="*/ 2628865 w 4355174"/>
                <a:gd name="connsiteY1" fmla="*/ 337881 h 2897679"/>
                <a:gd name="connsiteX2" fmla="*/ 3153234 w 4355174"/>
                <a:gd name="connsiteY2" fmla="*/ 1072195 h 2897679"/>
                <a:gd name="connsiteX3" fmla="*/ 4342201 w 4355174"/>
                <a:gd name="connsiteY3" fmla="*/ 2004538 h 2897679"/>
                <a:gd name="connsiteX4" fmla="*/ 3930378 w 4355174"/>
                <a:gd name="connsiteY4" fmla="*/ 2858921 h 2897679"/>
                <a:gd name="connsiteX5" fmla="*/ 3851015 w 4355174"/>
                <a:gd name="connsiteY5" fmla="*/ 2897679 h 2897679"/>
                <a:gd name="connsiteX6" fmla="*/ 0 w 4355174"/>
                <a:gd name="connsiteY6" fmla="*/ 2897679 h 2897679"/>
                <a:gd name="connsiteX7" fmla="*/ 0 w 4355174"/>
                <a:gd name="connsiteY7" fmla="*/ 452694 h 2897679"/>
                <a:gd name="connsiteX8" fmla="*/ 139093 w 4355174"/>
                <a:gd name="connsiteY8" fmla="*/ 349122 h 2897679"/>
                <a:gd name="connsiteX9" fmla="*/ 1347034 w 4355174"/>
                <a:gd name="connsiteY9" fmla="*/ 0 h 289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5174" h="2897679">
                  <a:moveTo>
                    <a:pt x="1347034" y="0"/>
                  </a:moveTo>
                  <a:cubicBezTo>
                    <a:pt x="1906087" y="0"/>
                    <a:pt x="2290972" y="46617"/>
                    <a:pt x="2628865" y="337881"/>
                  </a:cubicBezTo>
                  <a:cubicBezTo>
                    <a:pt x="3001816" y="664201"/>
                    <a:pt x="3153234" y="1072195"/>
                    <a:pt x="3153234" y="1072195"/>
                  </a:cubicBezTo>
                  <a:cubicBezTo>
                    <a:pt x="3747718" y="1118812"/>
                    <a:pt x="4248963" y="1410076"/>
                    <a:pt x="4342201" y="2004538"/>
                  </a:cubicBezTo>
                  <a:cubicBezTo>
                    <a:pt x="4407700" y="2397754"/>
                    <a:pt x="4218253" y="2686372"/>
                    <a:pt x="3930378" y="2858921"/>
                  </a:cubicBezTo>
                  <a:lnTo>
                    <a:pt x="3851015" y="2897679"/>
                  </a:lnTo>
                  <a:lnTo>
                    <a:pt x="0" y="2897679"/>
                  </a:lnTo>
                  <a:lnTo>
                    <a:pt x="0" y="452694"/>
                  </a:lnTo>
                  <a:lnTo>
                    <a:pt x="139093" y="349122"/>
                  </a:lnTo>
                  <a:cubicBezTo>
                    <a:pt x="466217" y="131111"/>
                    <a:pt x="883549" y="0"/>
                    <a:pt x="1347034" y="0"/>
                  </a:cubicBezTo>
                  <a:close/>
                </a:path>
              </a:pathLst>
            </a:custGeom>
            <a:solidFill>
              <a:schemeClr val="bg1"/>
            </a:solidFill>
            <a:ln cap="flat">
              <a:noFill/>
              <a:prstDash val="solid"/>
            </a:ln>
            <a:effectLst>
              <a:glow rad="3302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8" name="Freeform 17">
              <a:extLst>
                <a:ext uri="{FF2B5EF4-FFF2-40B4-BE49-F238E27FC236}">
                  <a16:creationId xmlns:a16="http://schemas.microsoft.com/office/drawing/2014/main" id="{B691E9B7-E550-6149-9A6E-AF9C21952D72}"/>
                </a:ext>
              </a:extLst>
            </p:cNvPr>
            <p:cNvSpPr>
              <a:spLocks noChangeAspect="1"/>
            </p:cNvSpPr>
            <p:nvPr/>
          </p:nvSpPr>
          <p:spPr>
            <a:xfrm>
              <a:off x="0" y="2812313"/>
              <a:ext cx="3549724" cy="2331187"/>
            </a:xfrm>
            <a:custGeom>
              <a:avLst/>
              <a:gdLst>
                <a:gd name="connsiteX0" fmla="*/ 1047990 w 3549724"/>
                <a:gd name="connsiteY0" fmla="*/ 0 h 2331187"/>
                <a:gd name="connsiteX1" fmla="*/ 2114031 w 3549724"/>
                <a:gd name="connsiteY1" fmla="*/ 281001 h 2331187"/>
                <a:gd name="connsiteX2" fmla="*/ 2550125 w 3549724"/>
                <a:gd name="connsiteY2" fmla="*/ 891696 h 2331187"/>
                <a:gd name="connsiteX3" fmla="*/ 3538934 w 3549724"/>
                <a:gd name="connsiteY3" fmla="*/ 1667083 h 2331187"/>
                <a:gd name="connsiteX4" fmla="*/ 3329223 w 3549724"/>
                <a:gd name="connsiteY4" fmla="*/ 2280027 h 2331187"/>
                <a:gd name="connsiteX5" fmla="*/ 3259627 w 3549724"/>
                <a:gd name="connsiteY5" fmla="*/ 2331187 h 2331187"/>
                <a:gd name="connsiteX6" fmla="*/ 0 w 3549724"/>
                <a:gd name="connsiteY6" fmla="*/ 2331187 h 2331187"/>
                <a:gd name="connsiteX7" fmla="*/ 0 w 3549724"/>
                <a:gd name="connsiteY7" fmla="*/ 322665 h 2331187"/>
                <a:gd name="connsiteX8" fmla="*/ 43400 w 3549724"/>
                <a:gd name="connsiteY8" fmla="*/ 290349 h 2331187"/>
                <a:gd name="connsiteX9" fmla="*/ 1047990 w 3549724"/>
                <a:gd name="connsiteY9" fmla="*/ 0 h 233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9724" h="2331187">
                  <a:moveTo>
                    <a:pt x="1047990" y="0"/>
                  </a:moveTo>
                  <a:cubicBezTo>
                    <a:pt x="1512929" y="0"/>
                    <a:pt x="1833020" y="38770"/>
                    <a:pt x="2114031" y="281001"/>
                  </a:cubicBezTo>
                  <a:cubicBezTo>
                    <a:pt x="2424197" y="552386"/>
                    <a:pt x="2550125" y="891696"/>
                    <a:pt x="2550125" y="891696"/>
                  </a:cubicBezTo>
                  <a:cubicBezTo>
                    <a:pt x="3044530" y="930465"/>
                    <a:pt x="3461393" y="1172696"/>
                    <a:pt x="3538934" y="1667083"/>
                  </a:cubicBezTo>
                  <a:cubicBezTo>
                    <a:pt x="3582513" y="1928699"/>
                    <a:pt x="3490393" y="2134642"/>
                    <a:pt x="3329223" y="2280027"/>
                  </a:cubicBezTo>
                  <a:lnTo>
                    <a:pt x="3259627" y="2331187"/>
                  </a:lnTo>
                  <a:lnTo>
                    <a:pt x="0" y="2331187"/>
                  </a:lnTo>
                  <a:lnTo>
                    <a:pt x="0" y="322665"/>
                  </a:lnTo>
                  <a:lnTo>
                    <a:pt x="43400" y="290349"/>
                  </a:lnTo>
                  <a:cubicBezTo>
                    <a:pt x="315455" y="109039"/>
                    <a:pt x="662530" y="0"/>
                    <a:pt x="1047990" y="0"/>
                  </a:cubicBezTo>
                  <a:close/>
                </a:path>
              </a:pathLst>
            </a:custGeom>
            <a:solidFill>
              <a:schemeClr val="bg1"/>
            </a:solidFill>
            <a:ln cap="flat">
              <a:noFill/>
              <a:prstDash val="solid"/>
            </a:ln>
            <a:effectLst>
              <a:glow rad="558800">
                <a:schemeClr val="tx2">
                  <a:alpha val="4000"/>
                </a:schemeClr>
              </a:glow>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9" name="Freeform 18">
              <a:extLst>
                <a:ext uri="{FF2B5EF4-FFF2-40B4-BE49-F238E27FC236}">
                  <a16:creationId xmlns:a16="http://schemas.microsoft.com/office/drawing/2014/main" id="{FE00B081-349F-EB4B-8FA1-29563178F886}"/>
                </a:ext>
              </a:extLst>
            </p:cNvPr>
            <p:cNvSpPr/>
            <p:nvPr/>
          </p:nvSpPr>
          <p:spPr>
            <a:xfrm>
              <a:off x="1" y="3240160"/>
              <a:ext cx="2977461" cy="1903340"/>
            </a:xfrm>
            <a:custGeom>
              <a:avLst/>
              <a:gdLst>
                <a:gd name="connsiteX0" fmla="*/ 1955639 w 2977461"/>
                <a:gd name="connsiteY0" fmla="*/ 756583 h 1903340"/>
                <a:gd name="connsiteX1" fmla="*/ 2967544 w 2977461"/>
                <a:gd name="connsiteY1" fmla="*/ 1406922 h 1903340"/>
                <a:gd name="connsiteX2" fmla="*/ 2883009 w 2977461"/>
                <a:gd name="connsiteY2" fmla="*/ 1822742 h 1903340"/>
                <a:gd name="connsiteX3" fmla="*/ 2811007 w 2977461"/>
                <a:gd name="connsiteY3" fmla="*/ 1903340 h 1903340"/>
                <a:gd name="connsiteX4" fmla="*/ 391721 w 2977461"/>
                <a:gd name="connsiteY4" fmla="*/ 1903340 h 1903340"/>
                <a:gd name="connsiteX5" fmla="*/ 396083 w 2977461"/>
                <a:gd name="connsiteY5" fmla="*/ 1900870 h 1903340"/>
                <a:gd name="connsiteX6" fmla="*/ 1888097 w 2977461"/>
                <a:gd name="connsiteY6" fmla="*/ 1763433 h 1903340"/>
                <a:gd name="connsiteX7" fmla="*/ 2437381 w 2977461"/>
                <a:gd name="connsiteY7" fmla="*/ 1368681 h 1903340"/>
                <a:gd name="connsiteX8" fmla="*/ 712424 w 2977461"/>
                <a:gd name="connsiteY8" fmla="*/ 1349252 h 1903340"/>
                <a:gd name="connsiteX9" fmla="*/ 1955639 w 2977461"/>
                <a:gd name="connsiteY9" fmla="*/ 756583 h 1903340"/>
                <a:gd name="connsiteX10" fmla="*/ 856762 w 2977461"/>
                <a:gd name="connsiteY10" fmla="*/ 0 h 1903340"/>
                <a:gd name="connsiteX11" fmla="*/ 1762881 w 2977461"/>
                <a:gd name="connsiteY11" fmla="*/ 240861 h 1903340"/>
                <a:gd name="connsiteX12" fmla="*/ 432694 w 2977461"/>
                <a:gd name="connsiteY12" fmla="*/ 664911 h 1903340"/>
                <a:gd name="connsiteX13" fmla="*/ 500236 w 2977461"/>
                <a:gd name="connsiteY13" fmla="*/ 693901 h 1903340"/>
                <a:gd name="connsiteX14" fmla="*/ 1396486 w 2977461"/>
                <a:gd name="connsiteY14" fmla="*/ 607240 h 1903340"/>
                <a:gd name="connsiteX15" fmla="*/ 11362 w 2977461"/>
                <a:gd name="connsiteY15" fmla="*/ 1536990 h 1903340"/>
                <a:gd name="connsiteX16" fmla="*/ 0 w 2977461"/>
                <a:gd name="connsiteY16" fmla="*/ 1552594 h 1903340"/>
                <a:gd name="connsiteX17" fmla="*/ 0 w 2977461"/>
                <a:gd name="connsiteY17" fmla="*/ 250372 h 1903340"/>
                <a:gd name="connsiteX18" fmla="*/ 3141 w 2977461"/>
                <a:gd name="connsiteY18" fmla="*/ 247983 h 1903340"/>
                <a:gd name="connsiteX19" fmla="*/ 856762 w 2977461"/>
                <a:gd name="connsiteY19" fmla="*/ 0 h 190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77461" h="1903340">
                  <a:moveTo>
                    <a:pt x="1955639" y="756583"/>
                  </a:moveTo>
                  <a:cubicBezTo>
                    <a:pt x="2442316" y="739698"/>
                    <a:pt x="2890441" y="929981"/>
                    <a:pt x="2967544" y="1406922"/>
                  </a:cubicBezTo>
                  <a:cubicBezTo>
                    <a:pt x="2996458" y="1573112"/>
                    <a:pt x="2960315" y="1712239"/>
                    <a:pt x="2883009" y="1822742"/>
                  </a:cubicBezTo>
                  <a:lnTo>
                    <a:pt x="2811007" y="1903340"/>
                  </a:lnTo>
                  <a:lnTo>
                    <a:pt x="391721" y="1903340"/>
                  </a:lnTo>
                  <a:lnTo>
                    <a:pt x="396083" y="1900870"/>
                  </a:lnTo>
                  <a:cubicBezTo>
                    <a:pt x="788933" y="1694954"/>
                    <a:pt x="1307971" y="1573651"/>
                    <a:pt x="1888097" y="1763433"/>
                  </a:cubicBezTo>
                  <a:cubicBezTo>
                    <a:pt x="2437381" y="1936754"/>
                    <a:pt x="2582027" y="1522573"/>
                    <a:pt x="2437381" y="1368681"/>
                  </a:cubicBezTo>
                  <a:cubicBezTo>
                    <a:pt x="1926648" y="780561"/>
                    <a:pt x="750976" y="1310702"/>
                    <a:pt x="712424" y="1349252"/>
                  </a:cubicBezTo>
                  <a:cubicBezTo>
                    <a:pt x="943735" y="997521"/>
                    <a:pt x="1468963" y="773468"/>
                    <a:pt x="1955639" y="756583"/>
                  </a:cubicBezTo>
                  <a:close/>
                  <a:moveTo>
                    <a:pt x="856762" y="0"/>
                  </a:moveTo>
                  <a:cubicBezTo>
                    <a:pt x="1252148" y="0"/>
                    <a:pt x="1522010" y="38550"/>
                    <a:pt x="1762881" y="240861"/>
                  </a:cubicBezTo>
                  <a:cubicBezTo>
                    <a:pt x="1386925" y="192750"/>
                    <a:pt x="943735" y="337390"/>
                    <a:pt x="432694" y="664911"/>
                  </a:cubicBezTo>
                  <a:cubicBezTo>
                    <a:pt x="432694" y="664911"/>
                    <a:pt x="490675" y="693901"/>
                    <a:pt x="500236" y="693901"/>
                  </a:cubicBezTo>
                  <a:cubicBezTo>
                    <a:pt x="1020838" y="472161"/>
                    <a:pt x="1396486" y="597680"/>
                    <a:pt x="1396486" y="607240"/>
                  </a:cubicBezTo>
                  <a:cubicBezTo>
                    <a:pt x="707490" y="843321"/>
                    <a:pt x="278718" y="1194974"/>
                    <a:pt x="11362" y="1536990"/>
                  </a:cubicBezTo>
                  <a:lnTo>
                    <a:pt x="0" y="1552594"/>
                  </a:lnTo>
                  <a:lnTo>
                    <a:pt x="0" y="250372"/>
                  </a:lnTo>
                  <a:lnTo>
                    <a:pt x="3141" y="247983"/>
                  </a:lnTo>
                  <a:cubicBezTo>
                    <a:pt x="233381" y="92115"/>
                    <a:pt x="531540" y="0"/>
                    <a:pt x="856762" y="0"/>
                  </a:cubicBezTo>
                  <a:close/>
                </a:path>
              </a:pathLst>
            </a:custGeom>
            <a:solidFill>
              <a:schemeClr val="bg1"/>
            </a:solidFill>
            <a:ln cap="flat">
              <a:noFill/>
              <a:prstDash val="solid"/>
            </a:ln>
            <a:effectLst>
              <a:glow rad="558800">
                <a:schemeClr val="tx2">
                  <a:alpha val="6000"/>
                </a:schemeClr>
              </a:glow>
              <a:softEdge rad="0"/>
            </a:effectLst>
          </p:spPr>
          <p:txBody>
            <a:bodyPr vert="horz" wrap="square" lIns="90000" tIns="45000" rIns="90000" bIns="45000" anchor="ctr" anchorCtr="1" compatLnSpc="0">
              <a:noAutofit/>
            </a:bodyPr>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39" name="Rectangle 38">
            <a:extLst>
              <a:ext uri="{FF2B5EF4-FFF2-40B4-BE49-F238E27FC236}">
                <a16:creationId xmlns:a16="http://schemas.microsoft.com/office/drawing/2014/main" id="{D2CE1CC0-CD12-BB4F-AC66-79101B8B5606}"/>
              </a:ext>
            </a:extLst>
          </p:cNvPr>
          <p:cNvSpPr/>
          <p:nvPr userDrawn="1"/>
        </p:nvSpPr>
        <p:spPr>
          <a:xfrm flipH="1" flipV="1">
            <a:off x="0" y="0"/>
            <a:ext cx="12192000" cy="6858000"/>
          </a:xfrm>
          <a:prstGeom prst="rect">
            <a:avLst/>
          </a:prstGeom>
          <a:gradFill>
            <a:gsLst>
              <a:gs pos="0">
                <a:schemeClr val="bg1">
                  <a:alpha val="30000"/>
                </a:schemeClr>
              </a:gs>
              <a:gs pos="55000">
                <a:schemeClr val="bg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Footer Placeholder 4">
            <a:extLst>
              <a:ext uri="{FF2B5EF4-FFF2-40B4-BE49-F238E27FC236}">
                <a16:creationId xmlns:a16="http://schemas.microsoft.com/office/drawing/2014/main" id="{3EC1FC3B-8A08-8A45-9054-C1FB687947B9}"/>
              </a:ext>
            </a:extLst>
          </p:cNvPr>
          <p:cNvSpPr txBox="1">
            <a:spLocks/>
          </p:cNvSpPr>
          <p:nvPr userDrawn="1"/>
        </p:nvSpPr>
        <p:spPr>
          <a:xfrm>
            <a:off x="243189" y="6433015"/>
            <a:ext cx="290057" cy="366184"/>
          </a:xfrm>
          <a:prstGeom prst="rect">
            <a:avLst/>
          </a:prstGeom>
        </p:spPr>
        <p:txBody>
          <a:bodyPr lIns="0" tIns="0" rIns="0" bIns="0"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r"/>
            <a:fld id="{99EE77A9-6AF5-A34A-ACF7-77B700F215F1}" type="slidenum">
              <a:rPr lang="en-US" altLang="x-none" sz="1067">
                <a:solidFill>
                  <a:schemeClr val="tx2">
                    <a:lumMod val="65000"/>
                    <a:lumOff val="35000"/>
                  </a:schemeClr>
                </a:solidFill>
                <a:latin typeface="Arial" panose="020B0604020202020204" pitchFamily="34" charset="0"/>
                <a:cs typeface="Arial" panose="020B0604020202020204" pitchFamily="34" charset="0"/>
              </a:rPr>
              <a:pPr algn="r"/>
              <a:t>‹#›</a:t>
            </a:fld>
            <a:endParaRPr lang="en-US" altLang="x-none" sz="1333">
              <a:solidFill>
                <a:schemeClr val="tx2">
                  <a:lumMod val="65000"/>
                  <a:lumOff val="35000"/>
                </a:schemeClr>
              </a:solidFill>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3E290762-4601-894F-BB9E-2CC27D1D2D86}"/>
              </a:ext>
            </a:extLst>
          </p:cNvPr>
          <p:cNvCxnSpPr/>
          <p:nvPr userDrawn="1"/>
        </p:nvCxnSpPr>
        <p:spPr>
          <a:xfrm>
            <a:off x="585839" y="6555147"/>
            <a:ext cx="0" cy="121920"/>
          </a:xfrm>
          <a:prstGeom prst="line">
            <a:avLst/>
          </a:prstGeom>
          <a:ln w="6350">
            <a:solidFill>
              <a:schemeClr val="tx1">
                <a:lumMod val="40000"/>
                <a:lumOff val="60000"/>
              </a:schemeClr>
            </a:solidFill>
          </a:ln>
          <a:effectLst/>
          <a:scene3d>
            <a:camera prst="orthographicFront">
              <a:rot lat="0" lon="0" rev="20400000"/>
            </a:camera>
            <a:lightRig rig="threePt" dir="t"/>
          </a:scene3d>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CE8A0357-A4AA-D74A-9136-9BB7F4A8AFEA}"/>
              </a:ext>
            </a:extLst>
          </p:cNvPr>
          <p:cNvGrpSpPr/>
          <p:nvPr userDrawn="1"/>
        </p:nvGrpSpPr>
        <p:grpSpPr>
          <a:xfrm>
            <a:off x="7909931" y="6452368"/>
            <a:ext cx="3858228" cy="583432"/>
            <a:chOff x="5932448" y="4839276"/>
            <a:chExt cx="2893671" cy="437574"/>
          </a:xfrm>
        </p:grpSpPr>
        <p:sp>
          <p:nvSpPr>
            <p:cNvPr id="22" name="TextBox 21">
              <a:extLst>
                <a:ext uri="{FF2B5EF4-FFF2-40B4-BE49-F238E27FC236}">
                  <a16:creationId xmlns:a16="http://schemas.microsoft.com/office/drawing/2014/main" id="{DC7FEAA6-B827-4E4F-ACA8-B0F76E324C41}"/>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accent1"/>
                  </a:solidFill>
                  <a:latin typeface="Arial" panose="020B0604020202020204" pitchFamily="34" charset="0"/>
                  <a:cs typeface="Arial" panose="020B0604020202020204" pitchFamily="34" charset="0"/>
                </a:rPr>
                <a:t>Securing your cloud transformation</a:t>
              </a:r>
            </a:p>
          </p:txBody>
        </p:sp>
        <p:sp>
          <p:nvSpPr>
            <p:cNvPr id="23" name="Freeform 22">
              <a:extLst>
                <a:ext uri="{FF2B5EF4-FFF2-40B4-BE49-F238E27FC236}">
                  <a16:creationId xmlns:a16="http://schemas.microsoft.com/office/drawing/2014/main" id="{AA8B4511-C822-CA48-AD46-9A40857AF3D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accent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4" name="Parallelogram 23">
              <a:extLst>
                <a:ext uri="{FF2B5EF4-FFF2-40B4-BE49-F238E27FC236}">
                  <a16:creationId xmlns:a16="http://schemas.microsoft.com/office/drawing/2014/main" id="{0EF8B935-8DB4-654B-8203-954624BE7235}"/>
                </a:ext>
              </a:extLst>
            </p:cNvPr>
            <p:cNvSpPr/>
            <p:nvPr userDrawn="1"/>
          </p:nvSpPr>
          <p:spPr>
            <a:xfrm>
              <a:off x="7604442" y="4839276"/>
              <a:ext cx="170600" cy="437574"/>
            </a:xfrm>
            <a:prstGeom prst="parallelogram">
              <a:avLst>
                <a:gd name="adj" fmla="val 91071"/>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0" name="TextBox 19">
            <a:extLst>
              <a:ext uri="{FF2B5EF4-FFF2-40B4-BE49-F238E27FC236}">
                <a16:creationId xmlns:a16="http://schemas.microsoft.com/office/drawing/2014/main" id="{6D5606FB-E124-E840-BBCB-B6F0B9BEEC97}"/>
              </a:ext>
            </a:extLst>
          </p:cNvPr>
          <p:cNvSpPr txBox="1"/>
          <p:nvPr userDrawn="1"/>
        </p:nvSpPr>
        <p:spPr>
          <a:xfrm>
            <a:off x="672575" y="6498628"/>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tx1">
                    <a:lumMod val="40000"/>
                    <a:lumOff val="6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39429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 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2DA42DB-D633-0448-9060-9CE3920143CC}"/>
              </a:ext>
            </a:extLst>
          </p:cNvPr>
          <p:cNvSpPr/>
          <p:nvPr userDrawn="1"/>
        </p:nvSpPr>
        <p:spPr>
          <a:xfrm>
            <a:off x="-1" y="0"/>
            <a:ext cx="11765281" cy="6858000"/>
          </a:xfrm>
          <a:prstGeom prst="rect">
            <a:avLst/>
          </a:prstGeom>
          <a:gradFill>
            <a:gsLst>
              <a:gs pos="73000">
                <a:srgbClr val="202196">
                  <a:alpha val="0"/>
                </a:srgbClr>
              </a:gs>
              <a:gs pos="27000">
                <a:srgbClr val="202196">
                  <a:alpha val="97000"/>
                </a:srgbClr>
              </a:gs>
              <a:gs pos="61000">
                <a:srgbClr val="202196">
                  <a:alpha val="42000"/>
                </a:srgbClr>
              </a:gs>
              <a:gs pos="69000">
                <a:srgbClr val="202196">
                  <a:alpha val="15000"/>
                </a:srgbClr>
              </a:gs>
              <a:gs pos="42000">
                <a:srgbClr val="202196">
                  <a:alpha val="83000"/>
                </a:srgbClr>
              </a:gs>
              <a:gs pos="0">
                <a:schemeClr val="accent5">
                  <a:lumMod val="75000"/>
                  <a:alpha val="81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userDrawn="1">
            <p:ph type="title"/>
          </p:nvPr>
        </p:nvSpPr>
        <p:spPr>
          <a:xfrm>
            <a:off x="292608" y="2706624"/>
            <a:ext cx="11606784" cy="1102360"/>
          </a:xfrm>
        </p:spPr>
        <p:txBody>
          <a:bodyPr anchor="b" anchorCtr="0"/>
          <a:lstStyle>
            <a:lvl1pPr algn="ctr">
              <a:defRPr sz="6933">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5455920" y="3823259"/>
            <a:ext cx="1280160" cy="35568"/>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7909931" y="6452368"/>
            <a:ext cx="3858228" cy="583432"/>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414528"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394592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 Thank you">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92608" y="2706624"/>
            <a:ext cx="11606784" cy="1102360"/>
          </a:xfrm>
        </p:spPr>
        <p:txBody>
          <a:bodyPr anchor="b" anchorCtr="0"/>
          <a:lstStyle>
            <a:lvl1pPr algn="ctr">
              <a:defRPr sz="6933">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5455920" y="3823259"/>
            <a:ext cx="1280160" cy="35568"/>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7909931" y="6452368"/>
            <a:ext cx="3858228" cy="583432"/>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414528"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160860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End / Thank you">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p:nvPr>
        </p:nvSpPr>
        <p:spPr>
          <a:xfrm>
            <a:off x="292608" y="2706624"/>
            <a:ext cx="11606784" cy="1102360"/>
          </a:xfrm>
        </p:spPr>
        <p:txBody>
          <a:bodyPr anchor="b" anchorCtr="0"/>
          <a:lstStyle>
            <a:lvl1pPr algn="ctr">
              <a:defRPr sz="6933">
                <a:solidFill>
                  <a:schemeClr val="bg1"/>
                </a:solidFill>
              </a:defRPr>
            </a:lvl1pPr>
          </a:lstStyle>
          <a:p>
            <a:endParaRPr lang="en-US" dirty="0"/>
          </a:p>
        </p:txBody>
      </p:sp>
      <p:grpSp>
        <p:nvGrpSpPr>
          <p:cNvPr id="18" name="Group 17">
            <a:extLst>
              <a:ext uri="{FF2B5EF4-FFF2-40B4-BE49-F238E27FC236}">
                <a16:creationId xmlns:a16="http://schemas.microsoft.com/office/drawing/2014/main" id="{981D5227-1A8E-3A4D-8AB5-89A8D4E8158A}"/>
              </a:ext>
            </a:extLst>
          </p:cNvPr>
          <p:cNvGrpSpPr>
            <a:grpSpLocks noChangeAspect="1"/>
          </p:cNvGrpSpPr>
          <p:nvPr userDrawn="1"/>
        </p:nvGrpSpPr>
        <p:grpSpPr>
          <a:xfrm>
            <a:off x="5455920" y="3823259"/>
            <a:ext cx="1280160" cy="35568"/>
            <a:chOff x="4550759" y="4178160"/>
            <a:chExt cx="4289400" cy="119160"/>
          </a:xfrm>
        </p:grpSpPr>
        <p:sp>
          <p:nvSpPr>
            <p:cNvPr id="20" name="Freeform 19">
              <a:extLst>
                <a:ext uri="{FF2B5EF4-FFF2-40B4-BE49-F238E27FC236}">
                  <a16:creationId xmlns:a16="http://schemas.microsoft.com/office/drawing/2014/main" id="{9E19B662-E977-8C43-A63B-4BC77C3731FD}"/>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F456C3CC-4019-0840-9E4F-542EDE46B945}"/>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776C4313-55FA-CF48-8B38-C891FEFFC1C0}"/>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grpSp>
        <p:nvGrpSpPr>
          <p:cNvPr id="14" name="Group 13">
            <a:extLst>
              <a:ext uri="{FF2B5EF4-FFF2-40B4-BE49-F238E27FC236}">
                <a16:creationId xmlns:a16="http://schemas.microsoft.com/office/drawing/2014/main" id="{47D533F8-96B2-F94F-8F8E-5FB64D0BC6B6}"/>
              </a:ext>
            </a:extLst>
          </p:cNvPr>
          <p:cNvGrpSpPr/>
          <p:nvPr userDrawn="1"/>
        </p:nvGrpSpPr>
        <p:grpSpPr>
          <a:xfrm>
            <a:off x="7909931" y="6452368"/>
            <a:ext cx="3858228" cy="583432"/>
            <a:chOff x="5932448" y="4839276"/>
            <a:chExt cx="2893671" cy="437574"/>
          </a:xfrm>
        </p:grpSpPr>
        <p:sp>
          <p:nvSpPr>
            <p:cNvPr id="26" name="TextBox 25">
              <a:extLst>
                <a:ext uri="{FF2B5EF4-FFF2-40B4-BE49-F238E27FC236}">
                  <a16:creationId xmlns:a16="http://schemas.microsoft.com/office/drawing/2014/main" id="{CD08D97D-D2FF-924A-B6FF-67F44C739230}"/>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27" name="Freeform 26">
              <a:extLst>
                <a:ext uri="{FF2B5EF4-FFF2-40B4-BE49-F238E27FC236}">
                  <a16:creationId xmlns:a16="http://schemas.microsoft.com/office/drawing/2014/main" id="{9532D610-504A-CA43-A33E-7C6AE3C16D31}"/>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8" name="Parallelogram 27">
              <a:extLst>
                <a:ext uri="{FF2B5EF4-FFF2-40B4-BE49-F238E27FC236}">
                  <a16:creationId xmlns:a16="http://schemas.microsoft.com/office/drawing/2014/main" id="{87E639BC-E375-4C47-8E35-B5CDFDB08752}"/>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9" name="TextBox 28">
            <a:extLst>
              <a:ext uri="{FF2B5EF4-FFF2-40B4-BE49-F238E27FC236}">
                <a16:creationId xmlns:a16="http://schemas.microsoft.com/office/drawing/2014/main" id="{AD999614-14FD-1B4B-B3D1-5CCD95611255}"/>
              </a:ext>
            </a:extLst>
          </p:cNvPr>
          <p:cNvSpPr txBox="1"/>
          <p:nvPr userDrawn="1"/>
        </p:nvSpPr>
        <p:spPr>
          <a:xfrm>
            <a:off x="414528"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spTree>
    <p:extLst>
      <p:ext uri="{BB962C8B-B14F-4D97-AF65-F5344CB8AC3E}">
        <p14:creationId xmlns:p14="http://schemas.microsoft.com/office/powerpoint/2010/main" val="11170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8" name="Title 1">
            <a:extLst>
              <a:ext uri="{FF2B5EF4-FFF2-40B4-BE49-F238E27FC236}">
                <a16:creationId xmlns:a16="http://schemas.microsoft.com/office/drawing/2014/main" id="{FB34CFE1-32D4-584D-A5CD-C2C8EA125C56}"/>
              </a:ext>
            </a:extLst>
          </p:cNvPr>
          <p:cNvSpPr>
            <a:spLocks noGrp="1"/>
          </p:cNvSpPr>
          <p:nvPr>
            <p:ph type="title"/>
          </p:nvPr>
        </p:nvSpPr>
        <p:spPr>
          <a:xfrm>
            <a:off x="292608" y="1"/>
            <a:ext cx="11606784" cy="628225"/>
          </a:xfrm>
        </p:spPr>
        <p:txBody>
          <a:bodyPr/>
          <a:lstStyle>
            <a:lvl1pPr>
              <a:defRPr>
                <a:solidFill>
                  <a:schemeClr val="accent1">
                    <a:lumMod val="40000"/>
                    <a:lumOff val="60000"/>
                  </a:schemeClr>
                </a:solidFill>
              </a:defRPr>
            </a:lvl1pPr>
          </a:lstStyle>
          <a:p>
            <a:r>
              <a:rPr lang="en-US" dirty="0"/>
              <a:t>Click to edit Master title style</a:t>
            </a:r>
          </a:p>
        </p:txBody>
      </p:sp>
      <p:grpSp>
        <p:nvGrpSpPr>
          <p:cNvPr id="19" name="Group 18">
            <a:extLst>
              <a:ext uri="{FF2B5EF4-FFF2-40B4-BE49-F238E27FC236}">
                <a16:creationId xmlns:a16="http://schemas.microsoft.com/office/drawing/2014/main" id="{2BC77AD8-7393-1648-ADFD-B9FA93D8499E}"/>
              </a:ext>
            </a:extLst>
          </p:cNvPr>
          <p:cNvGrpSpPr>
            <a:grpSpLocks noChangeAspect="1"/>
          </p:cNvGrpSpPr>
          <p:nvPr userDrawn="1"/>
        </p:nvGrpSpPr>
        <p:grpSpPr>
          <a:xfrm>
            <a:off x="426720" y="731520"/>
            <a:ext cx="1280160" cy="35568"/>
            <a:chOff x="4550759" y="4178160"/>
            <a:chExt cx="4289400" cy="119160"/>
          </a:xfrm>
        </p:grpSpPr>
        <p:sp>
          <p:nvSpPr>
            <p:cNvPr id="20" name="Freeform 19">
              <a:extLst>
                <a:ext uri="{FF2B5EF4-FFF2-40B4-BE49-F238E27FC236}">
                  <a16:creationId xmlns:a16="http://schemas.microsoft.com/office/drawing/2014/main" id="{012E8C27-E5C0-4C43-AFE4-61E3DFD9A2A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1" name="Freeform 20">
              <a:extLst>
                <a:ext uri="{FF2B5EF4-FFF2-40B4-BE49-F238E27FC236}">
                  <a16:creationId xmlns:a16="http://schemas.microsoft.com/office/drawing/2014/main" id="{8B43F62D-9E63-0649-9B48-9BB8291B51CC}"/>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22" name="Freeform 21">
              <a:extLst>
                <a:ext uri="{FF2B5EF4-FFF2-40B4-BE49-F238E27FC236}">
                  <a16:creationId xmlns:a16="http://schemas.microsoft.com/office/drawing/2014/main" id="{9E93FB80-EDB2-D349-911E-3FF9D1AA6241}"/>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3" name="Content Placeholder 2">
            <a:extLst>
              <a:ext uri="{FF2B5EF4-FFF2-40B4-BE49-F238E27FC236}">
                <a16:creationId xmlns:a16="http://schemas.microsoft.com/office/drawing/2014/main" id="{E90A3323-A9CB-0949-AF19-408B0FC3F6C1}"/>
              </a:ext>
            </a:extLst>
          </p:cNvPr>
          <p:cNvSpPr>
            <a:spLocks noGrp="1"/>
          </p:cNvSpPr>
          <p:nvPr>
            <p:ph sz="quarter" idx="10"/>
          </p:nvPr>
        </p:nvSpPr>
        <p:spPr>
          <a:xfrm>
            <a:off x="427567" y="1113367"/>
            <a:ext cx="4116917" cy="778933"/>
          </a:xfrm>
        </p:spPr>
        <p:txBody>
          <a:bodyPr/>
          <a:lstStyle>
            <a:lvl1pPr>
              <a:defRPr sz="1867">
                <a:solidFill>
                  <a:schemeClr val="bg1"/>
                </a:solidFill>
              </a:defRPr>
            </a:lvl1pPr>
            <a:lvl2pPr>
              <a:defRPr sz="1600">
                <a:solidFill>
                  <a:schemeClr val="bg1"/>
                </a:solidFill>
              </a:defRPr>
            </a:lvl2pPr>
            <a:lvl3pPr>
              <a:defRPr sz="1467">
                <a:solidFill>
                  <a:schemeClr val="bg1"/>
                </a:solidFill>
              </a:defRPr>
            </a:lvl3pPr>
            <a:lvl4pPr>
              <a:defRPr sz="1467">
                <a:solidFill>
                  <a:schemeClr val="bg1"/>
                </a:solidFill>
              </a:defRPr>
            </a:lvl4pPr>
            <a:lvl5pPr>
              <a:defRPr sz="14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35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Text Placeholder 2">
            <a:extLst>
              <a:ext uri="{FF2B5EF4-FFF2-40B4-BE49-F238E27FC236}">
                <a16:creationId xmlns:a16="http://schemas.microsoft.com/office/drawing/2014/main" id="{62F5FF7B-0050-CB4D-AB30-DD5E1B80BFA7}"/>
              </a:ext>
            </a:extLst>
          </p:cNvPr>
          <p:cNvSpPr>
            <a:spLocks noGrp="1"/>
          </p:cNvSpPr>
          <p:nvPr>
            <p:ph type="body" sz="quarter" idx="10"/>
          </p:nvPr>
        </p:nvSpPr>
        <p:spPr>
          <a:xfrm>
            <a:off x="797984" y="1481667"/>
            <a:ext cx="4415147" cy="1775884"/>
          </a:xfrm>
        </p:spPr>
        <p:txBody>
          <a:bodyPr/>
          <a:lstStyle>
            <a:lvl1pPr>
              <a:defRPr sz="1600">
                <a:solidFill>
                  <a:schemeClr val="bg1"/>
                </a:solidFill>
              </a:defRPr>
            </a:lvl1pPr>
            <a:lvl2pPr>
              <a:defRPr sz="1467">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D0AA88D2-FC46-EA4D-B04E-F8B694160A9A}"/>
              </a:ext>
            </a:extLst>
          </p:cNvPr>
          <p:cNvSpPr txBox="1"/>
          <p:nvPr userDrawn="1"/>
        </p:nvSpPr>
        <p:spPr>
          <a:xfrm>
            <a:off x="10730307" y="6500155"/>
            <a:ext cx="0" cy="0"/>
          </a:xfrm>
          <a:prstGeom prst="rect">
            <a:avLst/>
          </a:prstGeom>
          <a:noFill/>
        </p:spPr>
        <p:txBody>
          <a:bodyPr wrap="none" rtlCol="0">
            <a:noAutofit/>
          </a:bodyPr>
          <a:lstStyle/>
          <a:p>
            <a:pPr algn="l"/>
            <a:endParaRPr lang="en-US" sz="2133" dirty="0"/>
          </a:p>
        </p:txBody>
      </p:sp>
    </p:spTree>
    <p:extLst>
      <p:ext uri="{BB962C8B-B14F-4D97-AF65-F5344CB8AC3E}">
        <p14:creationId xmlns:p14="http://schemas.microsoft.com/office/powerpoint/2010/main" val="366797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dirty="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10" name="Title 1">
            <a:extLst>
              <a:ext uri="{FF2B5EF4-FFF2-40B4-BE49-F238E27FC236}">
                <a16:creationId xmlns:a16="http://schemas.microsoft.com/office/drawing/2014/main" id="{38C71652-F050-FA47-AED1-40EBB6563335}"/>
              </a:ext>
            </a:extLst>
          </p:cNvPr>
          <p:cNvSpPr>
            <a:spLocks noGrp="1"/>
          </p:cNvSpPr>
          <p:nvPr>
            <p:ph type="title"/>
          </p:nvPr>
        </p:nvSpPr>
        <p:spPr>
          <a:xfrm>
            <a:off x="292608" y="1"/>
            <a:ext cx="11606784" cy="628225"/>
          </a:xfrm>
        </p:spPr>
        <p:txBody>
          <a:bodyPr/>
          <a:lstStyle>
            <a:lvl1pPr>
              <a:defRPr>
                <a:solidFill>
                  <a:schemeClr val="accent1">
                    <a:lumMod val="40000"/>
                    <a:lumOff val="60000"/>
                  </a:schemeClr>
                </a:solidFill>
              </a:defRPr>
            </a:lvl1pPr>
          </a:lstStyle>
          <a:p>
            <a:r>
              <a:rPr lang="en-US" dirty="0"/>
              <a:t>Click to edit Master title style</a:t>
            </a:r>
          </a:p>
        </p:txBody>
      </p:sp>
      <p:sp>
        <p:nvSpPr>
          <p:cNvPr id="11" name="Content Placeholder 18">
            <a:extLst>
              <a:ext uri="{FF2B5EF4-FFF2-40B4-BE49-F238E27FC236}">
                <a16:creationId xmlns:a16="http://schemas.microsoft.com/office/drawing/2014/main" id="{920573EB-FBE0-6A45-A432-C39513330F0C}"/>
              </a:ext>
            </a:extLst>
          </p:cNvPr>
          <p:cNvSpPr>
            <a:spLocks noGrp="1"/>
          </p:cNvSpPr>
          <p:nvPr>
            <p:ph sz="quarter" idx="11" hasCustomPrompt="1"/>
          </p:nvPr>
        </p:nvSpPr>
        <p:spPr>
          <a:xfrm>
            <a:off x="292608" y="621792"/>
            <a:ext cx="11606784" cy="329184"/>
          </a:xfrm>
        </p:spPr>
        <p:txBody>
          <a:bodyPr lIns="109728" tIns="0" rIns="91440" bIns="0"/>
          <a:lstStyle>
            <a:lvl1pPr marL="0" indent="0">
              <a:buNone/>
              <a:defRPr sz="2133">
                <a:solidFill>
                  <a:schemeClr val="bg1"/>
                </a:solidFill>
              </a:defRPr>
            </a:lvl1pPr>
          </a:lstStyle>
          <a:p>
            <a:pPr lvl="0"/>
            <a:r>
              <a:rPr lang="en-US" dirty="0"/>
              <a:t>Click to edit subtitle</a:t>
            </a:r>
          </a:p>
        </p:txBody>
      </p:sp>
      <p:grpSp>
        <p:nvGrpSpPr>
          <p:cNvPr id="12" name="Group 11">
            <a:extLst>
              <a:ext uri="{FF2B5EF4-FFF2-40B4-BE49-F238E27FC236}">
                <a16:creationId xmlns:a16="http://schemas.microsoft.com/office/drawing/2014/main" id="{CCDAED11-3B37-5F44-AEA8-BB147617BA95}"/>
              </a:ext>
            </a:extLst>
          </p:cNvPr>
          <p:cNvGrpSpPr>
            <a:grpSpLocks noChangeAspect="1"/>
          </p:cNvGrpSpPr>
          <p:nvPr userDrawn="1"/>
        </p:nvGrpSpPr>
        <p:grpSpPr>
          <a:xfrm>
            <a:off x="448733" y="1097280"/>
            <a:ext cx="1280160" cy="35568"/>
            <a:chOff x="4550759" y="4178160"/>
            <a:chExt cx="4289400" cy="119160"/>
          </a:xfrm>
        </p:grpSpPr>
        <p:sp>
          <p:nvSpPr>
            <p:cNvPr id="14" name="Freeform 13">
              <a:extLst>
                <a:ext uri="{FF2B5EF4-FFF2-40B4-BE49-F238E27FC236}">
                  <a16:creationId xmlns:a16="http://schemas.microsoft.com/office/drawing/2014/main" id="{3204C760-4A79-3846-A5AC-FB90106B132A}"/>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5" name="Freeform 14">
              <a:extLst>
                <a:ext uri="{FF2B5EF4-FFF2-40B4-BE49-F238E27FC236}">
                  <a16:creationId xmlns:a16="http://schemas.microsoft.com/office/drawing/2014/main" id="{3D809BC6-1339-EA49-8B06-C761BE8DAFA6}"/>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6" name="Freeform 15">
              <a:extLst>
                <a:ext uri="{FF2B5EF4-FFF2-40B4-BE49-F238E27FC236}">
                  <a16:creationId xmlns:a16="http://schemas.microsoft.com/office/drawing/2014/main" id="{3ECBB96C-4112-6644-9A51-F1B22E804BB6}"/>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3" name="Text Placeholder 2">
            <a:extLst>
              <a:ext uri="{FF2B5EF4-FFF2-40B4-BE49-F238E27FC236}">
                <a16:creationId xmlns:a16="http://schemas.microsoft.com/office/drawing/2014/main" id="{3B78C5C8-51FA-EF49-9D47-DC0EE443F6EE}"/>
              </a:ext>
            </a:extLst>
          </p:cNvPr>
          <p:cNvSpPr>
            <a:spLocks noGrp="1"/>
          </p:cNvSpPr>
          <p:nvPr>
            <p:ph type="body" sz="quarter" idx="12"/>
          </p:nvPr>
        </p:nvSpPr>
        <p:spPr>
          <a:xfrm>
            <a:off x="432262" y="1446955"/>
            <a:ext cx="5411489" cy="2184400"/>
          </a:xfrm>
        </p:spPr>
        <p:txBody>
          <a:bodyPr/>
          <a:lstStyle>
            <a:lvl1pPr>
              <a:defRPr sz="1600">
                <a:solidFill>
                  <a:schemeClr val="bg1"/>
                </a:solidFill>
              </a:defRPr>
            </a:lvl1pPr>
            <a:lvl2pPr>
              <a:defRPr sz="1467">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92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accent1">
                    <a:lumMod val="40000"/>
                    <a:lumOff val="60000"/>
                  </a:schemeClr>
                </a:solidFill>
              </a:defRPr>
            </a:lvl1pPr>
          </a:lstStyle>
          <a:p>
            <a:r>
              <a:rPr lang="en-US" dirty="0"/>
              <a:t>Click to edit Master title style</a:t>
            </a:r>
          </a:p>
        </p:txBody>
      </p:sp>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 name="Group 9">
            <a:extLst>
              <a:ext uri="{FF2B5EF4-FFF2-40B4-BE49-F238E27FC236}">
                <a16:creationId xmlns:a16="http://schemas.microsoft.com/office/drawing/2014/main" id="{D5AC0CC6-D03B-A249-B1DE-9BAB283B3742}"/>
              </a:ext>
            </a:extLst>
          </p:cNvPr>
          <p:cNvGrpSpPr>
            <a:grpSpLocks noChangeAspect="1"/>
          </p:cNvGrpSpPr>
          <p:nvPr userDrawn="1"/>
        </p:nvGrpSpPr>
        <p:grpSpPr>
          <a:xfrm>
            <a:off x="5455920" y="731520"/>
            <a:ext cx="1280160" cy="35568"/>
            <a:chOff x="4550759" y="4178160"/>
            <a:chExt cx="4289400" cy="119160"/>
          </a:xfrm>
        </p:grpSpPr>
        <p:sp>
          <p:nvSpPr>
            <p:cNvPr id="11" name="Freeform 10">
              <a:extLst>
                <a:ext uri="{FF2B5EF4-FFF2-40B4-BE49-F238E27FC236}">
                  <a16:creationId xmlns:a16="http://schemas.microsoft.com/office/drawing/2014/main" id="{C569E990-0E9B-F340-B39F-107BCD07B4D6}"/>
                </a:ext>
              </a:extLst>
            </p:cNvPr>
            <p:cNvSpPr/>
            <p:nvPr/>
          </p:nvSpPr>
          <p:spPr>
            <a:xfrm>
              <a:off x="6012360" y="4178160"/>
              <a:ext cx="1391040" cy="119160"/>
            </a:xfrm>
            <a:custGeom>
              <a:avLst/>
              <a:gdLst/>
              <a:ahLst/>
              <a:cxnLst>
                <a:cxn ang="3cd4">
                  <a:pos x="hc" y="t"/>
                </a:cxn>
                <a:cxn ang="cd2">
                  <a:pos x="l" y="vc"/>
                </a:cxn>
                <a:cxn ang="cd4">
                  <a:pos x="hc" y="b"/>
                </a:cxn>
                <a:cxn ang="0">
                  <a:pos x="r" y="vc"/>
                </a:cxn>
              </a:cxnLst>
              <a:rect l="l" t="t" r="r" b="b"/>
              <a:pathLst>
                <a:path w="3865" h="332">
                  <a:moveTo>
                    <a:pt x="0" y="332"/>
                  </a:moveTo>
                  <a:lnTo>
                    <a:pt x="3747" y="332"/>
                  </a:lnTo>
                  <a:lnTo>
                    <a:pt x="3865" y="0"/>
                  </a:lnTo>
                  <a:lnTo>
                    <a:pt x="117" y="0"/>
                  </a:lnTo>
                  <a:close/>
                </a:path>
              </a:pathLst>
            </a:custGeom>
            <a:solidFill>
              <a:schemeClr val="bg1">
                <a:alpha val="6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2" name="Freeform 11">
              <a:extLst>
                <a:ext uri="{FF2B5EF4-FFF2-40B4-BE49-F238E27FC236}">
                  <a16:creationId xmlns:a16="http://schemas.microsoft.com/office/drawing/2014/main" id="{35C1F510-FD76-9A45-B414-B16CAA725A4F}"/>
                </a:ext>
              </a:extLst>
            </p:cNvPr>
            <p:cNvSpPr/>
            <p:nvPr/>
          </p:nvSpPr>
          <p:spPr>
            <a:xfrm>
              <a:off x="4550759" y="4178160"/>
              <a:ext cx="1383842" cy="119160"/>
            </a:xfrm>
            <a:custGeom>
              <a:avLst/>
              <a:gdLst/>
              <a:ahLst/>
              <a:cxnLst>
                <a:cxn ang="3cd4">
                  <a:pos x="hc" y="t"/>
                </a:cxn>
                <a:cxn ang="cd2">
                  <a:pos x="l" y="vc"/>
                </a:cxn>
                <a:cxn ang="cd4">
                  <a:pos x="hc" y="b"/>
                </a:cxn>
                <a:cxn ang="0">
                  <a:pos x="r" y="vc"/>
                </a:cxn>
              </a:cxnLst>
              <a:rect l="l" t="t" r="r" b="b"/>
              <a:pathLst>
                <a:path w="3845" h="332">
                  <a:moveTo>
                    <a:pt x="3845" y="0"/>
                  </a:moveTo>
                  <a:lnTo>
                    <a:pt x="127" y="0"/>
                  </a:lnTo>
                  <a:lnTo>
                    <a:pt x="0" y="332"/>
                  </a:lnTo>
                  <a:lnTo>
                    <a:pt x="3728" y="332"/>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14" name="Freeform 13">
              <a:extLst>
                <a:ext uri="{FF2B5EF4-FFF2-40B4-BE49-F238E27FC236}">
                  <a16:creationId xmlns:a16="http://schemas.microsoft.com/office/drawing/2014/main" id="{A0075EA2-C4A5-6C43-A9BD-2416B94CFF0E}"/>
                </a:ext>
              </a:extLst>
            </p:cNvPr>
            <p:cNvSpPr/>
            <p:nvPr/>
          </p:nvSpPr>
          <p:spPr>
            <a:xfrm>
              <a:off x="7480799" y="4178160"/>
              <a:ext cx="1359360" cy="119160"/>
            </a:xfrm>
            <a:custGeom>
              <a:avLst/>
              <a:gdLst/>
              <a:ahLst/>
              <a:cxnLst>
                <a:cxn ang="3cd4">
                  <a:pos x="hc" y="t"/>
                </a:cxn>
                <a:cxn ang="cd2">
                  <a:pos x="l" y="vc"/>
                </a:cxn>
                <a:cxn ang="cd4">
                  <a:pos x="hc" y="b"/>
                </a:cxn>
                <a:cxn ang="0">
                  <a:pos x="r" y="vc"/>
                </a:cxn>
              </a:cxnLst>
              <a:rect l="l" t="t" r="r" b="b"/>
              <a:pathLst>
                <a:path w="3777" h="332">
                  <a:moveTo>
                    <a:pt x="118" y="0"/>
                  </a:moveTo>
                  <a:lnTo>
                    <a:pt x="0" y="332"/>
                  </a:lnTo>
                  <a:lnTo>
                    <a:pt x="3650" y="332"/>
                  </a:lnTo>
                  <a:lnTo>
                    <a:pt x="3777" y="0"/>
                  </a:lnTo>
                  <a:close/>
                </a:path>
              </a:pathLst>
            </a:custGeom>
            <a:solidFill>
              <a:schemeClr val="bg1">
                <a:alpha val="30000"/>
              </a:schemeClr>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grpSp>
      <p:sp>
        <p:nvSpPr>
          <p:cNvPr id="4" name="Text Placeholder 3">
            <a:extLst>
              <a:ext uri="{FF2B5EF4-FFF2-40B4-BE49-F238E27FC236}">
                <a16:creationId xmlns:a16="http://schemas.microsoft.com/office/drawing/2014/main" id="{9CFE5633-877E-1341-A062-950DF4DD9B93}"/>
              </a:ext>
            </a:extLst>
          </p:cNvPr>
          <p:cNvSpPr>
            <a:spLocks noGrp="1"/>
          </p:cNvSpPr>
          <p:nvPr>
            <p:ph type="body" sz="quarter" idx="10"/>
          </p:nvPr>
        </p:nvSpPr>
        <p:spPr>
          <a:xfrm>
            <a:off x="746017" y="1260440"/>
            <a:ext cx="6117239" cy="1716616"/>
          </a:xfrm>
        </p:spPr>
        <p:txBody>
          <a:bodyPr/>
          <a:lstStyle>
            <a:lvl1pPr>
              <a:defRPr sz="1600">
                <a:solidFill>
                  <a:schemeClr val="bg1"/>
                </a:solidFill>
              </a:defRPr>
            </a:lvl1pPr>
            <a:lvl2pPr>
              <a:defRPr sz="1467">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8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Color-cented-right-mark">
    <p:bg>
      <p:bgPr>
        <a:solidFill>
          <a:schemeClr val="accent4">
            <a:lumMod val="50000"/>
          </a:schemeClr>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846E2BE-E817-9F46-8C78-42CE295856F4}"/>
              </a:ext>
            </a:extLst>
          </p:cNvPr>
          <p:cNvSpPr txBox="1"/>
          <p:nvPr userDrawn="1"/>
        </p:nvSpPr>
        <p:spPr>
          <a:xfrm>
            <a:off x="388216" y="6493607"/>
            <a:ext cx="4156309" cy="293533"/>
          </a:xfrm>
          <a:prstGeom prst="rect">
            <a:avLst/>
          </a:prstGeom>
          <a:noFill/>
        </p:spPr>
        <p:txBody>
          <a:bodyPr wrap="none" lIns="0" tIns="0" rIns="0" bIns="0" rtlCol="0" anchor="ctr" anchorCtr="0">
            <a:noAutofit/>
          </a:bodyPr>
          <a:lstStyle/>
          <a:p>
            <a:pPr>
              <a:spcBef>
                <a:spcPts val="1333"/>
              </a:spcBef>
            </a:pPr>
            <a:r>
              <a:rPr lang="en-US" sz="533">
                <a:solidFill>
                  <a:schemeClr val="bg1">
                    <a:alpha val="50000"/>
                  </a:schemeClr>
                </a:solidFill>
                <a:latin typeface="Arial" panose="020B0604020202020204" pitchFamily="34" charset="0"/>
                <a:cs typeface="Arial" panose="020B0604020202020204" pitchFamily="34" charset="0"/>
              </a:rPr>
              <a:t>©2019 Zscaler, Inc. All rights reserved. ZSCALER CONFIDENTIAL INFORMATION </a:t>
            </a:r>
          </a:p>
        </p:txBody>
      </p:sp>
      <p:grpSp>
        <p:nvGrpSpPr>
          <p:cNvPr id="6" name="Group 5">
            <a:extLst>
              <a:ext uri="{FF2B5EF4-FFF2-40B4-BE49-F238E27FC236}">
                <a16:creationId xmlns:a16="http://schemas.microsoft.com/office/drawing/2014/main" id="{7EED31FA-7B0E-8345-AD73-4336DFC614F3}"/>
              </a:ext>
            </a:extLst>
          </p:cNvPr>
          <p:cNvGrpSpPr/>
          <p:nvPr userDrawn="1"/>
        </p:nvGrpSpPr>
        <p:grpSpPr>
          <a:xfrm>
            <a:off x="7909931" y="6452368"/>
            <a:ext cx="3858228" cy="583432"/>
            <a:chOff x="5932448" y="4839276"/>
            <a:chExt cx="2893671" cy="437574"/>
          </a:xfrm>
        </p:grpSpPr>
        <p:sp>
          <p:nvSpPr>
            <p:cNvPr id="7" name="TextBox 6">
              <a:extLst>
                <a:ext uri="{FF2B5EF4-FFF2-40B4-BE49-F238E27FC236}">
                  <a16:creationId xmlns:a16="http://schemas.microsoft.com/office/drawing/2014/main" id="{78D13682-136E-654F-B421-3B8F2C07DAA9}"/>
                </a:ext>
              </a:extLst>
            </p:cNvPr>
            <p:cNvSpPr txBox="1"/>
            <p:nvPr userDrawn="1"/>
          </p:nvSpPr>
          <p:spPr>
            <a:xfrm>
              <a:off x="5932448" y="4860425"/>
              <a:ext cx="1692645" cy="220150"/>
            </a:xfrm>
            <a:prstGeom prst="rect">
              <a:avLst/>
            </a:prstGeom>
            <a:noFill/>
          </p:spPr>
          <p:txBody>
            <a:bodyPr wrap="none" lIns="0" tIns="0" rIns="0" bIns="0" rtlCol="0" anchor="ctr" anchorCtr="0">
              <a:noAutofit/>
            </a:bodyPr>
            <a:lstStyle/>
            <a:p>
              <a:pPr algn="r">
                <a:spcBef>
                  <a:spcPts val="1333"/>
                </a:spcBef>
              </a:pPr>
              <a:r>
                <a:rPr lang="en-US" sz="1067">
                  <a:solidFill>
                    <a:schemeClr val="bg1"/>
                  </a:solidFill>
                  <a:latin typeface="Arial" panose="020B0604020202020204" pitchFamily="34" charset="0"/>
                  <a:cs typeface="Arial" panose="020B0604020202020204" pitchFamily="34" charset="0"/>
                </a:rPr>
                <a:t>Securing your cloud transformation</a:t>
              </a:r>
            </a:p>
          </p:txBody>
        </p:sp>
        <p:sp>
          <p:nvSpPr>
            <p:cNvPr id="8" name="Freeform 7">
              <a:extLst>
                <a:ext uri="{FF2B5EF4-FFF2-40B4-BE49-F238E27FC236}">
                  <a16:creationId xmlns:a16="http://schemas.microsoft.com/office/drawing/2014/main" id="{C4E6092A-0BBC-BF4F-BCC7-7E517C5A9C6D}"/>
                </a:ext>
              </a:extLst>
            </p:cNvPr>
            <p:cNvSpPr>
              <a:spLocks noChangeAspect="1"/>
            </p:cNvSpPr>
            <p:nvPr userDrawn="1"/>
          </p:nvSpPr>
          <p:spPr>
            <a:xfrm>
              <a:off x="7851401" y="4844351"/>
              <a:ext cx="974718" cy="201168"/>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2400" b="0" i="0" u="none" strike="noStrike" kern="1200">
                <a:ln>
                  <a:noFill/>
                </a:ln>
                <a:latin typeface="Arial" pitchFamily="18"/>
                <a:ea typeface="SimSun" pitchFamily="2"/>
                <a:cs typeface="Lucida Sans" pitchFamily="2"/>
              </a:endParaRPr>
            </a:p>
          </p:txBody>
        </p:sp>
        <p:sp>
          <p:nvSpPr>
            <p:cNvPr id="9" name="Parallelogram 8">
              <a:extLst>
                <a:ext uri="{FF2B5EF4-FFF2-40B4-BE49-F238E27FC236}">
                  <a16:creationId xmlns:a16="http://schemas.microsoft.com/office/drawing/2014/main" id="{81CCD7BF-F65A-F44A-9BCB-88C4A9FAB178}"/>
                </a:ext>
              </a:extLst>
            </p:cNvPr>
            <p:cNvSpPr/>
            <p:nvPr userDrawn="1"/>
          </p:nvSpPr>
          <p:spPr>
            <a:xfrm>
              <a:off x="7604442" y="4839276"/>
              <a:ext cx="170600" cy="437574"/>
            </a:xfrm>
            <a:prstGeom prst="parallelogram">
              <a:avLst>
                <a:gd name="adj" fmla="val 91071"/>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82521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2608" y="1"/>
            <a:ext cx="11606784" cy="582705"/>
          </a:xfrm>
          <a:prstGeom prst="rect">
            <a:avLst/>
          </a:prstGeom>
        </p:spPr>
        <p:txBody>
          <a:bodyPr vert="horz" lIns="91440" tIns="137160" rIns="91440" bIns="91440" rtlCol="0" anchor="t" anchorCtr="0">
            <a:noAutofit/>
          </a:bodyPr>
          <a:lstStyle/>
          <a:p>
            <a:r>
              <a:rPr lang="en-US" dirty="0"/>
              <a:t>Click to edit Master title style</a:t>
            </a:r>
          </a:p>
        </p:txBody>
      </p:sp>
      <p:sp>
        <p:nvSpPr>
          <p:cNvPr id="3" name="Text Placeholder 2"/>
          <p:cNvSpPr>
            <a:spLocks noGrp="1"/>
          </p:cNvSpPr>
          <p:nvPr>
            <p:ph type="body" idx="1"/>
          </p:nvPr>
        </p:nvSpPr>
        <p:spPr>
          <a:xfrm>
            <a:off x="292608" y="1375213"/>
            <a:ext cx="11606784" cy="4840224"/>
          </a:xfrm>
          <a:prstGeom prst="rect">
            <a:avLst/>
          </a:prstGeom>
        </p:spPr>
        <p:txBody>
          <a:bodyPr vert="horz" lIns="109728"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7727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77"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243834" indent="-219451" algn="l" defTabSz="914377" rtl="0" eaLnBrk="1" latinLnBrk="0" hangingPunct="1">
        <a:lnSpc>
          <a:spcPct val="100000"/>
        </a:lnSpc>
        <a:spcBef>
          <a:spcPts val="1333"/>
        </a:spcBef>
        <a:buClr>
          <a:schemeClr val="accent3"/>
        </a:buClr>
        <a:buFont typeface="Arial" panose="020B0604020202020204" pitchFamily="34" charset="0"/>
        <a:buChar char="•"/>
        <a:defRPr sz="2133" kern="1200">
          <a:solidFill>
            <a:schemeClr val="tx1"/>
          </a:solidFill>
          <a:latin typeface="+mn-lt"/>
          <a:ea typeface="+mn-ea"/>
          <a:cs typeface="+mn-cs"/>
        </a:defRPr>
      </a:lvl1pPr>
      <a:lvl2pPr marL="463284" indent="-195067" algn="l" defTabSz="914377" rtl="0" eaLnBrk="1" latinLnBrk="0" hangingPunct="1">
        <a:lnSpc>
          <a:spcPct val="100000"/>
        </a:lnSpc>
        <a:spcBef>
          <a:spcPts val="533"/>
        </a:spcBef>
        <a:buFont typeface="Arial" panose="020B0604020202020204" pitchFamily="34" charset="0"/>
        <a:buChar char="•"/>
        <a:defRPr sz="1867" kern="1200">
          <a:solidFill>
            <a:schemeClr val="tx1"/>
          </a:solidFill>
          <a:latin typeface="+mn-lt"/>
          <a:ea typeface="+mn-ea"/>
          <a:cs typeface="+mn-cs"/>
        </a:defRPr>
      </a:lvl2pPr>
      <a:lvl3pPr marL="658352" indent="-170684" algn="l" defTabSz="914377" rtl="0" eaLnBrk="1" latinLnBrk="0" hangingPunct="1">
        <a:lnSpc>
          <a:spcPct val="100000"/>
        </a:lnSpc>
        <a:spcBef>
          <a:spcPts val="267"/>
        </a:spcBef>
        <a:buFont typeface="Arial" panose="020B0604020202020204" pitchFamily="34" charset="0"/>
        <a:buChar char="•"/>
        <a:defRPr sz="1600" kern="1200">
          <a:solidFill>
            <a:schemeClr val="tx2">
              <a:lumMod val="50000"/>
              <a:lumOff val="50000"/>
            </a:schemeClr>
          </a:solidFill>
          <a:latin typeface="+mn-lt"/>
          <a:ea typeface="+mn-ea"/>
          <a:cs typeface="+mn-cs"/>
        </a:defRPr>
      </a:lvl3pPr>
      <a:lvl4pPr marL="853419" indent="-170684" algn="l" defTabSz="914377" rtl="0" eaLnBrk="1" latinLnBrk="0" hangingPunct="1">
        <a:lnSpc>
          <a:spcPct val="100000"/>
        </a:lnSpc>
        <a:spcBef>
          <a:spcPts val="267"/>
        </a:spcBef>
        <a:buFont typeface="Arial" panose="020B0604020202020204" pitchFamily="34" charset="0"/>
        <a:buChar char="•"/>
        <a:defRPr sz="1600" kern="1200">
          <a:solidFill>
            <a:schemeClr val="tx2">
              <a:lumMod val="50000"/>
              <a:lumOff val="50000"/>
            </a:schemeClr>
          </a:solidFill>
          <a:latin typeface="+mn-lt"/>
          <a:ea typeface="+mn-ea"/>
          <a:cs typeface="+mn-cs"/>
        </a:defRPr>
      </a:lvl4pPr>
      <a:lvl5pPr marL="1024102" indent="-170684" algn="l" defTabSz="914377" rtl="0" eaLnBrk="1" latinLnBrk="0" hangingPunct="1">
        <a:lnSpc>
          <a:spcPct val="100000"/>
        </a:lnSpc>
        <a:spcBef>
          <a:spcPts val="267"/>
        </a:spcBef>
        <a:buFont typeface="Arial" panose="020B0604020202020204" pitchFamily="34" charset="0"/>
        <a:buChar char="•"/>
        <a:defRPr sz="1600" kern="1200">
          <a:solidFill>
            <a:schemeClr val="tx2">
              <a:lumMod val="50000"/>
              <a:lumOff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34.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2.svg"/><Relationship Id="rId11" Type="http://schemas.openxmlformats.org/officeDocument/2006/relationships/image" Target="../media/image33.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46.png"/><Relationship Id="rId18" Type="http://schemas.openxmlformats.org/officeDocument/2006/relationships/image" Target="../media/image49.svg"/><Relationship Id="rId3" Type="http://schemas.openxmlformats.org/officeDocument/2006/relationships/image" Target="../media/image77.png"/><Relationship Id="rId21" Type="http://schemas.openxmlformats.org/officeDocument/2006/relationships/image" Target="../media/image18.png"/><Relationship Id="rId7" Type="http://schemas.openxmlformats.org/officeDocument/2006/relationships/image" Target="../media/image81.png"/><Relationship Id="rId12" Type="http://schemas.openxmlformats.org/officeDocument/2006/relationships/image" Target="../media/image27.sv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25.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26.png"/><Relationship Id="rId24" Type="http://schemas.openxmlformats.org/officeDocument/2006/relationships/image" Target="../media/image21.svg"/><Relationship Id="rId5" Type="http://schemas.openxmlformats.org/officeDocument/2006/relationships/image" Target="../media/image79.png"/><Relationship Id="rId15" Type="http://schemas.openxmlformats.org/officeDocument/2006/relationships/image" Target="../media/image24.png"/><Relationship Id="rId23" Type="http://schemas.openxmlformats.org/officeDocument/2006/relationships/image" Target="../media/image20.png"/><Relationship Id="rId10" Type="http://schemas.openxmlformats.org/officeDocument/2006/relationships/image" Target="../media/image29.svg"/><Relationship Id="rId19" Type="http://schemas.openxmlformats.org/officeDocument/2006/relationships/image" Target="../media/image22.png"/><Relationship Id="rId4" Type="http://schemas.openxmlformats.org/officeDocument/2006/relationships/image" Target="../media/image78.svg"/><Relationship Id="rId9" Type="http://schemas.openxmlformats.org/officeDocument/2006/relationships/image" Target="../media/image28.png"/><Relationship Id="rId14" Type="http://schemas.openxmlformats.org/officeDocument/2006/relationships/image" Target="../media/image47.svg"/><Relationship Id="rId22" Type="http://schemas.openxmlformats.org/officeDocument/2006/relationships/image" Target="../media/image19.svg"/></Relationships>
</file>

<file path=ppt/slides/_rels/slide12.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3.png"/><Relationship Id="rId39" Type="http://schemas.openxmlformats.org/officeDocument/2006/relationships/image" Target="../media/image48.png"/><Relationship Id="rId21" Type="http://schemas.openxmlformats.org/officeDocument/2006/relationships/image" Target="../media/image30.tiff"/><Relationship Id="rId34" Type="http://schemas.openxmlformats.org/officeDocument/2006/relationships/image" Target="../media/image27.svg"/><Relationship Id="rId42" Type="http://schemas.openxmlformats.org/officeDocument/2006/relationships/image" Target="../media/image23.svg"/><Relationship Id="rId47" Type="http://schemas.openxmlformats.org/officeDocument/2006/relationships/image" Target="../media/image107.png"/><Relationship Id="rId50" Type="http://schemas.openxmlformats.org/officeDocument/2006/relationships/image" Target="../media/image110.svg"/><Relationship Id="rId7" Type="http://schemas.openxmlformats.org/officeDocument/2006/relationships/image" Target="../media/image87.png"/><Relationship Id="rId2" Type="http://schemas.openxmlformats.org/officeDocument/2006/relationships/notesSlide" Target="../notesSlides/notesSlide12.xml"/><Relationship Id="rId16" Type="http://schemas.openxmlformats.org/officeDocument/2006/relationships/image" Target="../media/image96.svg"/><Relationship Id="rId29" Type="http://schemas.openxmlformats.org/officeDocument/2006/relationships/image" Target="../media/image105.png"/><Relationship Id="rId11" Type="http://schemas.openxmlformats.org/officeDocument/2006/relationships/image" Target="../media/image91.png"/><Relationship Id="rId24" Type="http://schemas.openxmlformats.org/officeDocument/2006/relationships/image" Target="../media/image101.png"/><Relationship Id="rId32" Type="http://schemas.openxmlformats.org/officeDocument/2006/relationships/image" Target="../media/image29.svg"/><Relationship Id="rId37" Type="http://schemas.openxmlformats.org/officeDocument/2006/relationships/image" Target="../media/image24.png"/><Relationship Id="rId40" Type="http://schemas.openxmlformats.org/officeDocument/2006/relationships/image" Target="../media/image49.svg"/><Relationship Id="rId45" Type="http://schemas.openxmlformats.org/officeDocument/2006/relationships/image" Target="../media/image20.png"/><Relationship Id="rId53" Type="http://schemas.openxmlformats.org/officeDocument/2006/relationships/image" Target="../media/image113.png"/><Relationship Id="rId5" Type="http://schemas.openxmlformats.org/officeDocument/2006/relationships/image" Target="../media/image85.png"/><Relationship Id="rId10" Type="http://schemas.openxmlformats.org/officeDocument/2006/relationships/image" Target="../media/image90.svg"/><Relationship Id="rId19" Type="http://schemas.openxmlformats.org/officeDocument/2006/relationships/image" Target="../media/image99.svg"/><Relationship Id="rId31" Type="http://schemas.openxmlformats.org/officeDocument/2006/relationships/image" Target="../media/image28.png"/><Relationship Id="rId44" Type="http://schemas.openxmlformats.org/officeDocument/2006/relationships/image" Target="../media/image19.svg"/><Relationship Id="rId52" Type="http://schemas.openxmlformats.org/officeDocument/2006/relationships/image" Target="../media/image112.sv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 Id="rId22" Type="http://schemas.openxmlformats.org/officeDocument/2006/relationships/image" Target="../media/image50.png"/><Relationship Id="rId27" Type="http://schemas.openxmlformats.org/officeDocument/2006/relationships/image" Target="../media/image104.png"/><Relationship Id="rId30" Type="http://schemas.openxmlformats.org/officeDocument/2006/relationships/image" Target="../media/image106.svg"/><Relationship Id="rId35" Type="http://schemas.openxmlformats.org/officeDocument/2006/relationships/image" Target="../media/image46.png"/><Relationship Id="rId43" Type="http://schemas.openxmlformats.org/officeDocument/2006/relationships/image" Target="../media/image18.png"/><Relationship Id="rId48" Type="http://schemas.openxmlformats.org/officeDocument/2006/relationships/image" Target="../media/image108.svg"/><Relationship Id="rId8" Type="http://schemas.openxmlformats.org/officeDocument/2006/relationships/image" Target="../media/image88.svg"/><Relationship Id="rId51" Type="http://schemas.openxmlformats.org/officeDocument/2006/relationships/image" Target="../media/image111.png"/><Relationship Id="rId3" Type="http://schemas.openxmlformats.org/officeDocument/2006/relationships/image" Target="../media/image83.png"/><Relationship Id="rId12" Type="http://schemas.openxmlformats.org/officeDocument/2006/relationships/image" Target="../media/image92.svg"/><Relationship Id="rId17" Type="http://schemas.openxmlformats.org/officeDocument/2006/relationships/image" Target="../media/image97.png"/><Relationship Id="rId25" Type="http://schemas.openxmlformats.org/officeDocument/2006/relationships/image" Target="../media/image102.svg"/><Relationship Id="rId33" Type="http://schemas.openxmlformats.org/officeDocument/2006/relationships/image" Target="../media/image26.png"/><Relationship Id="rId38" Type="http://schemas.openxmlformats.org/officeDocument/2006/relationships/image" Target="../media/image25.svg"/><Relationship Id="rId46" Type="http://schemas.openxmlformats.org/officeDocument/2006/relationships/image" Target="../media/image21.svg"/><Relationship Id="rId20" Type="http://schemas.openxmlformats.org/officeDocument/2006/relationships/image" Target="../media/image100.jpg"/><Relationship Id="rId41"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6.svg"/><Relationship Id="rId15" Type="http://schemas.openxmlformats.org/officeDocument/2006/relationships/image" Target="../media/image95.png"/><Relationship Id="rId23" Type="http://schemas.openxmlformats.org/officeDocument/2006/relationships/image" Target="../media/image51.svg"/><Relationship Id="rId28" Type="http://schemas.microsoft.com/office/2007/relationships/hdphoto" Target="../media/hdphoto1.wdp"/><Relationship Id="rId36" Type="http://schemas.openxmlformats.org/officeDocument/2006/relationships/image" Target="../media/image47.svg"/><Relationship Id="rId49" Type="http://schemas.openxmlformats.org/officeDocument/2006/relationships/image" Target="../media/image109.png"/></Relationships>
</file>

<file path=ppt/slides/_rels/slide13.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129.svg"/><Relationship Id="rId26" Type="http://schemas.openxmlformats.org/officeDocument/2006/relationships/image" Target="../media/image34.svg"/><Relationship Id="rId39" Type="http://schemas.openxmlformats.org/officeDocument/2006/relationships/image" Target="../media/image148.png"/><Relationship Id="rId21" Type="http://schemas.openxmlformats.org/officeDocument/2006/relationships/image" Target="../media/image132.png"/><Relationship Id="rId34" Type="http://schemas.openxmlformats.org/officeDocument/2006/relationships/image" Target="../media/image143.svg"/><Relationship Id="rId42" Type="http://schemas.openxmlformats.org/officeDocument/2006/relationships/image" Target="../media/image151.svg"/><Relationship Id="rId47" Type="http://schemas.openxmlformats.org/officeDocument/2006/relationships/image" Target="../media/image154.png"/><Relationship Id="rId50" Type="http://schemas.openxmlformats.org/officeDocument/2006/relationships/image" Target="../media/image157.svg"/><Relationship Id="rId7" Type="http://schemas.openxmlformats.org/officeDocument/2006/relationships/image" Target="../media/image118.png"/><Relationship Id="rId2" Type="http://schemas.openxmlformats.org/officeDocument/2006/relationships/notesSlide" Target="../notesSlides/notesSlide13.xml"/><Relationship Id="rId16" Type="http://schemas.openxmlformats.org/officeDocument/2006/relationships/image" Target="../media/image127.svg"/><Relationship Id="rId29" Type="http://schemas.openxmlformats.org/officeDocument/2006/relationships/image" Target="../media/image138.png"/><Relationship Id="rId11" Type="http://schemas.openxmlformats.org/officeDocument/2006/relationships/image" Target="../media/image122.png"/><Relationship Id="rId24" Type="http://schemas.openxmlformats.org/officeDocument/2006/relationships/image" Target="../media/image135.svg"/><Relationship Id="rId32" Type="http://schemas.openxmlformats.org/officeDocument/2006/relationships/image" Target="../media/image141.svg"/><Relationship Id="rId37" Type="http://schemas.openxmlformats.org/officeDocument/2006/relationships/image" Target="../media/image146.png"/><Relationship Id="rId40" Type="http://schemas.openxmlformats.org/officeDocument/2006/relationships/image" Target="../media/image149.svg"/><Relationship Id="rId45" Type="http://schemas.openxmlformats.org/officeDocument/2006/relationships/image" Target="../media/image35.png"/><Relationship Id="rId5" Type="http://schemas.openxmlformats.org/officeDocument/2006/relationships/image" Target="../media/image116.png"/><Relationship Id="rId15" Type="http://schemas.openxmlformats.org/officeDocument/2006/relationships/image" Target="../media/image126.png"/><Relationship Id="rId23" Type="http://schemas.openxmlformats.org/officeDocument/2006/relationships/image" Target="../media/image134.png"/><Relationship Id="rId28" Type="http://schemas.openxmlformats.org/officeDocument/2006/relationships/image" Target="../media/image137.svg"/><Relationship Id="rId36" Type="http://schemas.openxmlformats.org/officeDocument/2006/relationships/image" Target="../media/image145.svg"/><Relationship Id="rId49" Type="http://schemas.openxmlformats.org/officeDocument/2006/relationships/image" Target="../media/image156.png"/><Relationship Id="rId10" Type="http://schemas.openxmlformats.org/officeDocument/2006/relationships/image" Target="../media/image121.svg"/><Relationship Id="rId19" Type="http://schemas.openxmlformats.org/officeDocument/2006/relationships/image" Target="../media/image130.png"/><Relationship Id="rId31" Type="http://schemas.openxmlformats.org/officeDocument/2006/relationships/image" Target="../media/image140.png"/><Relationship Id="rId44" Type="http://schemas.openxmlformats.org/officeDocument/2006/relationships/image" Target="../media/image153.svg"/><Relationship Id="rId52" Type="http://schemas.openxmlformats.org/officeDocument/2006/relationships/image" Target="../media/image159.svg"/><Relationship Id="rId4" Type="http://schemas.openxmlformats.org/officeDocument/2006/relationships/image" Target="../media/image115.svg"/><Relationship Id="rId9" Type="http://schemas.openxmlformats.org/officeDocument/2006/relationships/image" Target="../media/image120.png"/><Relationship Id="rId14" Type="http://schemas.openxmlformats.org/officeDocument/2006/relationships/image" Target="../media/image125.svg"/><Relationship Id="rId22" Type="http://schemas.openxmlformats.org/officeDocument/2006/relationships/image" Target="../media/image133.svg"/><Relationship Id="rId27" Type="http://schemas.openxmlformats.org/officeDocument/2006/relationships/image" Target="../media/image136.png"/><Relationship Id="rId30" Type="http://schemas.openxmlformats.org/officeDocument/2006/relationships/image" Target="../media/image139.svg"/><Relationship Id="rId35" Type="http://schemas.openxmlformats.org/officeDocument/2006/relationships/image" Target="../media/image144.png"/><Relationship Id="rId43" Type="http://schemas.openxmlformats.org/officeDocument/2006/relationships/image" Target="../media/image152.png"/><Relationship Id="rId48" Type="http://schemas.openxmlformats.org/officeDocument/2006/relationships/image" Target="../media/image155.svg"/><Relationship Id="rId8" Type="http://schemas.openxmlformats.org/officeDocument/2006/relationships/image" Target="../media/image119.svg"/><Relationship Id="rId51" Type="http://schemas.openxmlformats.org/officeDocument/2006/relationships/image" Target="../media/image158.png"/><Relationship Id="rId3" Type="http://schemas.openxmlformats.org/officeDocument/2006/relationships/image" Target="../media/image114.png"/><Relationship Id="rId12" Type="http://schemas.openxmlformats.org/officeDocument/2006/relationships/image" Target="../media/image123.svg"/><Relationship Id="rId17" Type="http://schemas.openxmlformats.org/officeDocument/2006/relationships/image" Target="../media/image128.png"/><Relationship Id="rId25" Type="http://schemas.openxmlformats.org/officeDocument/2006/relationships/image" Target="../media/image33.png"/><Relationship Id="rId33" Type="http://schemas.openxmlformats.org/officeDocument/2006/relationships/image" Target="../media/image142.png"/><Relationship Id="rId38" Type="http://schemas.openxmlformats.org/officeDocument/2006/relationships/image" Target="../media/image147.svg"/><Relationship Id="rId46" Type="http://schemas.openxmlformats.org/officeDocument/2006/relationships/image" Target="../media/image36.svg"/><Relationship Id="rId20" Type="http://schemas.openxmlformats.org/officeDocument/2006/relationships/image" Target="../media/image131.svg"/><Relationship Id="rId41"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17.svg"/></Relationships>
</file>

<file path=ppt/slides/_rels/slide2.xml.rels><?xml version="1.0" encoding="UTF-8" standalone="yes"?>
<Relationships xmlns="http://schemas.openxmlformats.org/package/2006/relationships"><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notesSlide" Target="../notesSlides/notesSlide2.xml"/><Relationship Id="rId21" Type="http://schemas.openxmlformats.org/officeDocument/2006/relationships/image" Target="../media/image23.svg"/><Relationship Id="rId34" Type="http://schemas.openxmlformats.org/officeDocument/2006/relationships/image" Target="../media/image36.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33" Type="http://schemas.openxmlformats.org/officeDocument/2006/relationships/image" Target="../media/image35.png"/><Relationship Id="rId2" Type="http://schemas.openxmlformats.org/officeDocument/2006/relationships/slideLayout" Target="../slideLayouts/slideLayout5.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13.svg"/><Relationship Id="rId24" Type="http://schemas.openxmlformats.org/officeDocument/2006/relationships/image" Target="../media/image26.png"/><Relationship Id="rId32" Type="http://schemas.openxmlformats.org/officeDocument/2006/relationships/image" Target="../media/image34.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tiff"/><Relationship Id="rId36" Type="http://schemas.openxmlformats.org/officeDocument/2006/relationships/image" Target="../media/image38.sv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svg"/><Relationship Id="rId35" Type="http://schemas.openxmlformats.org/officeDocument/2006/relationships/image" Target="../media/image37.png"/><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29.svg"/><Relationship Id="rId18" Type="http://schemas.openxmlformats.org/officeDocument/2006/relationships/image" Target="../media/image24.png"/><Relationship Id="rId3" Type="http://schemas.openxmlformats.org/officeDocument/2006/relationships/image" Target="../media/image30.tiff"/><Relationship Id="rId21" Type="http://schemas.openxmlformats.org/officeDocument/2006/relationships/image" Target="../media/image49.svg"/><Relationship Id="rId7" Type="http://schemas.openxmlformats.org/officeDocument/2006/relationships/image" Target="../media/image41.svg"/><Relationship Id="rId12" Type="http://schemas.openxmlformats.org/officeDocument/2006/relationships/image" Target="../media/image28.png"/><Relationship Id="rId17" Type="http://schemas.openxmlformats.org/officeDocument/2006/relationships/image" Target="../media/image47.svg"/><Relationship Id="rId25" Type="http://schemas.openxmlformats.org/officeDocument/2006/relationships/image" Target="../media/image51.svg"/><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0.png"/><Relationship Id="rId5" Type="http://schemas.openxmlformats.org/officeDocument/2006/relationships/image" Target="../media/image38.svg"/><Relationship Id="rId15" Type="http://schemas.openxmlformats.org/officeDocument/2006/relationships/image" Target="../media/image27.svg"/><Relationship Id="rId23" Type="http://schemas.openxmlformats.org/officeDocument/2006/relationships/image" Target="../media/image23.svg"/><Relationship Id="rId10" Type="http://schemas.openxmlformats.org/officeDocument/2006/relationships/image" Target="../media/image44.png"/><Relationship Id="rId19" Type="http://schemas.openxmlformats.org/officeDocument/2006/relationships/image" Target="../media/image25.svg"/><Relationship Id="rId4" Type="http://schemas.openxmlformats.org/officeDocument/2006/relationships/image" Target="../media/image37.png"/><Relationship Id="rId9" Type="http://schemas.openxmlformats.org/officeDocument/2006/relationships/image" Target="../media/image43.svg"/><Relationship Id="rId14" Type="http://schemas.openxmlformats.org/officeDocument/2006/relationships/image" Target="../media/image26.png"/><Relationship Id="rId22"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8.png"/><Relationship Id="rId18" Type="http://schemas.openxmlformats.org/officeDocument/2006/relationships/image" Target="../media/image19.svg"/><Relationship Id="rId3" Type="http://schemas.openxmlformats.org/officeDocument/2006/relationships/image" Target="../media/image52.png"/><Relationship Id="rId21" Type="http://schemas.openxmlformats.org/officeDocument/2006/relationships/image" Target="../media/image30.tiff"/><Relationship Id="rId7" Type="http://schemas.openxmlformats.org/officeDocument/2006/relationships/image" Target="../media/image26.png"/><Relationship Id="rId12" Type="http://schemas.openxmlformats.org/officeDocument/2006/relationships/image" Target="../media/image25.sv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5.xml"/><Relationship Id="rId6" Type="http://schemas.openxmlformats.org/officeDocument/2006/relationships/image" Target="../media/image29.svg"/><Relationship Id="rId11" Type="http://schemas.openxmlformats.org/officeDocument/2006/relationships/image" Target="../media/image24.png"/><Relationship Id="rId5" Type="http://schemas.openxmlformats.org/officeDocument/2006/relationships/image" Target="../media/image28.png"/><Relationship Id="rId15" Type="http://schemas.openxmlformats.org/officeDocument/2006/relationships/image" Target="../media/image22.png"/><Relationship Id="rId10" Type="http://schemas.openxmlformats.org/officeDocument/2006/relationships/image" Target="../media/image47.svg"/><Relationship Id="rId19" Type="http://schemas.openxmlformats.org/officeDocument/2006/relationships/image" Target="../media/image20.png"/><Relationship Id="rId4" Type="http://schemas.openxmlformats.org/officeDocument/2006/relationships/image" Target="../media/image53.svg"/><Relationship Id="rId9" Type="http://schemas.openxmlformats.org/officeDocument/2006/relationships/image" Target="../media/image46.png"/><Relationship Id="rId14" Type="http://schemas.openxmlformats.org/officeDocument/2006/relationships/image" Target="../media/image49.svg"/><Relationship Id="rId22"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svg"/><Relationship Id="rId18" Type="http://schemas.openxmlformats.org/officeDocument/2006/relationships/image" Target="../media/image20.png"/><Relationship Id="rId3" Type="http://schemas.openxmlformats.org/officeDocument/2006/relationships/image" Target="../media/image56.png"/><Relationship Id="rId21" Type="http://schemas.openxmlformats.org/officeDocument/2006/relationships/image" Target="../media/image54.png"/><Relationship Id="rId7" Type="http://schemas.openxmlformats.org/officeDocument/2006/relationships/image" Target="../media/image27.svg"/><Relationship Id="rId12" Type="http://schemas.openxmlformats.org/officeDocument/2006/relationships/image" Target="../media/image48.png"/><Relationship Id="rId17" Type="http://schemas.openxmlformats.org/officeDocument/2006/relationships/image" Target="../media/image19.sv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30.tiff"/><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25.svg"/><Relationship Id="rId5" Type="http://schemas.openxmlformats.org/officeDocument/2006/relationships/image" Target="../media/image29.svg"/><Relationship Id="rId15" Type="http://schemas.openxmlformats.org/officeDocument/2006/relationships/image" Target="../media/image23.svg"/><Relationship Id="rId23" Type="http://schemas.openxmlformats.org/officeDocument/2006/relationships/image" Target="../media/image58.svg"/><Relationship Id="rId10" Type="http://schemas.openxmlformats.org/officeDocument/2006/relationships/image" Target="../media/image24.png"/><Relationship Id="rId19" Type="http://schemas.openxmlformats.org/officeDocument/2006/relationships/image" Target="../media/image21.svg"/><Relationship Id="rId4" Type="http://schemas.openxmlformats.org/officeDocument/2006/relationships/image" Target="../media/image28.png"/><Relationship Id="rId9" Type="http://schemas.openxmlformats.org/officeDocument/2006/relationships/image" Target="../media/image47.svg"/><Relationship Id="rId14" Type="http://schemas.openxmlformats.org/officeDocument/2006/relationships/image" Target="../media/image22.png"/><Relationship Id="rId22"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1.sv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svg"/><Relationship Id="rId18" Type="http://schemas.openxmlformats.org/officeDocument/2006/relationships/image" Target="../media/image50.png"/><Relationship Id="rId3" Type="http://schemas.openxmlformats.org/officeDocument/2006/relationships/image" Target="../media/image30.tiff"/><Relationship Id="rId7" Type="http://schemas.openxmlformats.org/officeDocument/2006/relationships/image" Target="../media/image63.svg"/><Relationship Id="rId12" Type="http://schemas.openxmlformats.org/officeDocument/2006/relationships/image" Target="../media/image67.png"/><Relationship Id="rId17" Type="http://schemas.openxmlformats.org/officeDocument/2006/relationships/image" Target="../media/image21.svg"/><Relationship Id="rId2" Type="http://schemas.openxmlformats.org/officeDocument/2006/relationships/notesSlide" Target="../notesSlides/notesSlide9.xml"/><Relationship Id="rId16"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62.png"/><Relationship Id="rId11" Type="http://schemas.openxmlformats.org/officeDocument/2006/relationships/image" Target="../media/image45.svg"/><Relationship Id="rId5" Type="http://schemas.openxmlformats.org/officeDocument/2006/relationships/image" Target="../media/image38.svg"/><Relationship Id="rId15" Type="http://schemas.openxmlformats.org/officeDocument/2006/relationships/image" Target="../media/image19.svg"/><Relationship Id="rId10" Type="http://schemas.openxmlformats.org/officeDocument/2006/relationships/image" Target="../media/image66.png"/><Relationship Id="rId19" Type="http://schemas.openxmlformats.org/officeDocument/2006/relationships/image" Target="../media/image51.svg"/><Relationship Id="rId4" Type="http://schemas.openxmlformats.org/officeDocument/2006/relationships/image" Target="../media/image37.png"/><Relationship Id="rId9" Type="http://schemas.openxmlformats.org/officeDocument/2006/relationships/image" Target="../media/image65.sv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A433-107F-A34A-B39C-A8320AC51781}"/>
              </a:ext>
            </a:extLst>
          </p:cNvPr>
          <p:cNvSpPr>
            <a:spLocks noGrp="1"/>
          </p:cNvSpPr>
          <p:nvPr>
            <p:ph type="ctrTitle"/>
          </p:nvPr>
        </p:nvSpPr>
        <p:spPr/>
        <p:txBody>
          <a:bodyPr/>
          <a:lstStyle/>
          <a:p>
            <a:r>
              <a:rPr lang="en-US" dirty="0"/>
              <a:t>Securing Your </a:t>
            </a:r>
            <a:br>
              <a:rPr lang="en-US" dirty="0"/>
            </a:br>
            <a:r>
              <a:rPr lang="en-US" dirty="0"/>
              <a:t>Cloud Transformation</a:t>
            </a:r>
          </a:p>
        </p:txBody>
      </p:sp>
      <p:sp>
        <p:nvSpPr>
          <p:cNvPr id="3" name="Subtitle 2">
            <a:extLst>
              <a:ext uri="{FF2B5EF4-FFF2-40B4-BE49-F238E27FC236}">
                <a16:creationId xmlns:a16="http://schemas.microsoft.com/office/drawing/2014/main" id="{DD8E89AE-860F-A04A-8360-3ACFAF152FF4}"/>
              </a:ext>
            </a:extLst>
          </p:cNvPr>
          <p:cNvSpPr>
            <a:spLocks noGrp="1"/>
          </p:cNvSpPr>
          <p:nvPr>
            <p:ph type="subTitle" idx="1"/>
          </p:nvPr>
        </p:nvSpPr>
        <p:spPr>
          <a:xfrm>
            <a:off x="292608" y="5003800"/>
            <a:ext cx="10363200" cy="972930"/>
          </a:xfrm>
        </p:spPr>
        <p:txBody>
          <a:bodyPr/>
          <a:lstStyle/>
          <a:p>
            <a:r>
              <a:rPr lang="en-US" sz="1800" dirty="0"/>
              <a:t>Territory Account  Manager: Steve McManus</a:t>
            </a:r>
          </a:p>
        </p:txBody>
      </p:sp>
    </p:spTree>
    <p:extLst>
      <p:ext uri="{BB962C8B-B14F-4D97-AF65-F5344CB8AC3E}">
        <p14:creationId xmlns:p14="http://schemas.microsoft.com/office/powerpoint/2010/main" val="277816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F8F0-0E40-40F5-B842-AEE3152125BB}"/>
              </a:ext>
            </a:extLst>
          </p:cNvPr>
          <p:cNvSpPr>
            <a:spLocks noGrp="1"/>
          </p:cNvSpPr>
          <p:nvPr>
            <p:ph type="title"/>
          </p:nvPr>
        </p:nvSpPr>
        <p:spPr/>
        <p:txBody>
          <a:bodyPr/>
          <a:lstStyle/>
          <a:p>
            <a:r>
              <a:rPr lang="en-US" dirty="0"/>
              <a:t>Four areas where Zscaler can help you deliver value </a:t>
            </a:r>
          </a:p>
        </p:txBody>
      </p:sp>
      <p:grpSp>
        <p:nvGrpSpPr>
          <p:cNvPr id="9" name="Group 8">
            <a:extLst>
              <a:ext uri="{FF2B5EF4-FFF2-40B4-BE49-F238E27FC236}">
                <a16:creationId xmlns:a16="http://schemas.microsoft.com/office/drawing/2014/main" id="{5B08561D-0FBB-49B0-BBF1-1374F1DBE187}"/>
              </a:ext>
            </a:extLst>
          </p:cNvPr>
          <p:cNvGrpSpPr/>
          <p:nvPr/>
        </p:nvGrpSpPr>
        <p:grpSpPr>
          <a:xfrm>
            <a:off x="6197587" y="1255891"/>
            <a:ext cx="2639455" cy="3544708"/>
            <a:chOff x="421318" y="1306830"/>
            <a:chExt cx="1979591" cy="2654594"/>
          </a:xfrm>
        </p:grpSpPr>
        <p:sp>
          <p:nvSpPr>
            <p:cNvPr id="52" name="Rectangle 51">
              <a:extLst>
                <a:ext uri="{FF2B5EF4-FFF2-40B4-BE49-F238E27FC236}">
                  <a16:creationId xmlns:a16="http://schemas.microsoft.com/office/drawing/2014/main" id="{E5F21C2E-FA86-4D0D-A031-94745F1C53BA}"/>
                </a:ext>
              </a:extLst>
            </p:cNvPr>
            <p:cNvSpPr/>
            <p:nvPr/>
          </p:nvSpPr>
          <p:spPr>
            <a:xfrm>
              <a:off x="421318" y="1306830"/>
              <a:ext cx="1979591" cy="265459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5" name="Group 4">
              <a:extLst>
                <a:ext uri="{FF2B5EF4-FFF2-40B4-BE49-F238E27FC236}">
                  <a16:creationId xmlns:a16="http://schemas.microsoft.com/office/drawing/2014/main" id="{75337839-ACDB-4908-AAEE-53ABAEEADDE8}"/>
                </a:ext>
              </a:extLst>
            </p:cNvPr>
            <p:cNvGrpSpPr/>
            <p:nvPr/>
          </p:nvGrpSpPr>
          <p:grpSpPr>
            <a:xfrm>
              <a:off x="468138" y="1876430"/>
              <a:ext cx="1878509" cy="1784430"/>
              <a:chOff x="468138" y="1807850"/>
              <a:chExt cx="1878509" cy="1784430"/>
            </a:xfrm>
          </p:grpSpPr>
          <p:sp>
            <p:nvSpPr>
              <p:cNvPr id="56" name="Google Shape;2825;p163">
                <a:extLst>
                  <a:ext uri="{FF2B5EF4-FFF2-40B4-BE49-F238E27FC236}">
                    <a16:creationId xmlns:a16="http://schemas.microsoft.com/office/drawing/2014/main" id="{85FBA3BD-4336-4C29-AE3A-5D30CD418DC2}"/>
                  </a:ext>
                </a:extLst>
              </p:cNvPr>
              <p:cNvSpPr txBox="1"/>
              <p:nvPr/>
            </p:nvSpPr>
            <p:spPr>
              <a:xfrm>
                <a:off x="468139" y="1807850"/>
                <a:ext cx="1836730" cy="645333"/>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600" b="1" i="0" u="none" strike="noStrike" kern="1200" cap="none" spc="0" normalizeH="0" baseline="0" noProof="0" dirty="0">
                    <a:ln>
                      <a:noFill/>
                    </a:ln>
                    <a:solidFill>
                      <a:srgbClr val="00B5B0">
                        <a:lumMod val="60000"/>
                        <a:lumOff val="40000"/>
                      </a:srgbClr>
                    </a:solidFill>
                    <a:effectLst/>
                    <a:uLnTx/>
                    <a:uFillTx/>
                    <a:latin typeface="Arial"/>
                    <a:ea typeface="+mn-ea"/>
                    <a:cs typeface="Arial"/>
                  </a:rPr>
                  <a:t>Provide customers and end-users a better  experience</a:t>
                </a:r>
                <a:endParaRPr kumimoji="0" lang="en-US" sz="1600" b="0" i="0" u="none" strike="noStrike" kern="0" cap="none" spc="0" normalizeH="0" baseline="0" noProof="0" dirty="0">
                  <a:ln>
                    <a:noFill/>
                  </a:ln>
                  <a:solidFill>
                    <a:srgbClr val="00B5B0">
                      <a:lumMod val="60000"/>
                      <a:lumOff val="40000"/>
                    </a:srgbClr>
                  </a:solidFill>
                  <a:effectLst/>
                  <a:uLnTx/>
                  <a:uFillTx/>
                  <a:latin typeface="Arial" panose="020B0604020202020204"/>
                  <a:ea typeface="+mn-ea"/>
                  <a:cs typeface="Arial" panose="020B0604020202020204" pitchFamily="34" charset="0"/>
                </a:endParaRPr>
              </a:p>
            </p:txBody>
          </p:sp>
          <p:cxnSp>
            <p:nvCxnSpPr>
              <p:cNvPr id="57" name="Straight Connector 56">
                <a:extLst>
                  <a:ext uri="{FF2B5EF4-FFF2-40B4-BE49-F238E27FC236}">
                    <a16:creationId xmlns:a16="http://schemas.microsoft.com/office/drawing/2014/main" id="{2D5FC5A2-65BB-4FA6-BEFF-0ED2D2A5AB80}"/>
                  </a:ext>
                </a:extLst>
              </p:cNvPr>
              <p:cNvCxnSpPr>
                <a:cxnSpLocks/>
              </p:cNvCxnSpPr>
              <p:nvPr/>
            </p:nvCxnSpPr>
            <p:spPr>
              <a:xfrm>
                <a:off x="539453" y="2551576"/>
                <a:ext cx="1717972" cy="0"/>
              </a:xfrm>
              <a:prstGeom prst="line">
                <a:avLst/>
              </a:prstGeom>
              <a:ln w="25400">
                <a:solidFill>
                  <a:schemeClr val="accent1">
                    <a:lumMod val="75000"/>
                    <a:alpha val="52000"/>
                  </a:schemeClr>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E9CA758-371A-4B77-A94C-A68A3D9A9DF1}"/>
                  </a:ext>
                </a:extLst>
              </p:cNvPr>
              <p:cNvSpPr/>
              <p:nvPr/>
            </p:nvSpPr>
            <p:spPr>
              <a:xfrm>
                <a:off x="468138" y="2715980"/>
                <a:ext cx="1878509" cy="876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8768" tIns="182880" rIns="45720" rtlCol="0" anchor="t" anchorCtr="0"/>
              <a:lstStyle/>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Fast and direct access to apps – no backhaul </a:t>
                </a:r>
              </a:p>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Security and policy at the edge in 150 data centers (SASE)</a:t>
                </a:r>
              </a:p>
            </p:txBody>
          </p:sp>
        </p:grpSp>
        <p:pic>
          <p:nvPicPr>
            <p:cNvPr id="3" name="Graphic 2">
              <a:extLst>
                <a:ext uri="{FF2B5EF4-FFF2-40B4-BE49-F238E27FC236}">
                  <a16:creationId xmlns:a16="http://schemas.microsoft.com/office/drawing/2014/main" id="{8844E78A-F505-4CFC-B2CA-2C9C9083945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0768" y="1425730"/>
              <a:ext cx="357482" cy="404935"/>
            </a:xfrm>
            <a:prstGeom prst="rect">
              <a:avLst/>
            </a:prstGeom>
          </p:spPr>
        </p:pic>
      </p:grpSp>
      <p:grpSp>
        <p:nvGrpSpPr>
          <p:cNvPr id="12" name="Group 11">
            <a:extLst>
              <a:ext uri="{FF2B5EF4-FFF2-40B4-BE49-F238E27FC236}">
                <a16:creationId xmlns:a16="http://schemas.microsoft.com/office/drawing/2014/main" id="{5A6515DA-8B90-4A9D-B294-622F6998FEB7}"/>
              </a:ext>
            </a:extLst>
          </p:cNvPr>
          <p:cNvGrpSpPr/>
          <p:nvPr/>
        </p:nvGrpSpPr>
        <p:grpSpPr>
          <a:xfrm>
            <a:off x="9005670" y="1255892"/>
            <a:ext cx="2639455" cy="3544707"/>
            <a:chOff x="6722925" y="1306830"/>
            <a:chExt cx="1979591" cy="2658530"/>
          </a:xfrm>
        </p:grpSpPr>
        <p:sp>
          <p:nvSpPr>
            <p:cNvPr id="55" name="Rectangle 54">
              <a:extLst>
                <a:ext uri="{FF2B5EF4-FFF2-40B4-BE49-F238E27FC236}">
                  <a16:creationId xmlns:a16="http://schemas.microsoft.com/office/drawing/2014/main" id="{C95C30F9-6D06-4D3D-8332-6770FF120A50}"/>
                </a:ext>
              </a:extLst>
            </p:cNvPr>
            <p:cNvSpPr/>
            <p:nvPr/>
          </p:nvSpPr>
          <p:spPr>
            <a:xfrm>
              <a:off x="6722925" y="1306830"/>
              <a:ext cx="1979591" cy="265853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67" name="Group 66">
              <a:extLst>
                <a:ext uri="{FF2B5EF4-FFF2-40B4-BE49-F238E27FC236}">
                  <a16:creationId xmlns:a16="http://schemas.microsoft.com/office/drawing/2014/main" id="{A421F28D-FA1A-498F-8A40-7C67477B6931}"/>
                </a:ext>
              </a:extLst>
            </p:cNvPr>
            <p:cNvGrpSpPr/>
            <p:nvPr/>
          </p:nvGrpSpPr>
          <p:grpSpPr>
            <a:xfrm>
              <a:off x="6775214" y="1876430"/>
              <a:ext cx="1866711" cy="1985513"/>
              <a:chOff x="468139" y="1807850"/>
              <a:chExt cx="1866711" cy="1985513"/>
            </a:xfrm>
          </p:grpSpPr>
          <p:sp>
            <p:nvSpPr>
              <p:cNvPr id="68" name="Google Shape;2825;p163">
                <a:extLst>
                  <a:ext uri="{FF2B5EF4-FFF2-40B4-BE49-F238E27FC236}">
                    <a16:creationId xmlns:a16="http://schemas.microsoft.com/office/drawing/2014/main" id="{9AB747B0-945C-4358-99C5-69A2A86AF2D3}"/>
                  </a:ext>
                </a:extLst>
              </p:cNvPr>
              <p:cNvSpPr txBox="1"/>
              <p:nvPr/>
            </p:nvSpPr>
            <p:spPr>
              <a:xfrm>
                <a:off x="468139" y="1807850"/>
                <a:ext cx="1727859" cy="646290"/>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000073"/>
                  </a:buClr>
                  <a:buSzPct val="65000"/>
                  <a:buFontTx/>
                  <a:buNone/>
                  <a:tabLst/>
                  <a:defRPr/>
                </a:pPr>
                <a:r>
                  <a:rPr kumimoji="0" lang="en-US" sz="1600" b="1" i="0" u="none" strike="noStrike" kern="0" cap="none" spc="0" normalizeH="0" baseline="0" noProof="0" dirty="0">
                    <a:ln>
                      <a:noFill/>
                    </a:ln>
                    <a:solidFill>
                      <a:srgbClr val="00B5B0">
                        <a:lumMod val="60000"/>
                        <a:lumOff val="40000"/>
                      </a:srgbClr>
                    </a:solidFill>
                    <a:effectLst/>
                    <a:uLnTx/>
                    <a:uFillTx/>
                    <a:latin typeface="Arial" panose="020B0604020202020204"/>
                    <a:ea typeface="+mn-ea"/>
                    <a:cs typeface="Arial" panose="020B0604020202020204" pitchFamily="34" charset="0"/>
                  </a:rPr>
                  <a:t>Reduce costs and ensure future cost avoidance </a:t>
                </a:r>
                <a:endParaRPr kumimoji="0" lang="en-US" sz="1600" b="0" i="0" u="none" strike="noStrike" kern="0" cap="none" spc="0" normalizeH="0" baseline="0" noProof="0" dirty="0">
                  <a:ln>
                    <a:noFill/>
                  </a:ln>
                  <a:solidFill>
                    <a:srgbClr val="00B5B0">
                      <a:lumMod val="60000"/>
                      <a:lumOff val="40000"/>
                    </a:srgbClr>
                  </a:solidFill>
                  <a:effectLst/>
                  <a:uLnTx/>
                  <a:uFillTx/>
                  <a:latin typeface="Arial" panose="020B0604020202020204"/>
                  <a:ea typeface="+mn-ea"/>
                  <a:cs typeface="Arial" panose="020B0604020202020204" pitchFamily="34" charset="0"/>
                </a:endParaRPr>
              </a:p>
            </p:txBody>
          </p:sp>
          <p:cxnSp>
            <p:nvCxnSpPr>
              <p:cNvPr id="69" name="Straight Connector 68">
                <a:extLst>
                  <a:ext uri="{FF2B5EF4-FFF2-40B4-BE49-F238E27FC236}">
                    <a16:creationId xmlns:a16="http://schemas.microsoft.com/office/drawing/2014/main" id="{C7196789-EB86-4634-8193-CBCBCC42938C}"/>
                  </a:ext>
                </a:extLst>
              </p:cNvPr>
              <p:cNvCxnSpPr>
                <a:cxnSpLocks/>
              </p:cNvCxnSpPr>
              <p:nvPr/>
            </p:nvCxnSpPr>
            <p:spPr>
              <a:xfrm>
                <a:off x="539453" y="2554124"/>
                <a:ext cx="1717972" cy="0"/>
              </a:xfrm>
              <a:prstGeom prst="line">
                <a:avLst/>
              </a:prstGeom>
              <a:ln w="25400">
                <a:solidFill>
                  <a:schemeClr val="accent1">
                    <a:lumMod val="75000"/>
                    <a:alpha val="52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8C02AE8-73D7-462A-BE2C-15377BC642EC}"/>
                  </a:ext>
                </a:extLst>
              </p:cNvPr>
              <p:cNvSpPr/>
              <p:nvPr/>
            </p:nvSpPr>
            <p:spPr>
              <a:xfrm>
                <a:off x="485001" y="2716918"/>
                <a:ext cx="1849849" cy="107644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8768" tIns="182880" rIns="45720" rtlCol="0" anchor="t" anchorCtr="0"/>
              <a:lstStyle/>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100% cloud service – </a:t>
                </a:r>
                <a:b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per-user subscription (no hardware required) </a:t>
                </a:r>
              </a:p>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Consolidate and </a:t>
                </a:r>
                <a:b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simplify IT</a:t>
                </a:r>
              </a:p>
            </p:txBody>
          </p:sp>
        </p:grpSp>
        <p:pic>
          <p:nvPicPr>
            <p:cNvPr id="4" name="Graphic 3">
              <a:extLst>
                <a:ext uri="{FF2B5EF4-FFF2-40B4-BE49-F238E27FC236}">
                  <a16:creationId xmlns:a16="http://schemas.microsoft.com/office/drawing/2014/main" id="{E03608B3-8A4E-4F21-8F0A-A55E9B125B0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82999" y="1437149"/>
              <a:ext cx="382098" cy="382096"/>
            </a:xfrm>
            <a:prstGeom prst="rect">
              <a:avLst/>
            </a:prstGeom>
          </p:spPr>
        </p:pic>
      </p:grpSp>
      <p:grpSp>
        <p:nvGrpSpPr>
          <p:cNvPr id="10" name="Group 9">
            <a:extLst>
              <a:ext uri="{FF2B5EF4-FFF2-40B4-BE49-F238E27FC236}">
                <a16:creationId xmlns:a16="http://schemas.microsoft.com/office/drawing/2014/main" id="{72F770FA-655B-4358-9AC0-FDF8D4E67DBA}"/>
              </a:ext>
            </a:extLst>
          </p:cNvPr>
          <p:cNvGrpSpPr/>
          <p:nvPr/>
        </p:nvGrpSpPr>
        <p:grpSpPr>
          <a:xfrm>
            <a:off x="3368188" y="1255893"/>
            <a:ext cx="2645393" cy="3544708"/>
            <a:chOff x="2521854" y="1306830"/>
            <a:chExt cx="1984045" cy="2648243"/>
          </a:xfrm>
        </p:grpSpPr>
        <p:sp>
          <p:nvSpPr>
            <p:cNvPr id="53" name="Rectangle 52">
              <a:extLst>
                <a:ext uri="{FF2B5EF4-FFF2-40B4-BE49-F238E27FC236}">
                  <a16:creationId xmlns:a16="http://schemas.microsoft.com/office/drawing/2014/main" id="{3E542FD4-5E08-45FA-A28F-85CF4F6C66D7}"/>
                </a:ext>
              </a:extLst>
            </p:cNvPr>
            <p:cNvSpPr/>
            <p:nvPr/>
          </p:nvSpPr>
          <p:spPr>
            <a:xfrm>
              <a:off x="2521854" y="1306830"/>
              <a:ext cx="1979591" cy="264824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59" name="Group 58">
              <a:extLst>
                <a:ext uri="{FF2B5EF4-FFF2-40B4-BE49-F238E27FC236}">
                  <a16:creationId xmlns:a16="http://schemas.microsoft.com/office/drawing/2014/main" id="{AF34B9DB-F4AE-4350-91DC-A8BEEAFE7CF7}"/>
                </a:ext>
              </a:extLst>
            </p:cNvPr>
            <p:cNvGrpSpPr/>
            <p:nvPr/>
          </p:nvGrpSpPr>
          <p:grpSpPr>
            <a:xfrm>
              <a:off x="2541632" y="1876430"/>
              <a:ext cx="1964267" cy="1725060"/>
              <a:chOff x="435628" y="1807850"/>
              <a:chExt cx="1964267" cy="1725060"/>
            </a:xfrm>
          </p:grpSpPr>
          <p:sp>
            <p:nvSpPr>
              <p:cNvPr id="60" name="Google Shape;2825;p163">
                <a:extLst>
                  <a:ext uri="{FF2B5EF4-FFF2-40B4-BE49-F238E27FC236}">
                    <a16:creationId xmlns:a16="http://schemas.microsoft.com/office/drawing/2014/main" id="{797DCB58-3F50-45EC-8D82-2B8C3002F884}"/>
                  </a:ext>
                </a:extLst>
              </p:cNvPr>
              <p:cNvSpPr txBox="1"/>
              <p:nvPr/>
            </p:nvSpPr>
            <p:spPr>
              <a:xfrm>
                <a:off x="435628" y="1807850"/>
                <a:ext cx="1964267" cy="643789"/>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600" b="1" i="0" u="none" strike="noStrike" kern="1200" cap="none" spc="0" normalizeH="0" baseline="0" noProof="0" dirty="0">
                    <a:ln>
                      <a:noFill/>
                    </a:ln>
                    <a:solidFill>
                      <a:srgbClr val="00B5B0">
                        <a:lumMod val="60000"/>
                        <a:lumOff val="40000"/>
                      </a:srgbClr>
                    </a:solidFill>
                    <a:effectLst/>
                    <a:uLnTx/>
                    <a:uFillTx/>
                    <a:latin typeface="Arial"/>
                    <a:ea typeface="+mn-ea"/>
                    <a:cs typeface="Arial"/>
                  </a:rPr>
                  <a:t>Protect the company’s increasing digital footprint </a:t>
                </a:r>
                <a:endParaRPr kumimoji="0" lang="en-US" sz="1600" b="0" i="0" u="none" strike="noStrike" kern="1200" cap="none" spc="0" normalizeH="0" baseline="0" noProof="0" dirty="0">
                  <a:ln>
                    <a:noFill/>
                  </a:ln>
                  <a:solidFill>
                    <a:srgbClr val="00B5B0">
                      <a:lumMod val="60000"/>
                      <a:lumOff val="40000"/>
                    </a:srgbClr>
                  </a:solidFill>
                  <a:effectLst/>
                  <a:uLnTx/>
                  <a:uFillTx/>
                  <a:latin typeface="Arial"/>
                  <a:ea typeface="+mn-ea"/>
                  <a:cs typeface="Arial"/>
                </a:endParaRPr>
              </a:p>
            </p:txBody>
          </p:sp>
          <p:cxnSp>
            <p:nvCxnSpPr>
              <p:cNvPr id="61" name="Straight Connector 60">
                <a:extLst>
                  <a:ext uri="{FF2B5EF4-FFF2-40B4-BE49-F238E27FC236}">
                    <a16:creationId xmlns:a16="http://schemas.microsoft.com/office/drawing/2014/main" id="{59A2C47E-1824-4A46-9B36-1394424E05C8}"/>
                  </a:ext>
                </a:extLst>
              </p:cNvPr>
              <p:cNvCxnSpPr>
                <a:cxnSpLocks/>
              </p:cNvCxnSpPr>
              <p:nvPr/>
            </p:nvCxnSpPr>
            <p:spPr>
              <a:xfrm>
                <a:off x="539453" y="2554124"/>
                <a:ext cx="1717972" cy="0"/>
              </a:xfrm>
              <a:prstGeom prst="line">
                <a:avLst/>
              </a:prstGeom>
              <a:ln w="25400">
                <a:solidFill>
                  <a:schemeClr val="accent1">
                    <a:lumMod val="75000"/>
                    <a:alpha val="52000"/>
                  </a:schemeClr>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CAB7F7E-B88D-43E1-AFAD-E8E358D7A3C6}"/>
                  </a:ext>
                </a:extLst>
              </p:cNvPr>
              <p:cNvSpPr/>
              <p:nvPr/>
            </p:nvSpPr>
            <p:spPr>
              <a:xfrm>
                <a:off x="457430" y="2656610"/>
                <a:ext cx="1799995" cy="8763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8768" tIns="182880" rIns="45720" rtlCol="0" anchor="t" anchorCtr="0"/>
              <a:lstStyle/>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Policy-based access </a:t>
                </a:r>
                <a:b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from anywhere</a:t>
                </a:r>
              </a:p>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Inspect encrypted traffic </a:t>
                </a:r>
                <a:b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at scale</a:t>
                </a:r>
              </a:p>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Enable M&amp;A agility </a:t>
                </a:r>
              </a:p>
            </p:txBody>
          </p:sp>
        </p:grpSp>
        <p:pic>
          <p:nvPicPr>
            <p:cNvPr id="7" name="Graphic 6">
              <a:extLst>
                <a:ext uri="{FF2B5EF4-FFF2-40B4-BE49-F238E27FC236}">
                  <a16:creationId xmlns:a16="http://schemas.microsoft.com/office/drawing/2014/main" id="{D8FB8A3C-92AC-4494-A99C-8D5605B8BF5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14121" y="1433918"/>
              <a:ext cx="320870" cy="376800"/>
            </a:xfrm>
            <a:prstGeom prst="rect">
              <a:avLst/>
            </a:prstGeom>
          </p:spPr>
        </p:pic>
      </p:grpSp>
      <p:grpSp>
        <p:nvGrpSpPr>
          <p:cNvPr id="11" name="Group 10">
            <a:extLst>
              <a:ext uri="{FF2B5EF4-FFF2-40B4-BE49-F238E27FC236}">
                <a16:creationId xmlns:a16="http://schemas.microsoft.com/office/drawing/2014/main" id="{BD6BA266-1020-4889-8EBF-456631A964A1}"/>
              </a:ext>
            </a:extLst>
          </p:cNvPr>
          <p:cNvGrpSpPr/>
          <p:nvPr/>
        </p:nvGrpSpPr>
        <p:grpSpPr>
          <a:xfrm>
            <a:off x="560105" y="1255893"/>
            <a:ext cx="2639455" cy="3544708"/>
            <a:chOff x="4622390" y="1306830"/>
            <a:chExt cx="1979591" cy="2648243"/>
          </a:xfrm>
        </p:grpSpPr>
        <p:sp>
          <p:nvSpPr>
            <p:cNvPr id="54" name="Rectangle 53">
              <a:extLst>
                <a:ext uri="{FF2B5EF4-FFF2-40B4-BE49-F238E27FC236}">
                  <a16:creationId xmlns:a16="http://schemas.microsoft.com/office/drawing/2014/main" id="{265F0CEE-8A3D-4EB4-97C8-717D78DAACA0}"/>
                </a:ext>
              </a:extLst>
            </p:cNvPr>
            <p:cNvSpPr/>
            <p:nvPr/>
          </p:nvSpPr>
          <p:spPr>
            <a:xfrm>
              <a:off x="4622390" y="1306830"/>
              <a:ext cx="1979591" cy="264824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63" name="Group 62">
              <a:extLst>
                <a:ext uri="{FF2B5EF4-FFF2-40B4-BE49-F238E27FC236}">
                  <a16:creationId xmlns:a16="http://schemas.microsoft.com/office/drawing/2014/main" id="{043D6305-9BF4-42B4-86AE-39206262D8BD}"/>
                </a:ext>
              </a:extLst>
            </p:cNvPr>
            <p:cNvGrpSpPr/>
            <p:nvPr/>
          </p:nvGrpSpPr>
          <p:grpSpPr>
            <a:xfrm>
              <a:off x="4661500" y="1876430"/>
              <a:ext cx="1919942" cy="2002330"/>
              <a:chOff x="459671" y="1807850"/>
              <a:chExt cx="1919942" cy="2002330"/>
            </a:xfrm>
          </p:grpSpPr>
          <p:sp>
            <p:nvSpPr>
              <p:cNvPr id="64" name="Google Shape;2825;p163">
                <a:extLst>
                  <a:ext uri="{FF2B5EF4-FFF2-40B4-BE49-F238E27FC236}">
                    <a16:creationId xmlns:a16="http://schemas.microsoft.com/office/drawing/2014/main" id="{DEB76F02-64D9-4C2A-B4FA-992608227FE9}"/>
                  </a:ext>
                </a:extLst>
              </p:cNvPr>
              <p:cNvSpPr txBox="1"/>
              <p:nvPr/>
            </p:nvSpPr>
            <p:spPr>
              <a:xfrm>
                <a:off x="459671" y="1807850"/>
                <a:ext cx="1919942" cy="643789"/>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600" b="1" i="0" u="none" strike="noStrike" kern="1200" cap="none" spc="0" normalizeH="0" baseline="0" noProof="0" dirty="0">
                    <a:ln>
                      <a:noFill/>
                    </a:ln>
                    <a:solidFill>
                      <a:srgbClr val="00B5B0">
                        <a:lumMod val="60000"/>
                        <a:lumOff val="40000"/>
                      </a:srgbClr>
                    </a:solidFill>
                    <a:effectLst/>
                    <a:uLnTx/>
                    <a:uFillTx/>
                    <a:latin typeface="Arial"/>
                    <a:ea typeface="+mn-ea"/>
                    <a:cs typeface="Arial"/>
                  </a:rPr>
                  <a:t>Enhance security posture &amp;</a:t>
                </a:r>
              </a:p>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600" b="1" i="0" u="none" strike="noStrike" kern="1200" cap="none" spc="0" normalizeH="0" baseline="0" noProof="0" dirty="0">
                    <a:ln>
                      <a:noFill/>
                    </a:ln>
                    <a:solidFill>
                      <a:srgbClr val="00B5B0">
                        <a:lumMod val="60000"/>
                        <a:lumOff val="40000"/>
                      </a:srgbClr>
                    </a:solidFill>
                    <a:effectLst/>
                    <a:uLnTx/>
                    <a:uFillTx/>
                    <a:latin typeface="Arial"/>
                    <a:ea typeface="+mn-ea"/>
                    <a:cs typeface="Arial"/>
                  </a:rPr>
                  <a:t>compliance </a:t>
                </a:r>
                <a:endParaRPr kumimoji="0" lang="en-US" sz="1600" b="0" i="0" u="none" strike="noStrike" kern="1200" cap="none" spc="0" normalizeH="0" baseline="0" noProof="0" dirty="0">
                  <a:ln>
                    <a:noFill/>
                  </a:ln>
                  <a:solidFill>
                    <a:srgbClr val="00B5B0">
                      <a:lumMod val="60000"/>
                      <a:lumOff val="40000"/>
                    </a:srgbClr>
                  </a:solidFill>
                  <a:effectLst/>
                  <a:uLnTx/>
                  <a:uFillTx/>
                  <a:latin typeface="Arial"/>
                  <a:ea typeface="+mn-ea"/>
                  <a:cs typeface="Arial"/>
                </a:endParaRPr>
              </a:p>
            </p:txBody>
          </p:sp>
          <p:cxnSp>
            <p:nvCxnSpPr>
              <p:cNvPr id="65" name="Straight Connector 64">
                <a:extLst>
                  <a:ext uri="{FF2B5EF4-FFF2-40B4-BE49-F238E27FC236}">
                    <a16:creationId xmlns:a16="http://schemas.microsoft.com/office/drawing/2014/main" id="{26D29407-84FA-4FF4-A635-165140B132B8}"/>
                  </a:ext>
                </a:extLst>
              </p:cNvPr>
              <p:cNvCxnSpPr>
                <a:cxnSpLocks/>
              </p:cNvCxnSpPr>
              <p:nvPr/>
            </p:nvCxnSpPr>
            <p:spPr>
              <a:xfrm>
                <a:off x="539453" y="2554124"/>
                <a:ext cx="1717972" cy="0"/>
              </a:xfrm>
              <a:prstGeom prst="line">
                <a:avLst/>
              </a:prstGeom>
              <a:ln w="25400">
                <a:solidFill>
                  <a:schemeClr val="accent1">
                    <a:lumMod val="75000"/>
                    <a:alpha val="52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10AAC4FA-8A80-4FD1-8B29-1E7A4F1643C7}"/>
                  </a:ext>
                </a:extLst>
              </p:cNvPr>
              <p:cNvSpPr/>
              <p:nvPr/>
            </p:nvSpPr>
            <p:spPr>
              <a:xfrm>
                <a:off x="506510" y="2716916"/>
                <a:ext cx="1807744" cy="109326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8768" tIns="182880" rIns="45720" rtlCol="0" anchor="t" anchorCtr="0"/>
              <a:lstStyle/>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sym typeface="Arial"/>
                  </a:rPr>
                  <a:t>Reduction in risk of data breach / phishing</a:t>
                </a:r>
              </a:p>
              <a:p>
                <a:pPr marL="0" marR="0" lvl="0" indent="0" algn="ctr" defTabSz="914377"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sym typeface="Arial"/>
                  </a:rPr>
                  <a:t>Visibility into all traffic </a:t>
                </a:r>
              </a:p>
            </p:txBody>
          </p:sp>
        </p:grpSp>
        <p:pic>
          <p:nvPicPr>
            <p:cNvPr id="8" name="Graphic 7">
              <a:extLst>
                <a:ext uri="{FF2B5EF4-FFF2-40B4-BE49-F238E27FC236}">
                  <a16:creationId xmlns:a16="http://schemas.microsoft.com/office/drawing/2014/main" id="{8E03CDAC-3701-4713-84E5-22C985A83B8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00259" y="1437149"/>
              <a:ext cx="398473" cy="373568"/>
            </a:xfrm>
            <a:prstGeom prst="rect">
              <a:avLst/>
            </a:prstGeom>
          </p:spPr>
        </p:pic>
      </p:grpSp>
      <p:pic>
        <p:nvPicPr>
          <p:cNvPr id="31" name="Picture 30">
            <a:extLst>
              <a:ext uri="{FF2B5EF4-FFF2-40B4-BE49-F238E27FC236}">
                <a16:creationId xmlns:a16="http://schemas.microsoft.com/office/drawing/2014/main" id="{A47DEE20-5673-3F41-8774-276511B7E93F}"/>
              </a:ext>
            </a:extLst>
          </p:cNvPr>
          <p:cNvPicPr>
            <a:picLocks/>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2971841" y="5339647"/>
            <a:ext cx="682327" cy="682327"/>
          </a:xfrm>
          <a:prstGeom prst="rect">
            <a:avLst/>
          </a:prstGeom>
        </p:spPr>
      </p:pic>
      <p:sp>
        <p:nvSpPr>
          <p:cNvPr id="6" name="TextBox 5">
            <a:extLst>
              <a:ext uri="{FF2B5EF4-FFF2-40B4-BE49-F238E27FC236}">
                <a16:creationId xmlns:a16="http://schemas.microsoft.com/office/drawing/2014/main" id="{DF483BE4-B88B-4349-B398-C919955E5BE6}"/>
              </a:ext>
            </a:extLst>
          </p:cNvPr>
          <p:cNvSpPr txBox="1"/>
          <p:nvPr/>
        </p:nvSpPr>
        <p:spPr>
          <a:xfrm>
            <a:off x="2099733" y="5667023"/>
            <a:ext cx="0" cy="0"/>
          </a:xfrm>
          <a:prstGeom prst="rect">
            <a:avLst/>
          </a:prstGeom>
          <a:noFill/>
        </p:spPr>
        <p:txBody>
          <a:bodyPr wrap="non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B115F4DC-19B3-7E46-9058-E81506B8AF52}"/>
              </a:ext>
            </a:extLst>
          </p:cNvPr>
          <p:cNvSpPr/>
          <p:nvPr/>
        </p:nvSpPr>
        <p:spPr>
          <a:xfrm>
            <a:off x="3769485" y="5339647"/>
            <a:ext cx="5179343" cy="666977"/>
          </a:xfrm>
          <a:prstGeom prst="rect">
            <a:avLst/>
          </a:prstGeom>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rial" panose="020B0604020202020204"/>
                <a:ea typeface="+mn-ea"/>
                <a:cs typeface="+mn-cs"/>
              </a:rPr>
              <a:t>“It’s a rare occasion in history where it got   </a:t>
            </a:r>
            <a:br>
              <a:rPr kumimoji="0" lang="en-US" sz="1867"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867" b="0" i="0" u="none" strike="noStrike" kern="1200" cap="none" spc="0" normalizeH="0" baseline="0" noProof="0" dirty="0">
                <a:ln>
                  <a:noFill/>
                </a:ln>
                <a:solidFill>
                  <a:srgbClr val="FFFFFF"/>
                </a:solidFill>
                <a:effectLst/>
                <a:uLnTx/>
                <a:uFillTx/>
                <a:latin typeface="Arial" panose="020B0604020202020204"/>
                <a:ea typeface="+mn-ea"/>
                <a:cs typeface="+mn-cs"/>
              </a:rPr>
              <a:t> more secure, better, and cheaper all at once.”</a:t>
            </a:r>
            <a:endParaRPr kumimoji="0" lang="en-US" sz="1867"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0220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42" presetClass="path" presetSubtype="0" decel="100000" fill="hold" nodeType="withEffect">
                                  <p:stCondLst>
                                    <p:cond delay="0"/>
                                  </p:stCondLst>
                                  <p:childTnLst>
                                    <p:animMotion origin="layout" path="M 3.33333E-6 -0.09568 L 3.33333E-6 1.97531E-6 " pathEditMode="relative" rAng="0" ptsTypes="AA">
                                      <p:cBhvr>
                                        <p:cTn id="9" dur="1000" fill="hold"/>
                                        <p:tgtEl>
                                          <p:spTgt spid="11"/>
                                        </p:tgtEl>
                                        <p:attrNameLst>
                                          <p:attrName>ppt_x</p:attrName>
                                          <p:attrName>ppt_y</p:attrName>
                                        </p:attrNameLst>
                                      </p:cBhvr>
                                      <p:rCtr x="0" y="4784"/>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par>
                                <p:cTn id="15" presetID="42" presetClass="path" presetSubtype="0" decel="100000" fill="hold" nodeType="withEffect">
                                  <p:stCondLst>
                                    <p:cond delay="0"/>
                                  </p:stCondLst>
                                  <p:childTnLst>
                                    <p:animMotion origin="layout" path="M -2.22222E-6 -0.09568 L -2.22222E-6 1.97531E-6 " pathEditMode="relative" rAng="0" ptsTypes="AA">
                                      <p:cBhvr>
                                        <p:cTn id="16" dur="1000" fill="hold"/>
                                        <p:tgtEl>
                                          <p:spTgt spid="10"/>
                                        </p:tgtEl>
                                        <p:attrNameLst>
                                          <p:attrName>ppt_x</p:attrName>
                                          <p:attrName>ppt_y</p:attrName>
                                        </p:attrNameLst>
                                      </p:cBhvr>
                                      <p:rCtr x="0" y="4784"/>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par>
                                <p:cTn id="22" presetID="42" presetClass="path" presetSubtype="0" decel="100000" fill="hold" nodeType="withEffect">
                                  <p:stCondLst>
                                    <p:cond delay="0"/>
                                  </p:stCondLst>
                                  <p:childTnLst>
                                    <p:animMotion origin="layout" path="M -3.05556E-6 -0.09568 L -3.05556E-6 1.97531E-6 " pathEditMode="relative" rAng="0" ptsTypes="AA">
                                      <p:cBhvr>
                                        <p:cTn id="23" dur="1000" fill="hold"/>
                                        <p:tgtEl>
                                          <p:spTgt spid="9"/>
                                        </p:tgtEl>
                                        <p:attrNameLst>
                                          <p:attrName>ppt_x</p:attrName>
                                          <p:attrName>ppt_y</p:attrName>
                                        </p:attrNameLst>
                                      </p:cBhvr>
                                      <p:rCtr x="0" y="4784"/>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42" presetClass="path" presetSubtype="0" decel="100000" fill="hold" nodeType="withEffect">
                                  <p:stCondLst>
                                    <p:cond delay="0"/>
                                  </p:stCondLst>
                                  <p:childTnLst>
                                    <p:animMotion origin="layout" path="M 5E-6 -0.09568 L 5E-6 1.97531E-6 " pathEditMode="relative" rAng="0" ptsTypes="AA">
                                      <p:cBhvr>
                                        <p:cTn id="30" dur="1000" fill="hold"/>
                                        <p:tgtEl>
                                          <p:spTgt spid="12"/>
                                        </p:tgtEl>
                                        <p:attrNameLst>
                                          <p:attrName>ppt_x</p:attrName>
                                          <p:attrName>ppt_y</p:attrName>
                                        </p:attrNameLst>
                                      </p:cBhvr>
                                      <p:rCtr x="0" y="4784"/>
                                    </p:animMotion>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AB7A-A3AE-CF47-9A5F-18C413DE1007}"/>
              </a:ext>
            </a:extLst>
          </p:cNvPr>
          <p:cNvSpPr>
            <a:spLocks noGrp="1"/>
          </p:cNvSpPr>
          <p:nvPr>
            <p:ph type="title"/>
          </p:nvPr>
        </p:nvSpPr>
        <p:spPr/>
        <p:txBody>
          <a:bodyPr/>
          <a:lstStyle/>
          <a:p>
            <a:pPr algn="l"/>
            <a:r>
              <a:rPr lang="en-US" dirty="0"/>
              <a:t>Why Zscaler cloud security platform? </a:t>
            </a:r>
          </a:p>
        </p:txBody>
      </p:sp>
      <p:sp>
        <p:nvSpPr>
          <p:cNvPr id="10" name="Content Placeholder 9">
            <a:extLst>
              <a:ext uri="{FF2B5EF4-FFF2-40B4-BE49-F238E27FC236}">
                <a16:creationId xmlns:a16="http://schemas.microsoft.com/office/drawing/2014/main" id="{888F4C37-1E10-0A4C-ABA9-9FF9B5BC113F}"/>
              </a:ext>
            </a:extLst>
          </p:cNvPr>
          <p:cNvSpPr>
            <a:spLocks noGrp="1"/>
          </p:cNvSpPr>
          <p:nvPr>
            <p:ph sz="quarter" idx="11"/>
          </p:nvPr>
        </p:nvSpPr>
        <p:spPr>
          <a:xfrm>
            <a:off x="292608" y="621792"/>
            <a:ext cx="11801417" cy="329184"/>
          </a:xfrm>
        </p:spPr>
        <p:txBody>
          <a:bodyPr/>
          <a:lstStyle/>
          <a:p>
            <a:r>
              <a:rPr lang="en-US" dirty="0"/>
              <a:t>Leading SaaS companies build their own multi-tenant architectures </a:t>
            </a:r>
          </a:p>
        </p:txBody>
      </p:sp>
      <p:sp>
        <p:nvSpPr>
          <p:cNvPr id="82" name="TextBox 81">
            <a:extLst>
              <a:ext uri="{FF2B5EF4-FFF2-40B4-BE49-F238E27FC236}">
                <a16:creationId xmlns:a16="http://schemas.microsoft.com/office/drawing/2014/main" id="{F12984AF-0161-5C4A-96D8-C302742AC356}"/>
              </a:ext>
            </a:extLst>
          </p:cNvPr>
          <p:cNvSpPr txBox="1"/>
          <p:nvPr/>
        </p:nvSpPr>
        <p:spPr>
          <a:xfrm>
            <a:off x="4263813" y="1402519"/>
            <a:ext cx="3670075" cy="584775"/>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Secure Access Service Edge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Compute at the edge – Fast, peering</a:t>
            </a:r>
          </a:p>
        </p:txBody>
      </p:sp>
      <p:sp>
        <p:nvSpPr>
          <p:cNvPr id="136" name="TextBox 135">
            <a:extLst>
              <a:ext uri="{FF2B5EF4-FFF2-40B4-BE49-F238E27FC236}">
                <a16:creationId xmlns:a16="http://schemas.microsoft.com/office/drawing/2014/main" id="{79CD5F65-06E6-2D46-8AB7-73A79F22E247}"/>
              </a:ext>
            </a:extLst>
          </p:cNvPr>
          <p:cNvSpPr txBox="1"/>
          <p:nvPr/>
        </p:nvSpPr>
        <p:spPr>
          <a:xfrm>
            <a:off x="478644" y="2072949"/>
            <a:ext cx="3328443" cy="584775"/>
          </a:xfrm>
          <a:prstGeom prst="rect">
            <a:avLst/>
          </a:prstGeom>
          <a:noFill/>
        </p:spPr>
        <p:txBody>
          <a:bodyPr wrap="square" rtlCol="0" anchor="ctr">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Multi-tenant Architecture </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Elastic scale, data p</a:t>
            </a:r>
            <a:r>
              <a:rPr kumimoji="0" lang="en-US" sz="1333" b="0" i="0" u="none" strike="noStrike" kern="1200" cap="none" spc="0" normalizeH="0" baseline="0" noProof="0" dirty="0" err="1">
                <a:ln>
                  <a:noFill/>
                </a:ln>
                <a:solidFill>
                  <a:srgbClr val="00B5B0">
                    <a:lumMod val="60000"/>
                    <a:lumOff val="40000"/>
                  </a:srgbClr>
                </a:solidFill>
                <a:effectLst/>
                <a:uLnTx/>
                <a:uFillTx/>
                <a:latin typeface="Arial" panose="020B0604020202020204"/>
                <a:ea typeface="+mn-ea"/>
                <a:cs typeface="+mn-cs"/>
              </a:rPr>
              <a:t>rivacy</a:t>
            </a: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 </a:t>
            </a:r>
            <a:endParaRPr kumimoji="0" lang="en-US" sz="1600"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9669EB32-2942-544D-846D-4BC2E8C303F3}"/>
              </a:ext>
            </a:extLst>
          </p:cNvPr>
          <p:cNvSpPr txBox="1"/>
          <p:nvPr/>
        </p:nvSpPr>
        <p:spPr>
          <a:xfrm>
            <a:off x="4426803" y="5693722"/>
            <a:ext cx="3343348" cy="584775"/>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Operational Excellence</a:t>
            </a:r>
            <a:endPar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10+ years running an inline cloud service</a:t>
            </a:r>
          </a:p>
        </p:txBody>
      </p:sp>
      <p:sp>
        <p:nvSpPr>
          <p:cNvPr id="92" name="TextBox 91">
            <a:extLst>
              <a:ext uri="{FF2B5EF4-FFF2-40B4-BE49-F238E27FC236}">
                <a16:creationId xmlns:a16="http://schemas.microsoft.com/office/drawing/2014/main" id="{9BA0A6F8-21F4-9645-B191-1794A74AACF7}"/>
              </a:ext>
            </a:extLst>
          </p:cNvPr>
          <p:cNvSpPr txBox="1"/>
          <p:nvPr/>
        </p:nvSpPr>
        <p:spPr>
          <a:xfrm>
            <a:off x="8398438" y="4259779"/>
            <a:ext cx="3343349" cy="584775"/>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Zero Trust Network Access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Native app segmentation </a:t>
            </a:r>
          </a:p>
        </p:txBody>
      </p:sp>
      <p:sp>
        <p:nvSpPr>
          <p:cNvPr id="98" name="TextBox 97">
            <a:extLst>
              <a:ext uri="{FF2B5EF4-FFF2-40B4-BE49-F238E27FC236}">
                <a16:creationId xmlns:a16="http://schemas.microsoft.com/office/drawing/2014/main" id="{051CBDFC-B105-CB45-A8B2-EA8B54AC05D2}"/>
              </a:ext>
            </a:extLst>
          </p:cNvPr>
          <p:cNvSpPr txBox="1"/>
          <p:nvPr/>
        </p:nvSpPr>
        <p:spPr>
          <a:xfrm>
            <a:off x="489293" y="4261639"/>
            <a:ext cx="3366568" cy="584775"/>
          </a:xfrm>
          <a:prstGeom prst="rect">
            <a:avLst/>
          </a:prstGeom>
          <a:noFill/>
        </p:spPr>
        <p:txBody>
          <a:bodyPr wrap="square" rtlCol="0" anchor="ctr">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Zero Attack Surface</a:t>
            </a:r>
          </a:p>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IPs/Network not exposed to the internet</a:t>
            </a:r>
          </a:p>
        </p:txBody>
      </p:sp>
      <p:sp>
        <p:nvSpPr>
          <p:cNvPr id="100" name="TextBox 99">
            <a:extLst>
              <a:ext uri="{FF2B5EF4-FFF2-40B4-BE49-F238E27FC236}">
                <a16:creationId xmlns:a16="http://schemas.microsoft.com/office/drawing/2014/main" id="{9DC33419-5E87-0045-AFFD-F3F007462518}"/>
              </a:ext>
            </a:extLst>
          </p:cNvPr>
          <p:cNvSpPr txBox="1"/>
          <p:nvPr/>
        </p:nvSpPr>
        <p:spPr>
          <a:xfrm>
            <a:off x="8391129" y="2065539"/>
            <a:ext cx="2678532" cy="584775"/>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Proxy Architecture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SSL inspection at scale</a:t>
            </a:r>
          </a:p>
        </p:txBody>
      </p:sp>
      <p:grpSp>
        <p:nvGrpSpPr>
          <p:cNvPr id="44" name="Group 43">
            <a:extLst>
              <a:ext uri="{FF2B5EF4-FFF2-40B4-BE49-F238E27FC236}">
                <a16:creationId xmlns:a16="http://schemas.microsoft.com/office/drawing/2014/main" id="{756BD3FE-AA86-3B42-9B79-0978797A4103}"/>
              </a:ext>
            </a:extLst>
          </p:cNvPr>
          <p:cNvGrpSpPr/>
          <p:nvPr/>
        </p:nvGrpSpPr>
        <p:grpSpPr>
          <a:xfrm>
            <a:off x="4705185" y="4196687"/>
            <a:ext cx="2799884" cy="314675"/>
            <a:chOff x="3624111" y="3262313"/>
            <a:chExt cx="3707460" cy="678855"/>
          </a:xfrm>
        </p:grpSpPr>
        <p:cxnSp>
          <p:nvCxnSpPr>
            <p:cNvPr id="45" name="Straight Connector 44">
              <a:extLst>
                <a:ext uri="{FF2B5EF4-FFF2-40B4-BE49-F238E27FC236}">
                  <a16:creationId xmlns:a16="http://schemas.microsoft.com/office/drawing/2014/main" id="{7B2A0C22-29C8-9A49-A884-785880D2BF30}"/>
                </a:ext>
              </a:extLst>
            </p:cNvPr>
            <p:cNvCxnSpPr>
              <a:cxnSpLocks/>
            </p:cNvCxnSpPr>
            <p:nvPr/>
          </p:nvCxnSpPr>
          <p:spPr>
            <a:xfrm flipV="1">
              <a:off x="3624111" y="3292953"/>
              <a:ext cx="3288" cy="648215"/>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BA189C0-2064-7B42-8A5E-B44B861B3383}"/>
                </a:ext>
              </a:extLst>
            </p:cNvPr>
            <p:cNvCxnSpPr>
              <a:cxnSpLocks/>
            </p:cNvCxnSpPr>
            <p:nvPr/>
          </p:nvCxnSpPr>
          <p:spPr>
            <a:xfrm flipV="1">
              <a:off x="4042141" y="3274828"/>
              <a:ext cx="0" cy="547873"/>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F390F7D-709E-4546-9B4E-9E54A0A4EE8E}"/>
                </a:ext>
              </a:extLst>
            </p:cNvPr>
            <p:cNvCxnSpPr>
              <a:cxnSpLocks/>
            </p:cNvCxnSpPr>
            <p:nvPr/>
          </p:nvCxnSpPr>
          <p:spPr>
            <a:xfrm flipV="1">
              <a:off x="4462265" y="3281363"/>
              <a:ext cx="0" cy="588962"/>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EFD943-C168-2443-BE94-7D55DBF83DBB}"/>
                </a:ext>
              </a:extLst>
            </p:cNvPr>
            <p:cNvCxnSpPr>
              <a:cxnSpLocks/>
            </p:cNvCxnSpPr>
            <p:nvPr/>
          </p:nvCxnSpPr>
          <p:spPr>
            <a:xfrm flipV="1">
              <a:off x="4894129" y="3262313"/>
              <a:ext cx="0" cy="525463"/>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2DCF5B3-ECB1-5B45-AF84-1A658EDE73EF}"/>
                </a:ext>
              </a:extLst>
            </p:cNvPr>
            <p:cNvCxnSpPr>
              <a:cxnSpLocks/>
            </p:cNvCxnSpPr>
            <p:nvPr/>
          </p:nvCxnSpPr>
          <p:spPr>
            <a:xfrm flipV="1">
              <a:off x="5472152" y="3365223"/>
              <a:ext cx="0" cy="338139"/>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595A98E-3150-BE40-913D-3F3ACAEDDD97}"/>
                </a:ext>
              </a:extLst>
            </p:cNvPr>
            <p:cNvCxnSpPr>
              <a:cxnSpLocks/>
            </p:cNvCxnSpPr>
            <p:nvPr/>
          </p:nvCxnSpPr>
          <p:spPr>
            <a:xfrm flipV="1">
              <a:off x="6100179" y="3281363"/>
              <a:ext cx="0" cy="557212"/>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A8A2CDA-900B-D64C-B464-5FF4F71483C8}"/>
                </a:ext>
              </a:extLst>
            </p:cNvPr>
            <p:cNvCxnSpPr>
              <a:cxnSpLocks/>
            </p:cNvCxnSpPr>
            <p:nvPr/>
          </p:nvCxnSpPr>
          <p:spPr>
            <a:xfrm flipV="1">
              <a:off x="6529640" y="3281916"/>
              <a:ext cx="0" cy="475697"/>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CC4E16-FF82-5E43-B6E8-9E2176F954E7}"/>
                </a:ext>
              </a:extLst>
            </p:cNvPr>
            <p:cNvCxnSpPr>
              <a:cxnSpLocks/>
            </p:cNvCxnSpPr>
            <p:nvPr/>
          </p:nvCxnSpPr>
          <p:spPr>
            <a:xfrm flipV="1">
              <a:off x="6947843" y="3274828"/>
              <a:ext cx="0" cy="478023"/>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B923D7F-705B-AF47-8273-843F21E364E4}"/>
                </a:ext>
              </a:extLst>
            </p:cNvPr>
            <p:cNvCxnSpPr>
              <a:cxnSpLocks/>
            </p:cNvCxnSpPr>
            <p:nvPr/>
          </p:nvCxnSpPr>
          <p:spPr>
            <a:xfrm flipV="1">
              <a:off x="7331571" y="3289005"/>
              <a:ext cx="0" cy="587671"/>
            </a:xfrm>
            <a:prstGeom prst="line">
              <a:avLst/>
            </a:prstGeom>
            <a:ln w="127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4" name="Freeform 1">
            <a:extLst>
              <a:ext uri="{FF2B5EF4-FFF2-40B4-BE49-F238E27FC236}">
                <a16:creationId xmlns:a16="http://schemas.microsoft.com/office/drawing/2014/main" id="{112D64DC-FDA4-3846-B3FA-C848D688D876}"/>
              </a:ext>
            </a:extLst>
          </p:cNvPr>
          <p:cNvSpPr>
            <a:spLocks noChangeAspect="1" noChangeArrowheads="1"/>
          </p:cNvSpPr>
          <p:nvPr/>
        </p:nvSpPr>
        <p:spPr bwMode="auto">
          <a:xfrm>
            <a:off x="7381193" y="4557785"/>
            <a:ext cx="293159" cy="128080"/>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Freeform 54">
            <a:extLst>
              <a:ext uri="{FF2B5EF4-FFF2-40B4-BE49-F238E27FC236}">
                <a16:creationId xmlns:a16="http://schemas.microsoft.com/office/drawing/2014/main" id="{7EEA1EC3-C8DC-8D42-A675-E163E8E00911}"/>
              </a:ext>
            </a:extLst>
          </p:cNvPr>
          <p:cNvSpPr>
            <a:spLocks noChangeAspect="1" noChangeArrowheads="1"/>
          </p:cNvSpPr>
          <p:nvPr/>
        </p:nvSpPr>
        <p:spPr bwMode="auto">
          <a:xfrm>
            <a:off x="4607159" y="4492167"/>
            <a:ext cx="202707" cy="221917"/>
          </a:xfrm>
          <a:custGeom>
            <a:avLst/>
            <a:gdLst>
              <a:gd name="connsiteX0" fmla="*/ 111328 w 452245"/>
              <a:gd name="connsiteY0" fmla="*/ 250931 h 495107"/>
              <a:gd name="connsiteX1" fmla="*/ 118839 w 452245"/>
              <a:gd name="connsiteY1" fmla="*/ 254789 h 495107"/>
              <a:gd name="connsiteX2" fmla="*/ 118839 w 452245"/>
              <a:gd name="connsiteY2" fmla="*/ 299342 h 495107"/>
              <a:gd name="connsiteX3" fmla="*/ 125003 w 452245"/>
              <a:gd name="connsiteY3" fmla="*/ 303007 h 495107"/>
              <a:gd name="connsiteX4" fmla="*/ 229974 w 452245"/>
              <a:gd name="connsiteY4" fmla="*/ 250931 h 495107"/>
              <a:gd name="connsiteX5" fmla="*/ 237486 w 452245"/>
              <a:gd name="connsiteY5" fmla="*/ 254789 h 495107"/>
              <a:gd name="connsiteX6" fmla="*/ 237486 w 452245"/>
              <a:gd name="connsiteY6" fmla="*/ 299342 h 495107"/>
              <a:gd name="connsiteX7" fmla="*/ 243650 w 452245"/>
              <a:gd name="connsiteY7" fmla="*/ 303007 h 495107"/>
              <a:gd name="connsiteX8" fmla="*/ 348814 w 452245"/>
              <a:gd name="connsiteY8" fmla="*/ 250931 h 495107"/>
              <a:gd name="connsiteX9" fmla="*/ 356326 w 452245"/>
              <a:gd name="connsiteY9" fmla="*/ 254789 h 495107"/>
              <a:gd name="connsiteX10" fmla="*/ 356326 w 452245"/>
              <a:gd name="connsiteY10" fmla="*/ 485078 h 495107"/>
              <a:gd name="connsiteX11" fmla="*/ 346310 w 452245"/>
              <a:gd name="connsiteY11" fmla="*/ 495107 h 495107"/>
              <a:gd name="connsiteX12" fmla="*/ 69339 w 452245"/>
              <a:gd name="connsiteY12" fmla="*/ 495107 h 495107"/>
              <a:gd name="connsiteX13" fmla="*/ 69339 w 452245"/>
              <a:gd name="connsiteY13" fmla="*/ 415837 h 495107"/>
              <a:gd name="connsiteX14" fmla="*/ 59323 w 452245"/>
              <a:gd name="connsiteY14" fmla="*/ 405807 h 495107"/>
              <a:gd name="connsiteX15" fmla="*/ 39677 w 452245"/>
              <a:gd name="connsiteY15" fmla="*/ 405807 h 495107"/>
              <a:gd name="connsiteX16" fmla="*/ 29662 w 452245"/>
              <a:gd name="connsiteY16" fmla="*/ 415837 h 495107"/>
              <a:gd name="connsiteX17" fmla="*/ 29662 w 452245"/>
              <a:gd name="connsiteY17" fmla="*/ 495107 h 495107"/>
              <a:gd name="connsiteX18" fmla="*/ 9823 w 452245"/>
              <a:gd name="connsiteY18" fmla="*/ 495107 h 495107"/>
              <a:gd name="connsiteX19" fmla="*/ 0 w 452245"/>
              <a:gd name="connsiteY19" fmla="*/ 485078 h 495107"/>
              <a:gd name="connsiteX20" fmla="*/ 0 w 452245"/>
              <a:gd name="connsiteY20" fmla="*/ 312843 h 495107"/>
              <a:gd name="connsiteX21" fmla="*/ 4815 w 452245"/>
              <a:gd name="connsiteY21" fmla="*/ 304357 h 495107"/>
              <a:gd name="connsiteX22" fmla="*/ 111328 w 452245"/>
              <a:gd name="connsiteY22" fmla="*/ 250931 h 495107"/>
              <a:gd name="connsiteX23" fmla="*/ 398753 w 452245"/>
              <a:gd name="connsiteY23" fmla="*/ 0 h 495107"/>
              <a:gd name="connsiteX24" fmla="*/ 429844 w 452245"/>
              <a:gd name="connsiteY24" fmla="*/ 0 h 495107"/>
              <a:gd name="connsiteX25" fmla="*/ 434865 w 452245"/>
              <a:gd name="connsiteY25" fmla="*/ 5011 h 495107"/>
              <a:gd name="connsiteX26" fmla="*/ 452245 w 452245"/>
              <a:gd name="connsiteY26" fmla="*/ 485086 h 495107"/>
              <a:gd name="connsiteX27" fmla="*/ 442203 w 452245"/>
              <a:gd name="connsiteY27" fmla="*/ 495107 h 495107"/>
              <a:gd name="connsiteX28" fmla="*/ 385235 w 452245"/>
              <a:gd name="connsiteY28" fmla="*/ 495107 h 495107"/>
              <a:gd name="connsiteX29" fmla="*/ 375193 w 452245"/>
              <a:gd name="connsiteY29" fmla="*/ 485086 h 495107"/>
              <a:gd name="connsiteX30" fmla="*/ 393925 w 452245"/>
              <a:gd name="connsiteY30" fmla="*/ 5011 h 495107"/>
              <a:gd name="connsiteX31" fmla="*/ 398753 w 452245"/>
              <a:gd name="connsiteY31" fmla="*/ 0 h 49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2245" h="495107">
                <a:moveTo>
                  <a:pt x="111328" y="250931"/>
                </a:moveTo>
                <a:cubicBezTo>
                  <a:pt x="113832" y="249774"/>
                  <a:pt x="118839" y="250931"/>
                  <a:pt x="118839" y="254789"/>
                </a:cubicBezTo>
                <a:cubicBezTo>
                  <a:pt x="118839" y="254789"/>
                  <a:pt x="118839" y="254789"/>
                  <a:pt x="118839" y="299342"/>
                </a:cubicBezTo>
                <a:cubicBezTo>
                  <a:pt x="118839" y="303007"/>
                  <a:pt x="122499" y="304357"/>
                  <a:pt x="125003" y="303007"/>
                </a:cubicBezTo>
                <a:cubicBezTo>
                  <a:pt x="125003" y="303007"/>
                  <a:pt x="125003" y="303007"/>
                  <a:pt x="229974" y="250931"/>
                </a:cubicBezTo>
                <a:cubicBezTo>
                  <a:pt x="232478" y="249774"/>
                  <a:pt x="237486" y="250931"/>
                  <a:pt x="237486" y="254789"/>
                </a:cubicBezTo>
                <a:cubicBezTo>
                  <a:pt x="237486" y="254789"/>
                  <a:pt x="237486" y="254789"/>
                  <a:pt x="237486" y="299342"/>
                </a:cubicBezTo>
                <a:cubicBezTo>
                  <a:pt x="237486" y="303007"/>
                  <a:pt x="241146" y="304357"/>
                  <a:pt x="243650" y="303007"/>
                </a:cubicBezTo>
                <a:cubicBezTo>
                  <a:pt x="243650" y="303007"/>
                  <a:pt x="243650" y="303007"/>
                  <a:pt x="348814" y="250931"/>
                </a:cubicBezTo>
                <a:cubicBezTo>
                  <a:pt x="351318" y="249774"/>
                  <a:pt x="356326" y="250931"/>
                  <a:pt x="356326" y="254789"/>
                </a:cubicBezTo>
                <a:cubicBezTo>
                  <a:pt x="356326" y="254789"/>
                  <a:pt x="356326" y="254789"/>
                  <a:pt x="356326" y="485078"/>
                </a:cubicBezTo>
                <a:cubicBezTo>
                  <a:pt x="356326" y="490093"/>
                  <a:pt x="351318" y="495107"/>
                  <a:pt x="346310" y="495107"/>
                </a:cubicBezTo>
                <a:cubicBezTo>
                  <a:pt x="346310" y="495107"/>
                  <a:pt x="346310" y="495107"/>
                  <a:pt x="69339" y="495107"/>
                </a:cubicBezTo>
                <a:cubicBezTo>
                  <a:pt x="69339" y="495107"/>
                  <a:pt x="69339" y="495107"/>
                  <a:pt x="69339" y="415837"/>
                </a:cubicBezTo>
                <a:cubicBezTo>
                  <a:pt x="69339" y="410822"/>
                  <a:pt x="64331" y="405807"/>
                  <a:pt x="59323" y="405807"/>
                </a:cubicBezTo>
                <a:cubicBezTo>
                  <a:pt x="59323" y="405807"/>
                  <a:pt x="59323" y="405807"/>
                  <a:pt x="39677" y="405807"/>
                </a:cubicBezTo>
                <a:cubicBezTo>
                  <a:pt x="33321" y="405807"/>
                  <a:pt x="29662" y="410822"/>
                  <a:pt x="29662" y="415837"/>
                </a:cubicBezTo>
                <a:cubicBezTo>
                  <a:pt x="29662" y="415837"/>
                  <a:pt x="29662" y="415837"/>
                  <a:pt x="29662" y="495107"/>
                </a:cubicBezTo>
                <a:cubicBezTo>
                  <a:pt x="29662" y="495107"/>
                  <a:pt x="29662" y="495107"/>
                  <a:pt x="9823" y="495107"/>
                </a:cubicBezTo>
                <a:cubicBezTo>
                  <a:pt x="3660" y="495107"/>
                  <a:pt x="0" y="490093"/>
                  <a:pt x="0" y="485078"/>
                </a:cubicBezTo>
                <a:cubicBezTo>
                  <a:pt x="0" y="485078"/>
                  <a:pt x="0" y="485078"/>
                  <a:pt x="0" y="312843"/>
                </a:cubicBezTo>
                <a:cubicBezTo>
                  <a:pt x="0" y="309179"/>
                  <a:pt x="1156" y="305514"/>
                  <a:pt x="4815" y="304357"/>
                </a:cubicBezTo>
                <a:cubicBezTo>
                  <a:pt x="4815" y="304357"/>
                  <a:pt x="4815" y="304357"/>
                  <a:pt x="111328" y="250931"/>
                </a:cubicBezTo>
                <a:close/>
                <a:moveTo>
                  <a:pt x="398753" y="0"/>
                </a:moveTo>
                <a:cubicBezTo>
                  <a:pt x="429844" y="0"/>
                  <a:pt x="429844" y="0"/>
                  <a:pt x="429844" y="0"/>
                </a:cubicBezTo>
                <a:cubicBezTo>
                  <a:pt x="432354" y="0"/>
                  <a:pt x="434865" y="2505"/>
                  <a:pt x="434865" y="5011"/>
                </a:cubicBezTo>
                <a:cubicBezTo>
                  <a:pt x="452245" y="485086"/>
                  <a:pt x="452245" y="485086"/>
                  <a:pt x="452245" y="485086"/>
                </a:cubicBezTo>
                <a:cubicBezTo>
                  <a:pt x="452245" y="490097"/>
                  <a:pt x="448383" y="495107"/>
                  <a:pt x="442203" y="495107"/>
                </a:cubicBezTo>
                <a:cubicBezTo>
                  <a:pt x="385235" y="495107"/>
                  <a:pt x="385235" y="495107"/>
                  <a:pt x="385235" y="495107"/>
                </a:cubicBezTo>
                <a:cubicBezTo>
                  <a:pt x="379055" y="495107"/>
                  <a:pt x="375193" y="490097"/>
                  <a:pt x="375193" y="485086"/>
                </a:cubicBezTo>
                <a:cubicBezTo>
                  <a:pt x="393925" y="5011"/>
                  <a:pt x="393925" y="5011"/>
                  <a:pt x="393925" y="5011"/>
                </a:cubicBezTo>
                <a:cubicBezTo>
                  <a:pt x="395084" y="2505"/>
                  <a:pt x="396436" y="0"/>
                  <a:pt x="398753"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6" name="Freeform 55">
            <a:extLst>
              <a:ext uri="{FF2B5EF4-FFF2-40B4-BE49-F238E27FC236}">
                <a16:creationId xmlns:a16="http://schemas.microsoft.com/office/drawing/2014/main" id="{6472B810-2CDF-2D42-9E9F-25EF421FADE1}"/>
              </a:ext>
            </a:extLst>
          </p:cNvPr>
          <p:cNvSpPr>
            <a:spLocks noChangeAspect="1" noChangeArrowheads="1"/>
          </p:cNvSpPr>
          <p:nvPr/>
        </p:nvSpPr>
        <p:spPr bwMode="auto">
          <a:xfrm>
            <a:off x="7102383" y="4492182"/>
            <a:ext cx="228308" cy="221903"/>
          </a:xfrm>
          <a:custGeom>
            <a:avLst/>
            <a:gdLst>
              <a:gd name="connsiteX0" fmla="*/ 108616 w 509361"/>
              <a:gd name="connsiteY0" fmla="*/ 333854 h 495072"/>
              <a:gd name="connsiteX1" fmla="*/ 75301 w 509361"/>
              <a:gd name="connsiteY1" fmla="*/ 356917 h 495072"/>
              <a:gd name="connsiteX2" fmla="*/ 126415 w 509361"/>
              <a:gd name="connsiteY2" fmla="*/ 385233 h 495072"/>
              <a:gd name="connsiteX3" fmla="*/ 70053 w 509361"/>
              <a:gd name="connsiteY3" fmla="*/ 376099 h 495072"/>
              <a:gd name="connsiteX4" fmla="*/ 89449 w 509361"/>
              <a:gd name="connsiteY4" fmla="*/ 495072 h 495072"/>
              <a:gd name="connsiteX5" fmla="*/ 65033 w 509361"/>
              <a:gd name="connsiteY5" fmla="*/ 495072 h 495072"/>
              <a:gd name="connsiteX6" fmla="*/ 56362 w 509361"/>
              <a:gd name="connsiteY6" fmla="*/ 381351 h 495072"/>
              <a:gd name="connsiteX7" fmla="*/ 21677 w 509361"/>
              <a:gd name="connsiteY7" fmla="*/ 423369 h 495072"/>
              <a:gd name="connsiteX8" fmla="*/ 40845 w 509361"/>
              <a:gd name="connsiteY8" fmla="*/ 368564 h 495072"/>
              <a:gd name="connsiteX9" fmla="*/ 0 w 509361"/>
              <a:gd name="connsiteY9" fmla="*/ 374957 h 495072"/>
              <a:gd name="connsiteX10" fmla="*/ 52254 w 509361"/>
              <a:gd name="connsiteY10" fmla="*/ 353264 h 495072"/>
              <a:gd name="connsiteX11" fmla="*/ 108616 w 509361"/>
              <a:gd name="connsiteY11" fmla="*/ 333854 h 495072"/>
              <a:gd name="connsiteX12" fmla="*/ 260421 w 509361"/>
              <a:gd name="connsiteY12" fmla="*/ 326218 h 495072"/>
              <a:gd name="connsiteX13" fmla="*/ 260421 w 509361"/>
              <a:gd name="connsiteY13" fmla="*/ 379913 h 495072"/>
              <a:gd name="connsiteX14" fmla="*/ 346962 w 509361"/>
              <a:gd name="connsiteY14" fmla="*/ 379913 h 495072"/>
              <a:gd name="connsiteX15" fmla="*/ 346962 w 509361"/>
              <a:gd name="connsiteY15" fmla="*/ 326218 h 495072"/>
              <a:gd name="connsiteX16" fmla="*/ 260421 w 509361"/>
              <a:gd name="connsiteY16" fmla="*/ 326218 h 495072"/>
              <a:gd name="connsiteX17" fmla="*/ 158394 w 509361"/>
              <a:gd name="connsiteY17" fmla="*/ 326218 h 495072"/>
              <a:gd name="connsiteX18" fmla="*/ 158394 w 509361"/>
              <a:gd name="connsiteY18" fmla="*/ 379913 h 495072"/>
              <a:gd name="connsiteX19" fmla="*/ 245162 w 509361"/>
              <a:gd name="connsiteY19" fmla="*/ 379913 h 495072"/>
              <a:gd name="connsiteX20" fmla="*/ 245162 w 509361"/>
              <a:gd name="connsiteY20" fmla="*/ 326218 h 495072"/>
              <a:gd name="connsiteX21" fmla="*/ 158394 w 509361"/>
              <a:gd name="connsiteY21" fmla="*/ 326218 h 495072"/>
              <a:gd name="connsiteX22" fmla="*/ 260421 w 509361"/>
              <a:gd name="connsiteY22" fmla="*/ 239164 h 495072"/>
              <a:gd name="connsiteX23" fmla="*/ 260421 w 509361"/>
              <a:gd name="connsiteY23" fmla="*/ 293088 h 495072"/>
              <a:gd name="connsiteX24" fmla="*/ 346962 w 509361"/>
              <a:gd name="connsiteY24" fmla="*/ 293088 h 495072"/>
              <a:gd name="connsiteX25" fmla="*/ 346962 w 509361"/>
              <a:gd name="connsiteY25" fmla="*/ 239164 h 495072"/>
              <a:gd name="connsiteX26" fmla="*/ 260421 w 509361"/>
              <a:gd name="connsiteY26" fmla="*/ 239164 h 495072"/>
              <a:gd name="connsiteX27" fmla="*/ 158394 w 509361"/>
              <a:gd name="connsiteY27" fmla="*/ 239164 h 495072"/>
              <a:gd name="connsiteX28" fmla="*/ 158394 w 509361"/>
              <a:gd name="connsiteY28" fmla="*/ 293088 h 495072"/>
              <a:gd name="connsiteX29" fmla="*/ 245162 w 509361"/>
              <a:gd name="connsiteY29" fmla="*/ 293088 h 495072"/>
              <a:gd name="connsiteX30" fmla="*/ 245162 w 509361"/>
              <a:gd name="connsiteY30" fmla="*/ 239164 h 495072"/>
              <a:gd name="connsiteX31" fmla="*/ 158394 w 509361"/>
              <a:gd name="connsiteY31" fmla="*/ 239164 h 495072"/>
              <a:gd name="connsiteX32" fmla="*/ 260421 w 509361"/>
              <a:gd name="connsiteY32" fmla="*/ 152338 h 495072"/>
              <a:gd name="connsiteX33" fmla="*/ 260421 w 509361"/>
              <a:gd name="connsiteY33" fmla="*/ 206033 h 495072"/>
              <a:gd name="connsiteX34" fmla="*/ 346962 w 509361"/>
              <a:gd name="connsiteY34" fmla="*/ 206033 h 495072"/>
              <a:gd name="connsiteX35" fmla="*/ 346962 w 509361"/>
              <a:gd name="connsiteY35" fmla="*/ 152338 h 495072"/>
              <a:gd name="connsiteX36" fmla="*/ 260421 w 509361"/>
              <a:gd name="connsiteY36" fmla="*/ 152338 h 495072"/>
              <a:gd name="connsiteX37" fmla="*/ 158394 w 509361"/>
              <a:gd name="connsiteY37" fmla="*/ 152338 h 495072"/>
              <a:gd name="connsiteX38" fmla="*/ 158394 w 509361"/>
              <a:gd name="connsiteY38" fmla="*/ 206033 h 495072"/>
              <a:gd name="connsiteX39" fmla="*/ 245162 w 509361"/>
              <a:gd name="connsiteY39" fmla="*/ 206033 h 495072"/>
              <a:gd name="connsiteX40" fmla="*/ 245162 w 509361"/>
              <a:gd name="connsiteY40" fmla="*/ 152338 h 495072"/>
              <a:gd name="connsiteX41" fmla="*/ 158394 w 509361"/>
              <a:gd name="connsiteY41" fmla="*/ 152338 h 495072"/>
              <a:gd name="connsiteX42" fmla="*/ 166137 w 509361"/>
              <a:gd name="connsiteY42" fmla="*/ 88590 h 495072"/>
              <a:gd name="connsiteX43" fmla="*/ 339447 w 509361"/>
              <a:gd name="connsiteY43" fmla="*/ 88590 h 495072"/>
              <a:gd name="connsiteX44" fmla="*/ 346962 w 509361"/>
              <a:gd name="connsiteY44" fmla="*/ 96130 h 495072"/>
              <a:gd name="connsiteX45" fmla="*/ 346962 w 509361"/>
              <a:gd name="connsiteY45" fmla="*/ 124234 h 495072"/>
              <a:gd name="connsiteX46" fmla="*/ 374974 w 509361"/>
              <a:gd name="connsiteY46" fmla="*/ 124234 h 495072"/>
              <a:gd name="connsiteX47" fmla="*/ 382718 w 509361"/>
              <a:gd name="connsiteY47" fmla="*/ 132003 h 495072"/>
              <a:gd name="connsiteX48" fmla="*/ 382718 w 509361"/>
              <a:gd name="connsiteY48" fmla="*/ 370026 h 495072"/>
              <a:gd name="connsiteX49" fmla="*/ 382718 w 509361"/>
              <a:gd name="connsiteY49" fmla="*/ 384411 h 495072"/>
              <a:gd name="connsiteX50" fmla="*/ 399886 w 509361"/>
              <a:gd name="connsiteY50" fmla="*/ 366280 h 495072"/>
              <a:gd name="connsiteX51" fmla="*/ 434046 w 509361"/>
              <a:gd name="connsiteY51" fmla="*/ 356917 h 495072"/>
              <a:gd name="connsiteX52" fmla="*/ 399687 w 509361"/>
              <a:gd name="connsiteY52" fmla="*/ 333854 h 495072"/>
              <a:gd name="connsiteX53" fmla="*/ 457027 w 509361"/>
              <a:gd name="connsiteY53" fmla="*/ 353264 h 495072"/>
              <a:gd name="connsiteX54" fmla="*/ 509361 w 509361"/>
              <a:gd name="connsiteY54" fmla="*/ 374957 h 495072"/>
              <a:gd name="connsiteX55" fmla="*/ 468404 w 509361"/>
              <a:gd name="connsiteY55" fmla="*/ 368564 h 495072"/>
              <a:gd name="connsiteX56" fmla="*/ 487517 w 509361"/>
              <a:gd name="connsiteY56" fmla="*/ 423369 h 495072"/>
              <a:gd name="connsiteX57" fmla="*/ 452021 w 509361"/>
              <a:gd name="connsiteY57" fmla="*/ 381351 h 495072"/>
              <a:gd name="connsiteX58" fmla="*/ 443147 w 509361"/>
              <a:gd name="connsiteY58" fmla="*/ 495072 h 495072"/>
              <a:gd name="connsiteX59" fmla="*/ 418800 w 509361"/>
              <a:gd name="connsiteY59" fmla="*/ 495072 h 495072"/>
              <a:gd name="connsiteX60" fmla="*/ 437914 w 509361"/>
              <a:gd name="connsiteY60" fmla="*/ 376099 h 495072"/>
              <a:gd name="connsiteX61" fmla="*/ 403783 w 509361"/>
              <a:gd name="connsiteY61" fmla="*/ 376385 h 495072"/>
              <a:gd name="connsiteX62" fmla="*/ 382718 w 509361"/>
              <a:gd name="connsiteY62" fmla="*/ 384918 h 495072"/>
              <a:gd name="connsiteX63" fmla="*/ 382718 w 509361"/>
              <a:gd name="connsiteY63" fmla="*/ 424761 h 495072"/>
              <a:gd name="connsiteX64" fmla="*/ 382718 w 509361"/>
              <a:gd name="connsiteY64" fmla="*/ 487303 h 495072"/>
              <a:gd name="connsiteX65" fmla="*/ 374974 w 509361"/>
              <a:gd name="connsiteY65" fmla="*/ 495072 h 495072"/>
              <a:gd name="connsiteX66" fmla="*/ 300959 w 509361"/>
              <a:gd name="connsiteY66" fmla="*/ 495072 h 495072"/>
              <a:gd name="connsiteX67" fmla="*/ 300959 w 509361"/>
              <a:gd name="connsiteY67" fmla="*/ 413273 h 495072"/>
              <a:gd name="connsiteX68" fmla="*/ 260421 w 509361"/>
              <a:gd name="connsiteY68" fmla="*/ 413273 h 495072"/>
              <a:gd name="connsiteX69" fmla="*/ 260421 w 509361"/>
              <a:gd name="connsiteY69" fmla="*/ 495072 h 495072"/>
              <a:gd name="connsiteX70" fmla="*/ 245162 w 509361"/>
              <a:gd name="connsiteY70" fmla="*/ 495072 h 495072"/>
              <a:gd name="connsiteX71" fmla="*/ 245162 w 509361"/>
              <a:gd name="connsiteY71" fmla="*/ 413273 h 495072"/>
              <a:gd name="connsiteX72" fmla="*/ 204169 w 509361"/>
              <a:gd name="connsiteY72" fmla="*/ 413273 h 495072"/>
              <a:gd name="connsiteX73" fmla="*/ 204169 w 509361"/>
              <a:gd name="connsiteY73" fmla="*/ 495072 h 495072"/>
              <a:gd name="connsiteX74" fmla="*/ 135620 w 509361"/>
              <a:gd name="connsiteY74" fmla="*/ 495072 h 495072"/>
              <a:gd name="connsiteX75" fmla="*/ 127649 w 509361"/>
              <a:gd name="connsiteY75" fmla="*/ 487303 h 495072"/>
              <a:gd name="connsiteX76" fmla="*/ 127649 w 509361"/>
              <a:gd name="connsiteY76" fmla="*/ 132003 h 495072"/>
              <a:gd name="connsiteX77" fmla="*/ 135620 w 509361"/>
              <a:gd name="connsiteY77" fmla="*/ 124234 h 495072"/>
              <a:gd name="connsiteX78" fmla="*/ 158394 w 509361"/>
              <a:gd name="connsiteY78" fmla="*/ 124234 h 495072"/>
              <a:gd name="connsiteX79" fmla="*/ 158394 w 509361"/>
              <a:gd name="connsiteY79" fmla="*/ 96130 h 495072"/>
              <a:gd name="connsiteX80" fmla="*/ 166137 w 509361"/>
              <a:gd name="connsiteY80" fmla="*/ 88590 h 495072"/>
              <a:gd name="connsiteX81" fmla="*/ 412180 w 509361"/>
              <a:gd name="connsiteY81" fmla="*/ 0 h 495072"/>
              <a:gd name="connsiteX82" fmla="*/ 422501 w 509361"/>
              <a:gd name="connsiteY82" fmla="*/ 20406 h 495072"/>
              <a:gd name="connsiteX83" fmla="*/ 447042 w 509361"/>
              <a:gd name="connsiteY83" fmla="*/ 24534 h 495072"/>
              <a:gd name="connsiteX84" fmla="*/ 430299 w 509361"/>
              <a:gd name="connsiteY84" fmla="*/ 41042 h 495072"/>
              <a:gd name="connsiteX85" fmla="*/ 434198 w 509361"/>
              <a:gd name="connsiteY85" fmla="*/ 64200 h 495072"/>
              <a:gd name="connsiteX86" fmla="*/ 412180 w 509361"/>
              <a:gd name="connsiteY86" fmla="*/ 52506 h 495072"/>
              <a:gd name="connsiteX87" fmla="*/ 391768 w 509361"/>
              <a:gd name="connsiteY87" fmla="*/ 64200 h 495072"/>
              <a:gd name="connsiteX88" fmla="*/ 395438 w 509361"/>
              <a:gd name="connsiteY88" fmla="*/ 41042 h 495072"/>
              <a:gd name="connsiteX89" fmla="*/ 378924 w 509361"/>
              <a:gd name="connsiteY89" fmla="*/ 24534 h 495072"/>
              <a:gd name="connsiteX90" fmla="*/ 402089 w 509361"/>
              <a:gd name="connsiteY90" fmla="*/ 20406 h 495072"/>
              <a:gd name="connsiteX91" fmla="*/ 334153 w 509361"/>
              <a:gd name="connsiteY91" fmla="*/ 0 h 495072"/>
              <a:gd name="connsiteX92" fmla="*/ 344474 w 509361"/>
              <a:gd name="connsiteY92" fmla="*/ 20406 h 495072"/>
              <a:gd name="connsiteX93" fmla="*/ 367638 w 509361"/>
              <a:gd name="connsiteY93" fmla="*/ 24534 h 495072"/>
              <a:gd name="connsiteX94" fmla="*/ 350666 w 509361"/>
              <a:gd name="connsiteY94" fmla="*/ 41042 h 495072"/>
              <a:gd name="connsiteX95" fmla="*/ 354795 w 509361"/>
              <a:gd name="connsiteY95" fmla="*/ 64200 h 495072"/>
              <a:gd name="connsiteX96" fmla="*/ 334153 w 509361"/>
              <a:gd name="connsiteY96" fmla="*/ 52506 h 495072"/>
              <a:gd name="connsiteX97" fmla="*/ 312364 w 509361"/>
              <a:gd name="connsiteY97" fmla="*/ 64200 h 495072"/>
              <a:gd name="connsiteX98" fmla="*/ 316034 w 509361"/>
              <a:gd name="connsiteY98" fmla="*/ 41042 h 495072"/>
              <a:gd name="connsiteX99" fmla="*/ 299521 w 509361"/>
              <a:gd name="connsiteY99" fmla="*/ 24534 h 495072"/>
              <a:gd name="connsiteX100" fmla="*/ 322685 w 509361"/>
              <a:gd name="connsiteY100" fmla="*/ 20406 h 495072"/>
              <a:gd name="connsiteX101" fmla="*/ 254291 w 509361"/>
              <a:gd name="connsiteY101" fmla="*/ 0 h 495072"/>
              <a:gd name="connsiteX102" fmla="*/ 264514 w 509361"/>
              <a:gd name="connsiteY102" fmla="*/ 20406 h 495072"/>
              <a:gd name="connsiteX103" fmla="*/ 287233 w 509361"/>
              <a:gd name="connsiteY103" fmla="*/ 24534 h 495072"/>
              <a:gd name="connsiteX104" fmla="*/ 270648 w 509361"/>
              <a:gd name="connsiteY104" fmla="*/ 41042 h 495072"/>
              <a:gd name="connsiteX105" fmla="*/ 274738 w 509361"/>
              <a:gd name="connsiteY105" fmla="*/ 64200 h 495072"/>
              <a:gd name="connsiteX106" fmla="*/ 254291 w 509361"/>
              <a:gd name="connsiteY106" fmla="*/ 52506 h 495072"/>
              <a:gd name="connsiteX107" fmla="*/ 234072 w 509361"/>
              <a:gd name="connsiteY107" fmla="*/ 64200 h 495072"/>
              <a:gd name="connsiteX108" fmla="*/ 237707 w 509361"/>
              <a:gd name="connsiteY108" fmla="*/ 41042 h 495072"/>
              <a:gd name="connsiteX109" fmla="*/ 221123 w 509361"/>
              <a:gd name="connsiteY109" fmla="*/ 24534 h 495072"/>
              <a:gd name="connsiteX110" fmla="*/ 244295 w 509361"/>
              <a:gd name="connsiteY110" fmla="*/ 20406 h 495072"/>
              <a:gd name="connsiteX111" fmla="*/ 175779 w 509361"/>
              <a:gd name="connsiteY111" fmla="*/ 0 h 495072"/>
              <a:gd name="connsiteX112" fmla="*/ 186038 w 509361"/>
              <a:gd name="connsiteY112" fmla="*/ 20406 h 495072"/>
              <a:gd name="connsiteX113" fmla="*/ 208834 w 509361"/>
              <a:gd name="connsiteY113" fmla="*/ 24534 h 495072"/>
              <a:gd name="connsiteX114" fmla="*/ 192421 w 509361"/>
              <a:gd name="connsiteY114" fmla="*/ 41042 h 495072"/>
              <a:gd name="connsiteX115" fmla="*/ 196296 w 509361"/>
              <a:gd name="connsiteY115" fmla="*/ 64200 h 495072"/>
              <a:gd name="connsiteX116" fmla="*/ 175779 w 509361"/>
              <a:gd name="connsiteY116" fmla="*/ 52506 h 495072"/>
              <a:gd name="connsiteX117" fmla="*/ 155491 w 509361"/>
              <a:gd name="connsiteY117" fmla="*/ 64200 h 495072"/>
              <a:gd name="connsiteX118" fmla="*/ 159138 w 509361"/>
              <a:gd name="connsiteY118" fmla="*/ 41042 h 495072"/>
              <a:gd name="connsiteX119" fmla="*/ 142725 w 509361"/>
              <a:gd name="connsiteY119" fmla="*/ 24534 h 495072"/>
              <a:gd name="connsiteX120" fmla="*/ 165749 w 509361"/>
              <a:gd name="connsiteY120" fmla="*/ 20406 h 495072"/>
              <a:gd name="connsiteX121" fmla="*/ 96199 w 509361"/>
              <a:gd name="connsiteY121" fmla="*/ 0 h 495072"/>
              <a:gd name="connsiteX122" fmla="*/ 106402 w 509361"/>
              <a:gd name="connsiteY122" fmla="*/ 20406 h 495072"/>
              <a:gd name="connsiteX123" fmla="*/ 130437 w 509361"/>
              <a:gd name="connsiteY123" fmla="*/ 24534 h 495072"/>
              <a:gd name="connsiteX124" fmla="*/ 112751 w 509361"/>
              <a:gd name="connsiteY124" fmla="*/ 41042 h 495072"/>
              <a:gd name="connsiteX125" fmla="*/ 116606 w 509361"/>
              <a:gd name="connsiteY125" fmla="*/ 64200 h 495072"/>
              <a:gd name="connsiteX126" fmla="*/ 96199 w 509361"/>
              <a:gd name="connsiteY126" fmla="*/ 52506 h 495072"/>
              <a:gd name="connsiteX127" fmla="*/ 76019 w 509361"/>
              <a:gd name="connsiteY127" fmla="*/ 64200 h 495072"/>
              <a:gd name="connsiteX128" fmla="*/ 79647 w 509361"/>
              <a:gd name="connsiteY128" fmla="*/ 41042 h 495072"/>
              <a:gd name="connsiteX129" fmla="*/ 63322 w 509361"/>
              <a:gd name="connsiteY129" fmla="*/ 24534 h 495072"/>
              <a:gd name="connsiteX130" fmla="*/ 86223 w 509361"/>
              <a:gd name="connsiteY130" fmla="*/ 20406 h 49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09361" h="495072">
                <a:moveTo>
                  <a:pt x="108616" y="333854"/>
                </a:moveTo>
                <a:cubicBezTo>
                  <a:pt x="91959" y="337964"/>
                  <a:pt x="79180" y="350752"/>
                  <a:pt x="75301" y="356917"/>
                </a:cubicBezTo>
                <a:cubicBezTo>
                  <a:pt x="99489" y="353264"/>
                  <a:pt x="123905" y="376099"/>
                  <a:pt x="126415" y="385233"/>
                </a:cubicBezTo>
                <a:cubicBezTo>
                  <a:pt x="117515" y="379981"/>
                  <a:pt x="95838" y="369934"/>
                  <a:pt x="70053" y="376099"/>
                </a:cubicBezTo>
                <a:cubicBezTo>
                  <a:pt x="77811" y="400533"/>
                  <a:pt x="89449" y="478402"/>
                  <a:pt x="89449" y="495072"/>
                </a:cubicBezTo>
                <a:cubicBezTo>
                  <a:pt x="89449" y="495072"/>
                  <a:pt x="89449" y="495072"/>
                  <a:pt x="65033" y="495072"/>
                </a:cubicBezTo>
                <a:cubicBezTo>
                  <a:pt x="65033" y="479772"/>
                  <a:pt x="63892" y="403045"/>
                  <a:pt x="56362" y="381351"/>
                </a:cubicBezTo>
                <a:cubicBezTo>
                  <a:pt x="33087" y="392769"/>
                  <a:pt x="25328" y="414691"/>
                  <a:pt x="21677" y="423369"/>
                </a:cubicBezTo>
                <a:cubicBezTo>
                  <a:pt x="14147" y="388887"/>
                  <a:pt x="35597" y="372446"/>
                  <a:pt x="40845" y="368564"/>
                </a:cubicBezTo>
                <a:cubicBezTo>
                  <a:pt x="25328" y="364453"/>
                  <a:pt x="11637" y="369934"/>
                  <a:pt x="0" y="374957"/>
                </a:cubicBezTo>
                <a:cubicBezTo>
                  <a:pt x="14147" y="350752"/>
                  <a:pt x="42214" y="350752"/>
                  <a:pt x="52254" y="353264"/>
                </a:cubicBezTo>
                <a:cubicBezTo>
                  <a:pt x="68912" y="330200"/>
                  <a:pt x="98348" y="332712"/>
                  <a:pt x="108616" y="333854"/>
                </a:cubicBezTo>
                <a:close/>
                <a:moveTo>
                  <a:pt x="260421" y="326218"/>
                </a:moveTo>
                <a:cubicBezTo>
                  <a:pt x="260421" y="326218"/>
                  <a:pt x="260421" y="326218"/>
                  <a:pt x="260421" y="379913"/>
                </a:cubicBezTo>
                <a:cubicBezTo>
                  <a:pt x="260421" y="379913"/>
                  <a:pt x="260421" y="379913"/>
                  <a:pt x="346962" y="379913"/>
                </a:cubicBezTo>
                <a:cubicBezTo>
                  <a:pt x="346962" y="379913"/>
                  <a:pt x="346962" y="379913"/>
                  <a:pt x="346962" y="326218"/>
                </a:cubicBezTo>
                <a:cubicBezTo>
                  <a:pt x="346962" y="326218"/>
                  <a:pt x="346962" y="326218"/>
                  <a:pt x="260421" y="326218"/>
                </a:cubicBezTo>
                <a:close/>
                <a:moveTo>
                  <a:pt x="158394" y="326218"/>
                </a:moveTo>
                <a:cubicBezTo>
                  <a:pt x="158394" y="326218"/>
                  <a:pt x="158394" y="326218"/>
                  <a:pt x="158394" y="379913"/>
                </a:cubicBezTo>
                <a:cubicBezTo>
                  <a:pt x="158394" y="379913"/>
                  <a:pt x="158394" y="379913"/>
                  <a:pt x="245162" y="379913"/>
                </a:cubicBezTo>
                <a:cubicBezTo>
                  <a:pt x="245162" y="379913"/>
                  <a:pt x="245162" y="379913"/>
                  <a:pt x="245162" y="326218"/>
                </a:cubicBezTo>
                <a:cubicBezTo>
                  <a:pt x="245162" y="326218"/>
                  <a:pt x="245162" y="326218"/>
                  <a:pt x="158394" y="326218"/>
                </a:cubicBezTo>
                <a:close/>
                <a:moveTo>
                  <a:pt x="260421" y="239164"/>
                </a:moveTo>
                <a:cubicBezTo>
                  <a:pt x="260421" y="239164"/>
                  <a:pt x="260421" y="239164"/>
                  <a:pt x="260421" y="293088"/>
                </a:cubicBezTo>
                <a:cubicBezTo>
                  <a:pt x="260421" y="293088"/>
                  <a:pt x="260421" y="293088"/>
                  <a:pt x="346962" y="293088"/>
                </a:cubicBezTo>
                <a:cubicBezTo>
                  <a:pt x="346962" y="293088"/>
                  <a:pt x="346962" y="293088"/>
                  <a:pt x="346962" y="239164"/>
                </a:cubicBezTo>
                <a:cubicBezTo>
                  <a:pt x="346962" y="239164"/>
                  <a:pt x="346962" y="239164"/>
                  <a:pt x="260421" y="239164"/>
                </a:cubicBezTo>
                <a:close/>
                <a:moveTo>
                  <a:pt x="158394" y="239164"/>
                </a:moveTo>
                <a:cubicBezTo>
                  <a:pt x="158394" y="239164"/>
                  <a:pt x="158394" y="239164"/>
                  <a:pt x="158394" y="293088"/>
                </a:cubicBezTo>
                <a:cubicBezTo>
                  <a:pt x="158394" y="293088"/>
                  <a:pt x="158394" y="293088"/>
                  <a:pt x="245162" y="293088"/>
                </a:cubicBezTo>
                <a:cubicBezTo>
                  <a:pt x="245162" y="293088"/>
                  <a:pt x="245162" y="293088"/>
                  <a:pt x="245162" y="239164"/>
                </a:cubicBezTo>
                <a:cubicBezTo>
                  <a:pt x="245162" y="239164"/>
                  <a:pt x="245162" y="239164"/>
                  <a:pt x="158394" y="239164"/>
                </a:cubicBezTo>
                <a:close/>
                <a:moveTo>
                  <a:pt x="260421" y="152338"/>
                </a:moveTo>
                <a:cubicBezTo>
                  <a:pt x="260421" y="152338"/>
                  <a:pt x="260421" y="152338"/>
                  <a:pt x="260421" y="206033"/>
                </a:cubicBezTo>
                <a:cubicBezTo>
                  <a:pt x="260421" y="206033"/>
                  <a:pt x="260421" y="206033"/>
                  <a:pt x="346962" y="206033"/>
                </a:cubicBezTo>
                <a:cubicBezTo>
                  <a:pt x="346962" y="206033"/>
                  <a:pt x="346962" y="206033"/>
                  <a:pt x="346962" y="152338"/>
                </a:cubicBezTo>
                <a:cubicBezTo>
                  <a:pt x="346962" y="152338"/>
                  <a:pt x="346962" y="152338"/>
                  <a:pt x="260421" y="152338"/>
                </a:cubicBezTo>
                <a:close/>
                <a:moveTo>
                  <a:pt x="158394" y="152338"/>
                </a:moveTo>
                <a:cubicBezTo>
                  <a:pt x="158394" y="152338"/>
                  <a:pt x="158394" y="152338"/>
                  <a:pt x="158394" y="206033"/>
                </a:cubicBezTo>
                <a:cubicBezTo>
                  <a:pt x="158394" y="206033"/>
                  <a:pt x="158394" y="206033"/>
                  <a:pt x="245162" y="206033"/>
                </a:cubicBezTo>
                <a:cubicBezTo>
                  <a:pt x="245162" y="206033"/>
                  <a:pt x="245162" y="206033"/>
                  <a:pt x="245162" y="152338"/>
                </a:cubicBezTo>
                <a:cubicBezTo>
                  <a:pt x="245162" y="152338"/>
                  <a:pt x="245162" y="152338"/>
                  <a:pt x="158394" y="152338"/>
                </a:cubicBezTo>
                <a:close/>
                <a:moveTo>
                  <a:pt x="166137" y="88590"/>
                </a:moveTo>
                <a:cubicBezTo>
                  <a:pt x="166137" y="88590"/>
                  <a:pt x="166137" y="88590"/>
                  <a:pt x="339447" y="88590"/>
                </a:cubicBezTo>
                <a:cubicBezTo>
                  <a:pt x="343090" y="88590"/>
                  <a:pt x="346962" y="92246"/>
                  <a:pt x="346962" y="96130"/>
                </a:cubicBezTo>
                <a:cubicBezTo>
                  <a:pt x="346962" y="96130"/>
                  <a:pt x="346962" y="96130"/>
                  <a:pt x="346962" y="124234"/>
                </a:cubicBezTo>
                <a:cubicBezTo>
                  <a:pt x="346962" y="124234"/>
                  <a:pt x="346962" y="124234"/>
                  <a:pt x="374974" y="124234"/>
                </a:cubicBezTo>
                <a:cubicBezTo>
                  <a:pt x="378845" y="124234"/>
                  <a:pt x="382718" y="127890"/>
                  <a:pt x="382718" y="132003"/>
                </a:cubicBezTo>
                <a:cubicBezTo>
                  <a:pt x="382718" y="132003"/>
                  <a:pt x="382718" y="132003"/>
                  <a:pt x="382718" y="370026"/>
                </a:cubicBezTo>
                <a:lnTo>
                  <a:pt x="382718" y="384411"/>
                </a:lnTo>
                <a:lnTo>
                  <a:pt x="399886" y="366280"/>
                </a:lnTo>
                <a:cubicBezTo>
                  <a:pt x="409244" y="359886"/>
                  <a:pt x="421304" y="355091"/>
                  <a:pt x="434046" y="356917"/>
                </a:cubicBezTo>
                <a:cubicBezTo>
                  <a:pt x="429040" y="350752"/>
                  <a:pt x="417663" y="337964"/>
                  <a:pt x="399687" y="333854"/>
                </a:cubicBezTo>
                <a:cubicBezTo>
                  <a:pt x="411064" y="332712"/>
                  <a:pt x="439051" y="330200"/>
                  <a:pt x="457027" y="353264"/>
                </a:cubicBezTo>
                <a:cubicBezTo>
                  <a:pt x="465901" y="350752"/>
                  <a:pt x="494116" y="350752"/>
                  <a:pt x="509361" y="374957"/>
                </a:cubicBezTo>
                <a:cubicBezTo>
                  <a:pt x="497756" y="369934"/>
                  <a:pt x="483649" y="364453"/>
                  <a:pt x="468404" y="368564"/>
                </a:cubicBezTo>
                <a:cubicBezTo>
                  <a:pt x="473637" y="372446"/>
                  <a:pt x="495253" y="388887"/>
                  <a:pt x="487517" y="423369"/>
                </a:cubicBezTo>
                <a:cubicBezTo>
                  <a:pt x="483649" y="414691"/>
                  <a:pt x="476140" y="392769"/>
                  <a:pt x="452021" y="381351"/>
                </a:cubicBezTo>
                <a:cubicBezTo>
                  <a:pt x="445650" y="403045"/>
                  <a:pt x="444512" y="479772"/>
                  <a:pt x="443147" y="495072"/>
                </a:cubicBezTo>
                <a:cubicBezTo>
                  <a:pt x="443147" y="495072"/>
                  <a:pt x="443147" y="495072"/>
                  <a:pt x="418800" y="495072"/>
                </a:cubicBezTo>
                <a:cubicBezTo>
                  <a:pt x="418800" y="478402"/>
                  <a:pt x="430405" y="400533"/>
                  <a:pt x="437914" y="376099"/>
                </a:cubicBezTo>
                <a:cubicBezTo>
                  <a:pt x="425285" y="373016"/>
                  <a:pt x="413510" y="373987"/>
                  <a:pt x="403783" y="376385"/>
                </a:cubicBezTo>
                <a:lnTo>
                  <a:pt x="382718" y="384918"/>
                </a:lnTo>
                <a:lnTo>
                  <a:pt x="382718" y="424761"/>
                </a:lnTo>
                <a:cubicBezTo>
                  <a:pt x="382718" y="444278"/>
                  <a:pt x="382718" y="465097"/>
                  <a:pt x="382718" y="487303"/>
                </a:cubicBezTo>
                <a:cubicBezTo>
                  <a:pt x="382718" y="492558"/>
                  <a:pt x="378845" y="495072"/>
                  <a:pt x="374974" y="495072"/>
                </a:cubicBezTo>
                <a:cubicBezTo>
                  <a:pt x="374974" y="495072"/>
                  <a:pt x="374974" y="495072"/>
                  <a:pt x="300959" y="495072"/>
                </a:cubicBezTo>
                <a:cubicBezTo>
                  <a:pt x="300959" y="495072"/>
                  <a:pt x="300959" y="495072"/>
                  <a:pt x="300959" y="413273"/>
                </a:cubicBezTo>
                <a:cubicBezTo>
                  <a:pt x="300959" y="413273"/>
                  <a:pt x="300959" y="413273"/>
                  <a:pt x="260421" y="413273"/>
                </a:cubicBezTo>
                <a:cubicBezTo>
                  <a:pt x="260421" y="413273"/>
                  <a:pt x="260421" y="413273"/>
                  <a:pt x="260421" y="495072"/>
                </a:cubicBezTo>
                <a:cubicBezTo>
                  <a:pt x="260421" y="495072"/>
                  <a:pt x="260421" y="495072"/>
                  <a:pt x="245162" y="495072"/>
                </a:cubicBezTo>
                <a:cubicBezTo>
                  <a:pt x="245162" y="495072"/>
                  <a:pt x="245162" y="495072"/>
                  <a:pt x="245162" y="413273"/>
                </a:cubicBezTo>
                <a:cubicBezTo>
                  <a:pt x="245162" y="413273"/>
                  <a:pt x="245162" y="413273"/>
                  <a:pt x="204169" y="413273"/>
                </a:cubicBezTo>
                <a:cubicBezTo>
                  <a:pt x="204169" y="413273"/>
                  <a:pt x="204169" y="413273"/>
                  <a:pt x="204169" y="495072"/>
                </a:cubicBezTo>
                <a:cubicBezTo>
                  <a:pt x="204169" y="495072"/>
                  <a:pt x="204169" y="495072"/>
                  <a:pt x="135620" y="495072"/>
                </a:cubicBezTo>
                <a:cubicBezTo>
                  <a:pt x="130154" y="495072"/>
                  <a:pt x="127649" y="492558"/>
                  <a:pt x="127649" y="487303"/>
                </a:cubicBezTo>
                <a:cubicBezTo>
                  <a:pt x="127649" y="487303"/>
                  <a:pt x="127649" y="487303"/>
                  <a:pt x="127649" y="132003"/>
                </a:cubicBezTo>
                <a:cubicBezTo>
                  <a:pt x="127649" y="127890"/>
                  <a:pt x="130154" y="124234"/>
                  <a:pt x="135620" y="124234"/>
                </a:cubicBezTo>
                <a:cubicBezTo>
                  <a:pt x="135620" y="124234"/>
                  <a:pt x="135620" y="124234"/>
                  <a:pt x="158394" y="124234"/>
                </a:cubicBezTo>
                <a:cubicBezTo>
                  <a:pt x="158394" y="124234"/>
                  <a:pt x="158394" y="124234"/>
                  <a:pt x="158394" y="96130"/>
                </a:cubicBezTo>
                <a:cubicBezTo>
                  <a:pt x="158394" y="92246"/>
                  <a:pt x="160899" y="88590"/>
                  <a:pt x="166137" y="88590"/>
                </a:cubicBezTo>
                <a:close/>
                <a:moveTo>
                  <a:pt x="412180" y="0"/>
                </a:moveTo>
                <a:lnTo>
                  <a:pt x="422501" y="20406"/>
                </a:lnTo>
                <a:lnTo>
                  <a:pt x="447042" y="24534"/>
                </a:lnTo>
                <a:lnTo>
                  <a:pt x="430299" y="41042"/>
                </a:lnTo>
                <a:lnTo>
                  <a:pt x="434198" y="64200"/>
                </a:lnTo>
                <a:lnTo>
                  <a:pt x="412180" y="52506"/>
                </a:lnTo>
                <a:lnTo>
                  <a:pt x="391768" y="64200"/>
                </a:lnTo>
                <a:lnTo>
                  <a:pt x="395438" y="41042"/>
                </a:lnTo>
                <a:lnTo>
                  <a:pt x="378924" y="24534"/>
                </a:lnTo>
                <a:lnTo>
                  <a:pt x="402089" y="20406"/>
                </a:lnTo>
                <a:close/>
                <a:moveTo>
                  <a:pt x="334153" y="0"/>
                </a:moveTo>
                <a:lnTo>
                  <a:pt x="344474" y="20406"/>
                </a:lnTo>
                <a:lnTo>
                  <a:pt x="367638" y="24534"/>
                </a:lnTo>
                <a:lnTo>
                  <a:pt x="350666" y="41042"/>
                </a:lnTo>
                <a:lnTo>
                  <a:pt x="354795" y="64200"/>
                </a:lnTo>
                <a:lnTo>
                  <a:pt x="334153" y="52506"/>
                </a:lnTo>
                <a:lnTo>
                  <a:pt x="312364" y="64200"/>
                </a:lnTo>
                <a:lnTo>
                  <a:pt x="316034" y="41042"/>
                </a:lnTo>
                <a:lnTo>
                  <a:pt x="299521" y="24534"/>
                </a:lnTo>
                <a:lnTo>
                  <a:pt x="322685" y="20406"/>
                </a:lnTo>
                <a:close/>
                <a:moveTo>
                  <a:pt x="254291" y="0"/>
                </a:moveTo>
                <a:lnTo>
                  <a:pt x="264514" y="20406"/>
                </a:lnTo>
                <a:lnTo>
                  <a:pt x="287233" y="24534"/>
                </a:lnTo>
                <a:lnTo>
                  <a:pt x="270648" y="41042"/>
                </a:lnTo>
                <a:lnTo>
                  <a:pt x="274738" y="64200"/>
                </a:lnTo>
                <a:lnTo>
                  <a:pt x="254291" y="52506"/>
                </a:lnTo>
                <a:lnTo>
                  <a:pt x="234072" y="64200"/>
                </a:lnTo>
                <a:lnTo>
                  <a:pt x="237707" y="41042"/>
                </a:lnTo>
                <a:lnTo>
                  <a:pt x="221123" y="24534"/>
                </a:lnTo>
                <a:lnTo>
                  <a:pt x="244295" y="20406"/>
                </a:lnTo>
                <a:close/>
                <a:moveTo>
                  <a:pt x="175779" y="0"/>
                </a:moveTo>
                <a:lnTo>
                  <a:pt x="186038" y="20406"/>
                </a:lnTo>
                <a:lnTo>
                  <a:pt x="208834" y="24534"/>
                </a:lnTo>
                <a:lnTo>
                  <a:pt x="192421" y="41042"/>
                </a:lnTo>
                <a:lnTo>
                  <a:pt x="196296" y="64200"/>
                </a:lnTo>
                <a:lnTo>
                  <a:pt x="175779" y="52506"/>
                </a:lnTo>
                <a:lnTo>
                  <a:pt x="155491" y="64200"/>
                </a:lnTo>
                <a:lnTo>
                  <a:pt x="159138" y="41042"/>
                </a:lnTo>
                <a:lnTo>
                  <a:pt x="142725" y="24534"/>
                </a:lnTo>
                <a:lnTo>
                  <a:pt x="165749" y="20406"/>
                </a:lnTo>
                <a:close/>
                <a:moveTo>
                  <a:pt x="96199" y="0"/>
                </a:moveTo>
                <a:lnTo>
                  <a:pt x="106402" y="20406"/>
                </a:lnTo>
                <a:lnTo>
                  <a:pt x="130437" y="24534"/>
                </a:lnTo>
                <a:lnTo>
                  <a:pt x="112751" y="41042"/>
                </a:lnTo>
                <a:lnTo>
                  <a:pt x="116606" y="64200"/>
                </a:lnTo>
                <a:lnTo>
                  <a:pt x="96199" y="52506"/>
                </a:lnTo>
                <a:lnTo>
                  <a:pt x="76019" y="64200"/>
                </a:lnTo>
                <a:lnTo>
                  <a:pt x="79647" y="41042"/>
                </a:lnTo>
                <a:lnTo>
                  <a:pt x="63322" y="24534"/>
                </a:lnTo>
                <a:lnTo>
                  <a:pt x="86223" y="20406"/>
                </a:ln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7" name="Freeform 56">
            <a:extLst>
              <a:ext uri="{FF2B5EF4-FFF2-40B4-BE49-F238E27FC236}">
                <a16:creationId xmlns:a16="http://schemas.microsoft.com/office/drawing/2014/main" id="{1777DC48-A3E6-F647-9CEF-B45357499D15}"/>
              </a:ext>
            </a:extLst>
          </p:cNvPr>
          <p:cNvSpPr>
            <a:spLocks noChangeAspect="1" noChangeArrowheads="1"/>
          </p:cNvSpPr>
          <p:nvPr/>
        </p:nvSpPr>
        <p:spPr bwMode="auto">
          <a:xfrm>
            <a:off x="6831727" y="4497448"/>
            <a:ext cx="154332" cy="216235"/>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8" name="Freeform 57">
            <a:extLst>
              <a:ext uri="{FF2B5EF4-FFF2-40B4-BE49-F238E27FC236}">
                <a16:creationId xmlns:a16="http://schemas.microsoft.com/office/drawing/2014/main" id="{F17502E0-757C-C343-91C8-B7C5A436538C}"/>
              </a:ext>
            </a:extLst>
          </p:cNvPr>
          <p:cNvSpPr>
            <a:spLocks noChangeAspect="1" noChangeArrowheads="1"/>
          </p:cNvSpPr>
          <p:nvPr/>
        </p:nvSpPr>
        <p:spPr bwMode="auto">
          <a:xfrm>
            <a:off x="4910005" y="4554027"/>
            <a:ext cx="229049" cy="155349"/>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9" name="Freeform 58">
            <a:extLst>
              <a:ext uri="{FF2B5EF4-FFF2-40B4-BE49-F238E27FC236}">
                <a16:creationId xmlns:a16="http://schemas.microsoft.com/office/drawing/2014/main" id="{28CA5E08-88A4-A64B-8B21-12EE9393E898}"/>
              </a:ext>
            </a:extLst>
          </p:cNvPr>
          <p:cNvSpPr>
            <a:spLocks noChangeAspect="1" noChangeArrowheads="1"/>
          </p:cNvSpPr>
          <p:nvPr/>
        </p:nvSpPr>
        <p:spPr bwMode="auto">
          <a:xfrm>
            <a:off x="5214307" y="4581447"/>
            <a:ext cx="251791" cy="125844"/>
          </a:xfrm>
          <a:custGeom>
            <a:avLst/>
            <a:gdLst>
              <a:gd name="connsiteX0" fmla="*/ 259748 w 561749"/>
              <a:gd name="connsiteY0" fmla="*/ 112594 h 280762"/>
              <a:gd name="connsiteX1" fmla="*/ 481357 w 561749"/>
              <a:gd name="connsiteY1" fmla="*/ 112594 h 280762"/>
              <a:gd name="connsiteX2" fmla="*/ 493994 w 561749"/>
              <a:gd name="connsiteY2" fmla="*/ 126612 h 280762"/>
              <a:gd name="connsiteX3" fmla="*/ 493994 w 561749"/>
              <a:gd name="connsiteY3" fmla="*/ 210945 h 280762"/>
              <a:gd name="connsiteX4" fmla="*/ 481357 w 561749"/>
              <a:gd name="connsiteY4" fmla="*/ 224963 h 280762"/>
              <a:gd name="connsiteX5" fmla="*/ 259748 w 561749"/>
              <a:gd name="connsiteY5" fmla="*/ 224963 h 280762"/>
              <a:gd name="connsiteX6" fmla="*/ 247110 w 561749"/>
              <a:gd name="connsiteY6" fmla="*/ 210945 h 280762"/>
              <a:gd name="connsiteX7" fmla="*/ 247110 w 561749"/>
              <a:gd name="connsiteY7" fmla="*/ 126612 h 280762"/>
              <a:gd name="connsiteX8" fmla="*/ 259748 w 561749"/>
              <a:gd name="connsiteY8" fmla="*/ 112594 h 280762"/>
              <a:gd name="connsiteX9" fmla="*/ 247233 w 561749"/>
              <a:gd name="connsiteY9" fmla="*/ 100501 h 280762"/>
              <a:gd name="connsiteX10" fmla="*/ 235944 w 561749"/>
              <a:gd name="connsiteY10" fmla="*/ 111824 h 280762"/>
              <a:gd name="connsiteX11" fmla="*/ 235944 w 561749"/>
              <a:gd name="connsiteY11" fmla="*/ 224374 h 280762"/>
              <a:gd name="connsiteX12" fmla="*/ 247233 w 561749"/>
              <a:gd name="connsiteY12" fmla="*/ 235697 h 280762"/>
              <a:gd name="connsiteX13" fmla="*/ 494240 w 561749"/>
              <a:gd name="connsiteY13" fmla="*/ 235697 h 280762"/>
              <a:gd name="connsiteX14" fmla="*/ 505529 w 561749"/>
              <a:gd name="connsiteY14" fmla="*/ 224374 h 280762"/>
              <a:gd name="connsiteX15" fmla="*/ 505529 w 561749"/>
              <a:gd name="connsiteY15" fmla="*/ 111824 h 280762"/>
              <a:gd name="connsiteX16" fmla="*/ 494240 w 561749"/>
              <a:gd name="connsiteY16" fmla="*/ 100501 h 280762"/>
              <a:gd name="connsiteX17" fmla="*/ 247233 w 561749"/>
              <a:gd name="connsiteY17" fmla="*/ 100501 h 280762"/>
              <a:gd name="connsiteX18" fmla="*/ 0 w 561749"/>
              <a:gd name="connsiteY18" fmla="*/ 66759 h 280762"/>
              <a:gd name="connsiteX19" fmla="*/ 561749 w 561749"/>
              <a:gd name="connsiteY19" fmla="*/ 66759 h 280762"/>
              <a:gd name="connsiteX20" fmla="*/ 561749 w 561749"/>
              <a:gd name="connsiteY20" fmla="*/ 269439 h 280762"/>
              <a:gd name="connsiteX21" fmla="*/ 550460 w 561749"/>
              <a:gd name="connsiteY21" fmla="*/ 280762 h 280762"/>
              <a:gd name="connsiteX22" fmla="*/ 146082 w 561749"/>
              <a:gd name="connsiteY22" fmla="*/ 280762 h 280762"/>
              <a:gd name="connsiteX23" fmla="*/ 146082 w 561749"/>
              <a:gd name="connsiteY23" fmla="*/ 111824 h 280762"/>
              <a:gd name="connsiteX24" fmla="*/ 134793 w 561749"/>
              <a:gd name="connsiteY24" fmla="*/ 100501 h 280762"/>
              <a:gd name="connsiteX25" fmla="*/ 67509 w 561749"/>
              <a:gd name="connsiteY25" fmla="*/ 100501 h 280762"/>
              <a:gd name="connsiteX26" fmla="*/ 56220 w 561749"/>
              <a:gd name="connsiteY26" fmla="*/ 111824 h 280762"/>
              <a:gd name="connsiteX27" fmla="*/ 56220 w 561749"/>
              <a:gd name="connsiteY27" fmla="*/ 280762 h 280762"/>
              <a:gd name="connsiteX28" fmla="*/ 11289 w 561749"/>
              <a:gd name="connsiteY28" fmla="*/ 280762 h 280762"/>
              <a:gd name="connsiteX29" fmla="*/ 0 w 561749"/>
              <a:gd name="connsiteY29" fmla="*/ 269439 h 280762"/>
              <a:gd name="connsiteX30" fmla="*/ 0 w 561749"/>
              <a:gd name="connsiteY30" fmla="*/ 66759 h 280762"/>
              <a:gd name="connsiteX31" fmla="*/ 11289 w 561749"/>
              <a:gd name="connsiteY31" fmla="*/ 0 h 280762"/>
              <a:gd name="connsiteX32" fmla="*/ 550460 w 561749"/>
              <a:gd name="connsiteY32" fmla="*/ 0 h 280762"/>
              <a:gd name="connsiteX33" fmla="*/ 561749 w 561749"/>
              <a:gd name="connsiteY33" fmla="*/ 11359 h 280762"/>
              <a:gd name="connsiteX34" fmla="*/ 561749 w 561749"/>
              <a:gd name="connsiteY34" fmla="*/ 56568 h 280762"/>
              <a:gd name="connsiteX35" fmla="*/ 0 w 561749"/>
              <a:gd name="connsiteY35" fmla="*/ 56568 h 280762"/>
              <a:gd name="connsiteX36" fmla="*/ 0 w 561749"/>
              <a:gd name="connsiteY36" fmla="*/ 11359 h 280762"/>
              <a:gd name="connsiteX37" fmla="*/ 11289 w 561749"/>
              <a:gd name="connsiteY37" fmla="*/ 0 h 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749" h="280762">
                <a:moveTo>
                  <a:pt x="259748" y="112594"/>
                </a:moveTo>
                <a:cubicBezTo>
                  <a:pt x="259748" y="112594"/>
                  <a:pt x="259748" y="112594"/>
                  <a:pt x="481357" y="112594"/>
                </a:cubicBezTo>
                <a:cubicBezTo>
                  <a:pt x="488353" y="112594"/>
                  <a:pt x="493994" y="119603"/>
                  <a:pt x="493994" y="126612"/>
                </a:cubicBezTo>
                <a:cubicBezTo>
                  <a:pt x="493994" y="126612"/>
                  <a:pt x="493994" y="126612"/>
                  <a:pt x="493994" y="210945"/>
                </a:cubicBezTo>
                <a:cubicBezTo>
                  <a:pt x="493994" y="219311"/>
                  <a:pt x="488353" y="224963"/>
                  <a:pt x="481357" y="224963"/>
                </a:cubicBezTo>
                <a:cubicBezTo>
                  <a:pt x="481357" y="224963"/>
                  <a:pt x="481357" y="224963"/>
                  <a:pt x="259748" y="224963"/>
                </a:cubicBezTo>
                <a:cubicBezTo>
                  <a:pt x="252752" y="224963"/>
                  <a:pt x="247110" y="219311"/>
                  <a:pt x="247110" y="210945"/>
                </a:cubicBezTo>
                <a:cubicBezTo>
                  <a:pt x="247110" y="210945"/>
                  <a:pt x="247110" y="210945"/>
                  <a:pt x="247110" y="126612"/>
                </a:cubicBezTo>
                <a:cubicBezTo>
                  <a:pt x="247110" y="119603"/>
                  <a:pt x="252752" y="112594"/>
                  <a:pt x="259748" y="112594"/>
                </a:cubicBezTo>
                <a:close/>
                <a:moveTo>
                  <a:pt x="247233" y="100501"/>
                </a:moveTo>
                <a:cubicBezTo>
                  <a:pt x="241588" y="100501"/>
                  <a:pt x="235944" y="106163"/>
                  <a:pt x="235944" y="111824"/>
                </a:cubicBezTo>
                <a:cubicBezTo>
                  <a:pt x="235944" y="111824"/>
                  <a:pt x="235944" y="111824"/>
                  <a:pt x="235944" y="224374"/>
                </a:cubicBezTo>
                <a:cubicBezTo>
                  <a:pt x="235944" y="231394"/>
                  <a:pt x="241588" y="235697"/>
                  <a:pt x="247233" y="235697"/>
                </a:cubicBezTo>
                <a:cubicBezTo>
                  <a:pt x="247233" y="235697"/>
                  <a:pt x="247233" y="235697"/>
                  <a:pt x="494240" y="235697"/>
                </a:cubicBezTo>
                <a:cubicBezTo>
                  <a:pt x="499885" y="235697"/>
                  <a:pt x="505529" y="231394"/>
                  <a:pt x="505529" y="224374"/>
                </a:cubicBezTo>
                <a:cubicBezTo>
                  <a:pt x="505529" y="224374"/>
                  <a:pt x="505529" y="224374"/>
                  <a:pt x="505529" y="111824"/>
                </a:cubicBezTo>
                <a:cubicBezTo>
                  <a:pt x="505529" y="106163"/>
                  <a:pt x="499885" y="100501"/>
                  <a:pt x="494240" y="100501"/>
                </a:cubicBezTo>
                <a:cubicBezTo>
                  <a:pt x="494240" y="100501"/>
                  <a:pt x="494240" y="100501"/>
                  <a:pt x="247233" y="100501"/>
                </a:cubicBezTo>
                <a:close/>
                <a:moveTo>
                  <a:pt x="0" y="66759"/>
                </a:moveTo>
                <a:cubicBezTo>
                  <a:pt x="0" y="66759"/>
                  <a:pt x="0" y="66759"/>
                  <a:pt x="561749" y="66759"/>
                </a:cubicBezTo>
                <a:cubicBezTo>
                  <a:pt x="561749" y="66759"/>
                  <a:pt x="561749" y="66759"/>
                  <a:pt x="561749" y="269439"/>
                </a:cubicBezTo>
                <a:cubicBezTo>
                  <a:pt x="561749" y="276459"/>
                  <a:pt x="556105" y="280762"/>
                  <a:pt x="550460" y="280762"/>
                </a:cubicBezTo>
                <a:cubicBezTo>
                  <a:pt x="550460" y="280762"/>
                  <a:pt x="550460" y="280762"/>
                  <a:pt x="146082" y="280762"/>
                </a:cubicBezTo>
                <a:cubicBezTo>
                  <a:pt x="146082" y="280762"/>
                  <a:pt x="146082" y="280762"/>
                  <a:pt x="146082" y="111824"/>
                </a:cubicBezTo>
                <a:cubicBezTo>
                  <a:pt x="146082" y="106163"/>
                  <a:pt x="140437" y="100501"/>
                  <a:pt x="134793" y="100501"/>
                </a:cubicBezTo>
                <a:cubicBezTo>
                  <a:pt x="134793" y="100501"/>
                  <a:pt x="134793" y="100501"/>
                  <a:pt x="67509" y="100501"/>
                </a:cubicBezTo>
                <a:cubicBezTo>
                  <a:pt x="61865" y="100501"/>
                  <a:pt x="56220" y="106163"/>
                  <a:pt x="56220" y="111824"/>
                </a:cubicBezTo>
                <a:cubicBezTo>
                  <a:pt x="56220" y="111824"/>
                  <a:pt x="56220" y="111824"/>
                  <a:pt x="56220" y="280762"/>
                </a:cubicBezTo>
                <a:cubicBezTo>
                  <a:pt x="56220" y="280762"/>
                  <a:pt x="56220" y="280762"/>
                  <a:pt x="11289" y="280762"/>
                </a:cubicBezTo>
                <a:cubicBezTo>
                  <a:pt x="5645" y="280762"/>
                  <a:pt x="0" y="276459"/>
                  <a:pt x="0" y="269439"/>
                </a:cubicBezTo>
                <a:cubicBezTo>
                  <a:pt x="0" y="269439"/>
                  <a:pt x="0" y="269439"/>
                  <a:pt x="0" y="66759"/>
                </a:cubicBezTo>
                <a:close/>
                <a:moveTo>
                  <a:pt x="11289" y="0"/>
                </a:moveTo>
                <a:cubicBezTo>
                  <a:pt x="11289" y="0"/>
                  <a:pt x="11289" y="0"/>
                  <a:pt x="550460" y="0"/>
                </a:cubicBezTo>
                <a:cubicBezTo>
                  <a:pt x="556105" y="0"/>
                  <a:pt x="561749" y="5680"/>
                  <a:pt x="561749" y="11359"/>
                </a:cubicBezTo>
                <a:cubicBezTo>
                  <a:pt x="561749" y="11359"/>
                  <a:pt x="561749" y="11359"/>
                  <a:pt x="561749" y="56568"/>
                </a:cubicBezTo>
                <a:cubicBezTo>
                  <a:pt x="561749" y="56568"/>
                  <a:pt x="561749" y="56568"/>
                  <a:pt x="0" y="56568"/>
                </a:cubicBezTo>
                <a:cubicBezTo>
                  <a:pt x="0" y="56568"/>
                  <a:pt x="0" y="56568"/>
                  <a:pt x="0" y="11359"/>
                </a:cubicBezTo>
                <a:cubicBezTo>
                  <a:pt x="0" y="5680"/>
                  <a:pt x="5645" y="0"/>
                  <a:pt x="11289"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0" name="Freeform 59">
            <a:extLst>
              <a:ext uri="{FF2B5EF4-FFF2-40B4-BE49-F238E27FC236}">
                <a16:creationId xmlns:a16="http://schemas.microsoft.com/office/drawing/2014/main" id="{0B6E0FFA-1254-5E4A-98F6-EEA805A72689}"/>
              </a:ext>
            </a:extLst>
          </p:cNvPr>
          <p:cNvSpPr>
            <a:spLocks noChangeAspect="1" noChangeArrowheads="1"/>
          </p:cNvSpPr>
          <p:nvPr/>
        </p:nvSpPr>
        <p:spPr bwMode="auto">
          <a:xfrm>
            <a:off x="5572595" y="4488857"/>
            <a:ext cx="165711" cy="225481"/>
          </a:xfrm>
          <a:custGeom>
            <a:avLst/>
            <a:gdLst>
              <a:gd name="connsiteX0" fmla="*/ 206185 w 369705"/>
              <a:gd name="connsiteY0" fmla="*/ 118409 h 503055"/>
              <a:gd name="connsiteX1" fmla="*/ 362074 w 369705"/>
              <a:gd name="connsiteY1" fmla="*/ 118409 h 503055"/>
              <a:gd name="connsiteX2" fmla="*/ 369705 w 369705"/>
              <a:gd name="connsiteY2" fmla="*/ 125855 h 503055"/>
              <a:gd name="connsiteX3" fmla="*/ 369705 w 369705"/>
              <a:gd name="connsiteY3" fmla="*/ 495428 h 503055"/>
              <a:gd name="connsiteX4" fmla="*/ 362074 w 369705"/>
              <a:gd name="connsiteY4" fmla="*/ 503055 h 503055"/>
              <a:gd name="connsiteX5" fmla="*/ 346994 w 369705"/>
              <a:gd name="connsiteY5" fmla="*/ 503055 h 503055"/>
              <a:gd name="connsiteX6" fmla="*/ 346994 w 369705"/>
              <a:gd name="connsiteY6" fmla="*/ 148556 h 503055"/>
              <a:gd name="connsiteX7" fmla="*/ 339545 w 369705"/>
              <a:gd name="connsiteY7" fmla="*/ 141110 h 503055"/>
              <a:gd name="connsiteX8" fmla="*/ 331914 w 369705"/>
              <a:gd name="connsiteY8" fmla="*/ 148556 h 503055"/>
              <a:gd name="connsiteX9" fmla="*/ 331914 w 369705"/>
              <a:gd name="connsiteY9" fmla="*/ 503055 h 503055"/>
              <a:gd name="connsiteX10" fmla="*/ 310475 w 369705"/>
              <a:gd name="connsiteY10" fmla="*/ 503055 h 503055"/>
              <a:gd name="connsiteX11" fmla="*/ 310475 w 369705"/>
              <a:gd name="connsiteY11" fmla="*/ 148556 h 503055"/>
              <a:gd name="connsiteX12" fmla="*/ 303025 w 369705"/>
              <a:gd name="connsiteY12" fmla="*/ 141110 h 503055"/>
              <a:gd name="connsiteX13" fmla="*/ 295395 w 369705"/>
              <a:gd name="connsiteY13" fmla="*/ 148556 h 503055"/>
              <a:gd name="connsiteX14" fmla="*/ 295395 w 369705"/>
              <a:gd name="connsiteY14" fmla="*/ 503055 h 503055"/>
              <a:gd name="connsiteX15" fmla="*/ 272865 w 369705"/>
              <a:gd name="connsiteY15" fmla="*/ 503055 h 503055"/>
              <a:gd name="connsiteX16" fmla="*/ 272865 w 369705"/>
              <a:gd name="connsiteY16" fmla="*/ 148556 h 503055"/>
              <a:gd name="connsiteX17" fmla="*/ 265234 w 369705"/>
              <a:gd name="connsiteY17" fmla="*/ 141110 h 503055"/>
              <a:gd name="connsiteX18" fmla="*/ 258875 w 369705"/>
              <a:gd name="connsiteY18" fmla="*/ 148556 h 503055"/>
              <a:gd name="connsiteX19" fmla="*/ 258875 w 369705"/>
              <a:gd name="connsiteY19" fmla="*/ 503055 h 503055"/>
              <a:gd name="connsiteX20" fmla="*/ 236345 w 369705"/>
              <a:gd name="connsiteY20" fmla="*/ 503055 h 503055"/>
              <a:gd name="connsiteX21" fmla="*/ 236345 w 369705"/>
              <a:gd name="connsiteY21" fmla="*/ 148556 h 503055"/>
              <a:gd name="connsiteX22" fmla="*/ 228715 w 369705"/>
              <a:gd name="connsiteY22" fmla="*/ 141110 h 503055"/>
              <a:gd name="connsiteX23" fmla="*/ 221265 w 369705"/>
              <a:gd name="connsiteY23" fmla="*/ 148556 h 503055"/>
              <a:gd name="connsiteX24" fmla="*/ 221265 w 369705"/>
              <a:gd name="connsiteY24" fmla="*/ 503055 h 503055"/>
              <a:gd name="connsiteX25" fmla="*/ 206185 w 369705"/>
              <a:gd name="connsiteY25" fmla="*/ 503055 h 503055"/>
              <a:gd name="connsiteX26" fmla="*/ 198554 w 369705"/>
              <a:gd name="connsiteY26" fmla="*/ 495428 h 503055"/>
              <a:gd name="connsiteX27" fmla="*/ 198554 w 369705"/>
              <a:gd name="connsiteY27" fmla="*/ 125855 h 503055"/>
              <a:gd name="connsiteX28" fmla="*/ 206185 w 369705"/>
              <a:gd name="connsiteY28" fmla="*/ 118409 h 503055"/>
              <a:gd name="connsiteX29" fmla="*/ 7435 w 369705"/>
              <a:gd name="connsiteY29" fmla="*/ 0 h 503055"/>
              <a:gd name="connsiteX30" fmla="*/ 161935 w 369705"/>
              <a:gd name="connsiteY30" fmla="*/ 0 h 503055"/>
              <a:gd name="connsiteX31" fmla="*/ 169551 w 369705"/>
              <a:gd name="connsiteY31" fmla="*/ 7618 h 503055"/>
              <a:gd name="connsiteX32" fmla="*/ 169551 w 369705"/>
              <a:gd name="connsiteY32" fmla="*/ 494638 h 503055"/>
              <a:gd name="connsiteX33" fmla="*/ 161935 w 369705"/>
              <a:gd name="connsiteY33" fmla="*/ 502256 h 503055"/>
              <a:gd name="connsiteX34" fmla="*/ 146884 w 369705"/>
              <a:gd name="connsiteY34" fmla="*/ 502256 h 503055"/>
              <a:gd name="connsiteX35" fmla="*/ 146884 w 369705"/>
              <a:gd name="connsiteY35" fmla="*/ 30110 h 503055"/>
              <a:gd name="connsiteX36" fmla="*/ 139267 w 369705"/>
              <a:gd name="connsiteY36" fmla="*/ 22673 h 503055"/>
              <a:gd name="connsiteX37" fmla="*/ 133102 w 369705"/>
              <a:gd name="connsiteY37" fmla="*/ 30110 h 503055"/>
              <a:gd name="connsiteX38" fmla="*/ 133102 w 369705"/>
              <a:gd name="connsiteY38" fmla="*/ 502256 h 503055"/>
              <a:gd name="connsiteX39" fmla="*/ 110435 w 369705"/>
              <a:gd name="connsiteY39" fmla="*/ 502256 h 503055"/>
              <a:gd name="connsiteX40" fmla="*/ 110435 w 369705"/>
              <a:gd name="connsiteY40" fmla="*/ 30110 h 503055"/>
              <a:gd name="connsiteX41" fmla="*/ 103000 w 369705"/>
              <a:gd name="connsiteY41" fmla="*/ 22673 h 503055"/>
              <a:gd name="connsiteX42" fmla="*/ 95384 w 369705"/>
              <a:gd name="connsiteY42" fmla="*/ 30110 h 503055"/>
              <a:gd name="connsiteX43" fmla="*/ 95384 w 369705"/>
              <a:gd name="connsiteY43" fmla="*/ 502256 h 503055"/>
              <a:gd name="connsiteX44" fmla="*/ 72898 w 369705"/>
              <a:gd name="connsiteY44" fmla="*/ 502256 h 503055"/>
              <a:gd name="connsiteX45" fmla="*/ 72898 w 369705"/>
              <a:gd name="connsiteY45" fmla="*/ 30110 h 503055"/>
              <a:gd name="connsiteX46" fmla="*/ 66551 w 369705"/>
              <a:gd name="connsiteY46" fmla="*/ 22673 h 503055"/>
              <a:gd name="connsiteX47" fmla="*/ 58935 w 369705"/>
              <a:gd name="connsiteY47" fmla="*/ 30110 h 503055"/>
              <a:gd name="connsiteX48" fmla="*/ 58935 w 369705"/>
              <a:gd name="connsiteY48" fmla="*/ 502256 h 503055"/>
              <a:gd name="connsiteX49" fmla="*/ 36449 w 369705"/>
              <a:gd name="connsiteY49" fmla="*/ 502256 h 503055"/>
              <a:gd name="connsiteX50" fmla="*/ 36449 w 369705"/>
              <a:gd name="connsiteY50" fmla="*/ 30110 h 503055"/>
              <a:gd name="connsiteX51" fmla="*/ 28833 w 369705"/>
              <a:gd name="connsiteY51" fmla="*/ 22673 h 503055"/>
              <a:gd name="connsiteX52" fmla="*/ 21398 w 369705"/>
              <a:gd name="connsiteY52" fmla="*/ 30110 h 503055"/>
              <a:gd name="connsiteX53" fmla="*/ 21398 w 369705"/>
              <a:gd name="connsiteY53" fmla="*/ 502256 h 503055"/>
              <a:gd name="connsiteX54" fmla="*/ 7435 w 369705"/>
              <a:gd name="connsiteY54" fmla="*/ 502256 h 503055"/>
              <a:gd name="connsiteX55" fmla="*/ 0 w 369705"/>
              <a:gd name="connsiteY55" fmla="*/ 494638 h 503055"/>
              <a:gd name="connsiteX56" fmla="*/ 0 w 369705"/>
              <a:gd name="connsiteY56" fmla="*/ 7618 h 503055"/>
              <a:gd name="connsiteX57" fmla="*/ 7435 w 369705"/>
              <a:gd name="connsiteY57" fmla="*/ 0 h 50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705" h="503055">
                <a:moveTo>
                  <a:pt x="206185" y="118409"/>
                </a:moveTo>
                <a:cubicBezTo>
                  <a:pt x="206185" y="118409"/>
                  <a:pt x="206185" y="118409"/>
                  <a:pt x="362074" y="118409"/>
                </a:cubicBezTo>
                <a:cubicBezTo>
                  <a:pt x="365890" y="118409"/>
                  <a:pt x="369705" y="122223"/>
                  <a:pt x="369705" y="125855"/>
                </a:cubicBezTo>
                <a:cubicBezTo>
                  <a:pt x="369705" y="125855"/>
                  <a:pt x="369705" y="125855"/>
                  <a:pt x="369705" y="495428"/>
                </a:cubicBezTo>
                <a:cubicBezTo>
                  <a:pt x="369705" y="499242"/>
                  <a:pt x="365890" y="503055"/>
                  <a:pt x="362074" y="503055"/>
                </a:cubicBezTo>
                <a:cubicBezTo>
                  <a:pt x="362074" y="503055"/>
                  <a:pt x="362074" y="503055"/>
                  <a:pt x="346994" y="503055"/>
                </a:cubicBezTo>
                <a:cubicBezTo>
                  <a:pt x="346994" y="503055"/>
                  <a:pt x="346994" y="503055"/>
                  <a:pt x="346994" y="148556"/>
                </a:cubicBezTo>
                <a:cubicBezTo>
                  <a:pt x="346994" y="143471"/>
                  <a:pt x="343179" y="141110"/>
                  <a:pt x="339545" y="141110"/>
                </a:cubicBezTo>
                <a:cubicBezTo>
                  <a:pt x="335730" y="141110"/>
                  <a:pt x="331914" y="143471"/>
                  <a:pt x="331914" y="148556"/>
                </a:cubicBezTo>
                <a:cubicBezTo>
                  <a:pt x="331914" y="148556"/>
                  <a:pt x="331914" y="148556"/>
                  <a:pt x="331914" y="503055"/>
                </a:cubicBezTo>
                <a:cubicBezTo>
                  <a:pt x="331914" y="503055"/>
                  <a:pt x="331914" y="503055"/>
                  <a:pt x="310475" y="503055"/>
                </a:cubicBezTo>
                <a:cubicBezTo>
                  <a:pt x="310475" y="503055"/>
                  <a:pt x="310475" y="503055"/>
                  <a:pt x="310475" y="148556"/>
                </a:cubicBezTo>
                <a:cubicBezTo>
                  <a:pt x="310475" y="143471"/>
                  <a:pt x="306841" y="141110"/>
                  <a:pt x="303025" y="141110"/>
                </a:cubicBezTo>
                <a:cubicBezTo>
                  <a:pt x="299210" y="141110"/>
                  <a:pt x="295395" y="143471"/>
                  <a:pt x="295395" y="148556"/>
                </a:cubicBezTo>
                <a:cubicBezTo>
                  <a:pt x="295395" y="148556"/>
                  <a:pt x="295395" y="148556"/>
                  <a:pt x="295395" y="503055"/>
                </a:cubicBezTo>
                <a:cubicBezTo>
                  <a:pt x="295395" y="503055"/>
                  <a:pt x="295395" y="503055"/>
                  <a:pt x="272865" y="503055"/>
                </a:cubicBezTo>
                <a:cubicBezTo>
                  <a:pt x="272865" y="503055"/>
                  <a:pt x="272865" y="503055"/>
                  <a:pt x="272865" y="148556"/>
                </a:cubicBezTo>
                <a:cubicBezTo>
                  <a:pt x="272865" y="143471"/>
                  <a:pt x="270321" y="141110"/>
                  <a:pt x="265234" y="141110"/>
                </a:cubicBezTo>
                <a:cubicBezTo>
                  <a:pt x="261419" y="141110"/>
                  <a:pt x="258875" y="143471"/>
                  <a:pt x="258875" y="148556"/>
                </a:cubicBezTo>
                <a:cubicBezTo>
                  <a:pt x="258875" y="148556"/>
                  <a:pt x="258875" y="148556"/>
                  <a:pt x="258875" y="503055"/>
                </a:cubicBezTo>
                <a:cubicBezTo>
                  <a:pt x="258875" y="503055"/>
                  <a:pt x="258875" y="503055"/>
                  <a:pt x="236345" y="503055"/>
                </a:cubicBezTo>
                <a:cubicBezTo>
                  <a:pt x="236345" y="503055"/>
                  <a:pt x="236345" y="503055"/>
                  <a:pt x="236345" y="148556"/>
                </a:cubicBezTo>
                <a:cubicBezTo>
                  <a:pt x="236345" y="143471"/>
                  <a:pt x="232530" y="141110"/>
                  <a:pt x="228715" y="141110"/>
                </a:cubicBezTo>
                <a:cubicBezTo>
                  <a:pt x="224899" y="141110"/>
                  <a:pt x="221265" y="143471"/>
                  <a:pt x="221265" y="148556"/>
                </a:cubicBezTo>
                <a:cubicBezTo>
                  <a:pt x="221265" y="148556"/>
                  <a:pt x="221265" y="148556"/>
                  <a:pt x="221265" y="503055"/>
                </a:cubicBezTo>
                <a:cubicBezTo>
                  <a:pt x="221265" y="503055"/>
                  <a:pt x="221265" y="503055"/>
                  <a:pt x="206185" y="503055"/>
                </a:cubicBezTo>
                <a:cubicBezTo>
                  <a:pt x="202370" y="503055"/>
                  <a:pt x="198554" y="499242"/>
                  <a:pt x="198554" y="495428"/>
                </a:cubicBezTo>
                <a:cubicBezTo>
                  <a:pt x="198554" y="495428"/>
                  <a:pt x="198554" y="495428"/>
                  <a:pt x="198554" y="125855"/>
                </a:cubicBezTo>
                <a:cubicBezTo>
                  <a:pt x="198554" y="122223"/>
                  <a:pt x="202370" y="118409"/>
                  <a:pt x="206185" y="118409"/>
                </a:cubicBezTo>
                <a:close/>
                <a:moveTo>
                  <a:pt x="7435" y="0"/>
                </a:moveTo>
                <a:cubicBezTo>
                  <a:pt x="7435" y="0"/>
                  <a:pt x="7435" y="0"/>
                  <a:pt x="161935" y="0"/>
                </a:cubicBezTo>
                <a:cubicBezTo>
                  <a:pt x="165743" y="0"/>
                  <a:pt x="169551" y="3809"/>
                  <a:pt x="169551" y="7618"/>
                </a:cubicBezTo>
                <a:cubicBezTo>
                  <a:pt x="169551" y="7618"/>
                  <a:pt x="169551" y="7618"/>
                  <a:pt x="169551" y="494638"/>
                </a:cubicBezTo>
                <a:cubicBezTo>
                  <a:pt x="169551" y="498447"/>
                  <a:pt x="165743" y="502256"/>
                  <a:pt x="161935" y="502256"/>
                </a:cubicBezTo>
                <a:cubicBezTo>
                  <a:pt x="161935" y="502256"/>
                  <a:pt x="161935" y="502256"/>
                  <a:pt x="146884" y="502256"/>
                </a:cubicBezTo>
                <a:cubicBezTo>
                  <a:pt x="146884" y="502256"/>
                  <a:pt x="146884" y="502256"/>
                  <a:pt x="146884" y="30110"/>
                </a:cubicBezTo>
                <a:cubicBezTo>
                  <a:pt x="146884" y="25031"/>
                  <a:pt x="144345" y="22673"/>
                  <a:pt x="139267" y="22673"/>
                </a:cubicBezTo>
                <a:cubicBezTo>
                  <a:pt x="135641" y="22673"/>
                  <a:pt x="133102" y="25031"/>
                  <a:pt x="133102" y="30110"/>
                </a:cubicBezTo>
                <a:cubicBezTo>
                  <a:pt x="133102" y="30110"/>
                  <a:pt x="133102" y="30110"/>
                  <a:pt x="133102" y="502256"/>
                </a:cubicBezTo>
                <a:cubicBezTo>
                  <a:pt x="133102" y="502256"/>
                  <a:pt x="133102" y="502256"/>
                  <a:pt x="110435" y="502256"/>
                </a:cubicBezTo>
                <a:cubicBezTo>
                  <a:pt x="110435" y="502256"/>
                  <a:pt x="110435" y="502256"/>
                  <a:pt x="110435" y="30110"/>
                </a:cubicBezTo>
                <a:cubicBezTo>
                  <a:pt x="110435" y="25031"/>
                  <a:pt x="106808" y="22673"/>
                  <a:pt x="103000" y="22673"/>
                </a:cubicBezTo>
                <a:cubicBezTo>
                  <a:pt x="99192" y="22673"/>
                  <a:pt x="95384" y="25031"/>
                  <a:pt x="95384" y="30110"/>
                </a:cubicBezTo>
                <a:cubicBezTo>
                  <a:pt x="95384" y="30110"/>
                  <a:pt x="95384" y="30110"/>
                  <a:pt x="95384" y="502256"/>
                </a:cubicBezTo>
                <a:cubicBezTo>
                  <a:pt x="95384" y="502256"/>
                  <a:pt x="95384" y="502256"/>
                  <a:pt x="72898" y="502256"/>
                </a:cubicBezTo>
                <a:cubicBezTo>
                  <a:pt x="72898" y="502256"/>
                  <a:pt x="72898" y="502256"/>
                  <a:pt x="72898" y="30110"/>
                </a:cubicBezTo>
                <a:cubicBezTo>
                  <a:pt x="72898" y="25031"/>
                  <a:pt x="70359" y="22673"/>
                  <a:pt x="66551" y="22673"/>
                </a:cubicBezTo>
                <a:cubicBezTo>
                  <a:pt x="61474" y="22673"/>
                  <a:pt x="58935" y="25031"/>
                  <a:pt x="58935" y="30110"/>
                </a:cubicBezTo>
                <a:cubicBezTo>
                  <a:pt x="58935" y="30110"/>
                  <a:pt x="58935" y="30110"/>
                  <a:pt x="58935" y="502256"/>
                </a:cubicBezTo>
                <a:cubicBezTo>
                  <a:pt x="58935" y="502256"/>
                  <a:pt x="58935" y="502256"/>
                  <a:pt x="36449" y="502256"/>
                </a:cubicBezTo>
                <a:cubicBezTo>
                  <a:pt x="36449" y="502256"/>
                  <a:pt x="36449" y="502256"/>
                  <a:pt x="36449" y="30110"/>
                </a:cubicBezTo>
                <a:cubicBezTo>
                  <a:pt x="36449" y="25031"/>
                  <a:pt x="32641" y="22673"/>
                  <a:pt x="28833" y="22673"/>
                </a:cubicBezTo>
                <a:cubicBezTo>
                  <a:pt x="25025" y="22673"/>
                  <a:pt x="21398" y="25031"/>
                  <a:pt x="21398" y="30110"/>
                </a:cubicBezTo>
                <a:cubicBezTo>
                  <a:pt x="21398" y="30110"/>
                  <a:pt x="21398" y="30110"/>
                  <a:pt x="21398" y="502256"/>
                </a:cubicBezTo>
                <a:cubicBezTo>
                  <a:pt x="21398" y="502256"/>
                  <a:pt x="21398" y="502256"/>
                  <a:pt x="7435" y="502256"/>
                </a:cubicBezTo>
                <a:cubicBezTo>
                  <a:pt x="2539" y="502256"/>
                  <a:pt x="0" y="498447"/>
                  <a:pt x="0" y="494638"/>
                </a:cubicBezTo>
                <a:cubicBezTo>
                  <a:pt x="0" y="494638"/>
                  <a:pt x="0" y="494638"/>
                  <a:pt x="0" y="7618"/>
                </a:cubicBezTo>
                <a:cubicBezTo>
                  <a:pt x="0" y="3809"/>
                  <a:pt x="2539" y="0"/>
                  <a:pt x="74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1" name="Graphic 60">
            <a:extLst>
              <a:ext uri="{FF2B5EF4-FFF2-40B4-BE49-F238E27FC236}">
                <a16:creationId xmlns:a16="http://schemas.microsoft.com/office/drawing/2014/main" id="{126C1E7A-C81C-394D-8872-20B23877090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5799" y="4509533"/>
            <a:ext cx="199735" cy="159553"/>
          </a:xfrm>
          <a:prstGeom prst="rect">
            <a:avLst/>
          </a:prstGeom>
        </p:spPr>
      </p:pic>
      <p:sp>
        <p:nvSpPr>
          <p:cNvPr id="63" name="Oval 62">
            <a:extLst>
              <a:ext uri="{FF2B5EF4-FFF2-40B4-BE49-F238E27FC236}">
                <a16:creationId xmlns:a16="http://schemas.microsoft.com/office/drawing/2014/main" id="{B780850A-BFAA-F644-BCDD-5B8710C07358}"/>
              </a:ext>
            </a:extLst>
          </p:cNvPr>
          <p:cNvSpPr>
            <a:spLocks noChangeAspect="1"/>
          </p:cNvSpPr>
          <p:nvPr/>
        </p:nvSpPr>
        <p:spPr>
          <a:xfrm>
            <a:off x="5917853" y="4402957"/>
            <a:ext cx="372684" cy="372235"/>
          </a:xfrm>
          <a:prstGeom prst="ellipse">
            <a:avLst/>
          </a:prstGeom>
          <a:no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sp>
        <p:nvSpPr>
          <p:cNvPr id="64" name="Freeform 6">
            <a:extLst>
              <a:ext uri="{FF2B5EF4-FFF2-40B4-BE49-F238E27FC236}">
                <a16:creationId xmlns:a16="http://schemas.microsoft.com/office/drawing/2014/main" id="{29200311-E40C-784F-8483-0FB317B95C62}"/>
              </a:ext>
            </a:extLst>
          </p:cNvPr>
          <p:cNvSpPr>
            <a:spLocks noChangeAspect="1" noChangeArrowheads="1"/>
          </p:cNvSpPr>
          <p:nvPr/>
        </p:nvSpPr>
        <p:spPr bwMode="auto">
          <a:xfrm>
            <a:off x="6508495" y="4554903"/>
            <a:ext cx="129664" cy="154407"/>
          </a:xfrm>
          <a:custGeom>
            <a:avLst/>
            <a:gdLst>
              <a:gd name="T0" fmla="*/ 95591705 w 1809"/>
              <a:gd name="T1" fmla="*/ 29574218 h 2153"/>
              <a:gd name="T2" fmla="*/ 95591705 w 1809"/>
              <a:gd name="T3" fmla="*/ 29574218 h 2153"/>
              <a:gd name="T4" fmla="*/ 95274415 w 1809"/>
              <a:gd name="T5" fmla="*/ 29309659 h 2153"/>
              <a:gd name="T6" fmla="*/ 95274415 w 1809"/>
              <a:gd name="T7" fmla="*/ 2274975 h 2153"/>
              <a:gd name="T8" fmla="*/ 93000968 w 1809"/>
              <a:gd name="T9" fmla="*/ 0 h 2153"/>
              <a:gd name="T10" fmla="*/ 77351014 w 1809"/>
              <a:gd name="T11" fmla="*/ 0 h 2153"/>
              <a:gd name="T12" fmla="*/ 75077566 w 1809"/>
              <a:gd name="T13" fmla="*/ 2274975 h 2153"/>
              <a:gd name="T14" fmla="*/ 75077566 w 1809"/>
              <a:gd name="T15" fmla="*/ 15078009 h 2153"/>
              <a:gd name="T16" fmla="*/ 73385586 w 1809"/>
              <a:gd name="T17" fmla="*/ 15924597 h 2153"/>
              <a:gd name="T18" fmla="*/ 48060145 w 1809"/>
              <a:gd name="T19" fmla="*/ 846588 h 2153"/>
              <a:gd name="T20" fmla="*/ 45786698 w 1809"/>
              <a:gd name="T21" fmla="*/ 846588 h 2153"/>
              <a:gd name="T22" fmla="*/ 845875 w 1809"/>
              <a:gd name="T23" fmla="*/ 29045101 h 2153"/>
              <a:gd name="T24" fmla="*/ 0 w 1809"/>
              <a:gd name="T25" fmla="*/ 30738047 h 2153"/>
              <a:gd name="T26" fmla="*/ 0 w 1809"/>
              <a:gd name="T27" fmla="*/ 111577540 h 2153"/>
              <a:gd name="T28" fmla="*/ 2273447 w 1809"/>
              <a:gd name="T29" fmla="*/ 113852515 h 2153"/>
              <a:gd name="T30" fmla="*/ 22734704 w 1809"/>
              <a:gd name="T31" fmla="*/ 113852515 h 2153"/>
              <a:gd name="T32" fmla="*/ 22734704 w 1809"/>
              <a:gd name="T33" fmla="*/ 77400690 h 2153"/>
              <a:gd name="T34" fmla="*/ 25008152 w 1809"/>
              <a:gd name="T35" fmla="*/ 75125714 h 2153"/>
              <a:gd name="T36" fmla="*/ 38701948 w 1809"/>
              <a:gd name="T37" fmla="*/ 75125714 h 2153"/>
              <a:gd name="T38" fmla="*/ 40975395 w 1809"/>
              <a:gd name="T39" fmla="*/ 77400690 h 2153"/>
              <a:gd name="T40" fmla="*/ 40975395 w 1809"/>
              <a:gd name="T41" fmla="*/ 113852515 h 2153"/>
              <a:gd name="T42" fmla="*/ 93318257 w 1809"/>
              <a:gd name="T43" fmla="*/ 113852515 h 2153"/>
              <a:gd name="T44" fmla="*/ 95591705 w 1809"/>
              <a:gd name="T45" fmla="*/ 111577540 h 2153"/>
              <a:gd name="T46" fmla="*/ 95591705 w 1809"/>
              <a:gd name="T47" fmla="*/ 29574218 h 2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9" h="2153">
                <a:moveTo>
                  <a:pt x="1808" y="559"/>
                </a:moveTo>
                <a:lnTo>
                  <a:pt x="1808" y="559"/>
                </a:lnTo>
                <a:cubicBezTo>
                  <a:pt x="1802" y="554"/>
                  <a:pt x="1802" y="554"/>
                  <a:pt x="1802" y="554"/>
                </a:cubicBezTo>
                <a:cubicBezTo>
                  <a:pt x="1802" y="43"/>
                  <a:pt x="1802" y="43"/>
                  <a:pt x="1802" y="43"/>
                </a:cubicBezTo>
                <a:cubicBezTo>
                  <a:pt x="1802" y="22"/>
                  <a:pt x="1786" y="0"/>
                  <a:pt x="1759" y="0"/>
                </a:cubicBezTo>
                <a:cubicBezTo>
                  <a:pt x="1463" y="0"/>
                  <a:pt x="1463" y="0"/>
                  <a:pt x="1463" y="0"/>
                </a:cubicBezTo>
                <a:cubicBezTo>
                  <a:pt x="1437" y="0"/>
                  <a:pt x="1420" y="22"/>
                  <a:pt x="1420" y="43"/>
                </a:cubicBezTo>
                <a:cubicBezTo>
                  <a:pt x="1420" y="285"/>
                  <a:pt x="1420" y="285"/>
                  <a:pt x="1420" y="285"/>
                </a:cubicBezTo>
                <a:cubicBezTo>
                  <a:pt x="1420" y="301"/>
                  <a:pt x="1399" y="312"/>
                  <a:pt x="1388" y="301"/>
                </a:cubicBezTo>
                <a:cubicBezTo>
                  <a:pt x="909" y="16"/>
                  <a:pt x="909" y="16"/>
                  <a:pt x="909" y="16"/>
                </a:cubicBezTo>
                <a:cubicBezTo>
                  <a:pt x="899" y="5"/>
                  <a:pt x="877" y="5"/>
                  <a:pt x="866" y="16"/>
                </a:cubicBezTo>
                <a:cubicBezTo>
                  <a:pt x="16" y="549"/>
                  <a:pt x="16" y="549"/>
                  <a:pt x="16" y="549"/>
                </a:cubicBezTo>
                <a:cubicBezTo>
                  <a:pt x="5" y="554"/>
                  <a:pt x="0" y="570"/>
                  <a:pt x="0" y="581"/>
                </a:cubicBezTo>
                <a:cubicBezTo>
                  <a:pt x="0" y="2109"/>
                  <a:pt x="0" y="2109"/>
                  <a:pt x="0" y="2109"/>
                </a:cubicBezTo>
                <a:cubicBezTo>
                  <a:pt x="0" y="2130"/>
                  <a:pt x="16" y="2152"/>
                  <a:pt x="43" y="2152"/>
                </a:cubicBezTo>
                <a:cubicBezTo>
                  <a:pt x="430" y="2152"/>
                  <a:pt x="430" y="2152"/>
                  <a:pt x="430" y="2152"/>
                </a:cubicBezTo>
                <a:cubicBezTo>
                  <a:pt x="430" y="1463"/>
                  <a:pt x="430" y="1463"/>
                  <a:pt x="430" y="1463"/>
                </a:cubicBezTo>
                <a:cubicBezTo>
                  <a:pt x="430" y="1442"/>
                  <a:pt x="447" y="1420"/>
                  <a:pt x="473" y="1420"/>
                </a:cubicBezTo>
                <a:cubicBezTo>
                  <a:pt x="732" y="1420"/>
                  <a:pt x="732" y="1420"/>
                  <a:pt x="732" y="1420"/>
                </a:cubicBezTo>
                <a:cubicBezTo>
                  <a:pt x="753" y="1420"/>
                  <a:pt x="775" y="1442"/>
                  <a:pt x="775" y="1463"/>
                </a:cubicBezTo>
                <a:cubicBezTo>
                  <a:pt x="775" y="2152"/>
                  <a:pt x="775" y="2152"/>
                  <a:pt x="775" y="2152"/>
                </a:cubicBezTo>
                <a:cubicBezTo>
                  <a:pt x="1765" y="2152"/>
                  <a:pt x="1765" y="2152"/>
                  <a:pt x="1765" y="2152"/>
                </a:cubicBezTo>
                <a:cubicBezTo>
                  <a:pt x="1786" y="2152"/>
                  <a:pt x="1808" y="2130"/>
                  <a:pt x="1808" y="2109"/>
                </a:cubicBezTo>
                <a:lnTo>
                  <a:pt x="1808" y="559"/>
                </a:lnTo>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7" name="Trapezoid 66">
            <a:extLst>
              <a:ext uri="{FF2B5EF4-FFF2-40B4-BE49-F238E27FC236}">
                <a16:creationId xmlns:a16="http://schemas.microsoft.com/office/drawing/2014/main" id="{B2D87017-3D24-5B42-94D0-26F96D471221}"/>
              </a:ext>
            </a:extLst>
          </p:cNvPr>
          <p:cNvSpPr/>
          <p:nvPr/>
        </p:nvSpPr>
        <p:spPr>
          <a:xfrm>
            <a:off x="4146314" y="3173031"/>
            <a:ext cx="3913159" cy="764127"/>
          </a:xfrm>
          <a:prstGeom prst="trapezoid">
            <a:avLst>
              <a:gd name="adj" fmla="val 35629"/>
            </a:avLst>
          </a:prstGeom>
          <a:solidFill>
            <a:srgbClr val="8A008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68" name="TextBox 67">
            <a:extLst>
              <a:ext uri="{FF2B5EF4-FFF2-40B4-BE49-F238E27FC236}">
                <a16:creationId xmlns:a16="http://schemas.microsoft.com/office/drawing/2014/main" id="{3655B605-59BE-3C45-8D73-A4B41B4C3DAE}"/>
              </a:ext>
            </a:extLst>
          </p:cNvPr>
          <p:cNvSpPr txBox="1"/>
          <p:nvPr/>
        </p:nvSpPr>
        <p:spPr>
          <a:xfrm>
            <a:off x="4967846" y="3384783"/>
            <a:ext cx="2267325" cy="318100"/>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FFFFFF"/>
                </a:solidFill>
                <a:effectLst/>
                <a:uLnTx/>
                <a:uFillTx/>
                <a:latin typeface="Arial" panose="020B0604020202020204"/>
                <a:ea typeface="+mn-ea"/>
                <a:cs typeface="+mn-cs"/>
              </a:rPr>
              <a:t>Platform Services </a:t>
            </a:r>
          </a:p>
        </p:txBody>
      </p:sp>
      <p:grpSp>
        <p:nvGrpSpPr>
          <p:cNvPr id="75" name="Group 74">
            <a:extLst>
              <a:ext uri="{FF2B5EF4-FFF2-40B4-BE49-F238E27FC236}">
                <a16:creationId xmlns:a16="http://schemas.microsoft.com/office/drawing/2014/main" id="{BE1083C7-66BD-CF47-B896-5F0D7E62ECD4}"/>
              </a:ext>
            </a:extLst>
          </p:cNvPr>
          <p:cNvGrpSpPr/>
          <p:nvPr/>
        </p:nvGrpSpPr>
        <p:grpSpPr>
          <a:xfrm>
            <a:off x="4146313" y="3942780"/>
            <a:ext cx="3913159" cy="257683"/>
            <a:chOff x="3260982" y="3055999"/>
            <a:chExt cx="5181601" cy="341210"/>
          </a:xfrm>
        </p:grpSpPr>
        <p:sp>
          <p:nvSpPr>
            <p:cNvPr id="76" name="Rectangle 75">
              <a:extLst>
                <a:ext uri="{FF2B5EF4-FFF2-40B4-BE49-F238E27FC236}">
                  <a16:creationId xmlns:a16="http://schemas.microsoft.com/office/drawing/2014/main" id="{EE2007CB-03EA-4F4C-91B7-B6C948EA4784}"/>
                </a:ext>
              </a:extLst>
            </p:cNvPr>
            <p:cNvSpPr/>
            <p:nvPr/>
          </p:nvSpPr>
          <p:spPr>
            <a:xfrm>
              <a:off x="3260982" y="3055999"/>
              <a:ext cx="5181601" cy="341210"/>
            </a:xfrm>
            <a:prstGeom prst="rect">
              <a:avLst/>
            </a:prstGeom>
            <a:solidFill>
              <a:schemeClr val="accent4">
                <a:alpha val="88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7" name="Freeform 76">
              <a:extLst>
                <a:ext uri="{FF2B5EF4-FFF2-40B4-BE49-F238E27FC236}">
                  <a16:creationId xmlns:a16="http://schemas.microsoft.com/office/drawing/2014/main" id="{FE6E82A8-4836-9349-B527-9D41F3E4968F}"/>
                </a:ext>
              </a:extLst>
            </p:cNvPr>
            <p:cNvSpPr>
              <a:spLocks noChangeAspect="1" noChangeArrowheads="1"/>
            </p:cNvSpPr>
            <p:nvPr/>
          </p:nvSpPr>
          <p:spPr bwMode="auto">
            <a:xfrm>
              <a:off x="3902958" y="3193491"/>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8" name="Freeform 77">
              <a:extLst>
                <a:ext uri="{FF2B5EF4-FFF2-40B4-BE49-F238E27FC236}">
                  <a16:creationId xmlns:a16="http://schemas.microsoft.com/office/drawing/2014/main" id="{F00DDB98-E8CB-6849-A031-4F1AFB34F23A}"/>
                </a:ext>
              </a:extLst>
            </p:cNvPr>
            <p:cNvSpPr>
              <a:spLocks noChangeAspect="1" noChangeArrowheads="1"/>
            </p:cNvSpPr>
            <p:nvPr/>
          </p:nvSpPr>
          <p:spPr bwMode="auto">
            <a:xfrm>
              <a:off x="4312575" y="3194413"/>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9" name="Freeform 78">
              <a:extLst>
                <a:ext uri="{FF2B5EF4-FFF2-40B4-BE49-F238E27FC236}">
                  <a16:creationId xmlns:a16="http://schemas.microsoft.com/office/drawing/2014/main" id="{8EF193B7-520B-B64D-929C-02706031CEE6}"/>
                </a:ext>
              </a:extLst>
            </p:cNvPr>
            <p:cNvSpPr>
              <a:spLocks noChangeAspect="1" noChangeArrowheads="1"/>
            </p:cNvSpPr>
            <p:nvPr/>
          </p:nvSpPr>
          <p:spPr bwMode="auto">
            <a:xfrm>
              <a:off x="4729317" y="3192650"/>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0" name="Freeform 79">
              <a:extLst>
                <a:ext uri="{FF2B5EF4-FFF2-40B4-BE49-F238E27FC236}">
                  <a16:creationId xmlns:a16="http://schemas.microsoft.com/office/drawing/2014/main" id="{59B645E3-A25D-B744-A0A1-8DC01887BFC0}"/>
                </a:ext>
              </a:extLst>
            </p:cNvPr>
            <p:cNvSpPr>
              <a:spLocks noChangeAspect="1" noChangeArrowheads="1"/>
            </p:cNvSpPr>
            <p:nvPr/>
          </p:nvSpPr>
          <p:spPr bwMode="auto">
            <a:xfrm>
              <a:off x="5161479" y="3194524"/>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1" name="Freeform 80">
              <a:extLst>
                <a:ext uri="{FF2B5EF4-FFF2-40B4-BE49-F238E27FC236}">
                  <a16:creationId xmlns:a16="http://schemas.microsoft.com/office/drawing/2014/main" id="{36895ECA-7245-DE49-9D3E-D5CD41C7ED66}"/>
                </a:ext>
              </a:extLst>
            </p:cNvPr>
            <p:cNvSpPr>
              <a:spLocks noChangeAspect="1" noChangeArrowheads="1"/>
            </p:cNvSpPr>
            <p:nvPr/>
          </p:nvSpPr>
          <p:spPr bwMode="auto">
            <a:xfrm>
              <a:off x="5766296" y="3193815"/>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3" name="Freeform 82">
              <a:extLst>
                <a:ext uri="{FF2B5EF4-FFF2-40B4-BE49-F238E27FC236}">
                  <a16:creationId xmlns:a16="http://schemas.microsoft.com/office/drawing/2014/main" id="{8A97C405-4117-664B-ABBC-009F9A146362}"/>
                </a:ext>
              </a:extLst>
            </p:cNvPr>
            <p:cNvSpPr>
              <a:spLocks noChangeAspect="1" noChangeArrowheads="1"/>
            </p:cNvSpPr>
            <p:nvPr/>
          </p:nvSpPr>
          <p:spPr bwMode="auto">
            <a:xfrm>
              <a:off x="6373436" y="3193140"/>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4" name="Freeform 83">
              <a:extLst>
                <a:ext uri="{FF2B5EF4-FFF2-40B4-BE49-F238E27FC236}">
                  <a16:creationId xmlns:a16="http://schemas.microsoft.com/office/drawing/2014/main" id="{A09C09A7-0450-9046-A734-300E0AB4FDF1}"/>
                </a:ext>
              </a:extLst>
            </p:cNvPr>
            <p:cNvSpPr>
              <a:spLocks noChangeAspect="1" noChangeArrowheads="1"/>
            </p:cNvSpPr>
            <p:nvPr/>
          </p:nvSpPr>
          <p:spPr bwMode="auto">
            <a:xfrm>
              <a:off x="6796715" y="3194578"/>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5" name="Freeform 84">
              <a:extLst>
                <a:ext uri="{FF2B5EF4-FFF2-40B4-BE49-F238E27FC236}">
                  <a16:creationId xmlns:a16="http://schemas.microsoft.com/office/drawing/2014/main" id="{F6C1D05F-123A-B745-996B-5A2D706E7A51}"/>
                </a:ext>
              </a:extLst>
            </p:cNvPr>
            <p:cNvSpPr>
              <a:spLocks noChangeAspect="1" noChangeArrowheads="1"/>
            </p:cNvSpPr>
            <p:nvPr/>
          </p:nvSpPr>
          <p:spPr bwMode="auto">
            <a:xfrm>
              <a:off x="7213075" y="3192299"/>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6" name="Freeform 85">
              <a:extLst>
                <a:ext uri="{FF2B5EF4-FFF2-40B4-BE49-F238E27FC236}">
                  <a16:creationId xmlns:a16="http://schemas.microsoft.com/office/drawing/2014/main" id="{6D771F9E-5154-8248-9F7F-19D79CCC21EA}"/>
                </a:ext>
              </a:extLst>
            </p:cNvPr>
            <p:cNvSpPr>
              <a:spLocks noChangeAspect="1" noChangeArrowheads="1"/>
            </p:cNvSpPr>
            <p:nvPr/>
          </p:nvSpPr>
          <p:spPr bwMode="auto">
            <a:xfrm>
              <a:off x="7600811" y="3190616"/>
              <a:ext cx="186259" cy="114744"/>
            </a:xfrm>
            <a:custGeom>
              <a:avLst/>
              <a:gdLst>
                <a:gd name="connsiteX0" fmla="*/ 612094 w 793165"/>
                <a:gd name="connsiteY0" fmla="*/ 132442 h 488625"/>
                <a:gd name="connsiteX1" fmla="*/ 791371 w 793165"/>
                <a:gd name="connsiteY1" fmla="*/ 248274 h 488625"/>
                <a:gd name="connsiteX2" fmla="*/ 666234 w 793165"/>
                <a:gd name="connsiteY2" fmla="*/ 377219 h 488625"/>
                <a:gd name="connsiteX3" fmla="*/ 456159 w 793165"/>
                <a:gd name="connsiteY3" fmla="*/ 488625 h 488625"/>
                <a:gd name="connsiteX4" fmla="*/ 333616 w 793165"/>
                <a:gd name="connsiteY4" fmla="*/ 462641 h 488625"/>
                <a:gd name="connsiteX5" fmla="*/ 305736 w 793165"/>
                <a:gd name="connsiteY5" fmla="*/ 464590 h 488625"/>
                <a:gd name="connsiteX6" fmla="*/ 220474 w 793165"/>
                <a:gd name="connsiteY6" fmla="*/ 428862 h 488625"/>
                <a:gd name="connsiteX7" fmla="*/ 601072 w 793165"/>
                <a:gd name="connsiteY7" fmla="*/ 309661 h 488625"/>
                <a:gd name="connsiteX8" fmla="*/ 698004 w 793165"/>
                <a:gd name="connsiteY8" fmla="*/ 240478 h 488625"/>
                <a:gd name="connsiteX9" fmla="*/ 392943 w 793165"/>
                <a:gd name="connsiteY9" fmla="*/ 238530 h 488625"/>
                <a:gd name="connsiteX10" fmla="*/ 612094 w 793165"/>
                <a:gd name="connsiteY10" fmla="*/ 132442 h 488625"/>
                <a:gd name="connsiteX11" fmla="*/ 419071 w 793165"/>
                <a:gd name="connsiteY11" fmla="*/ 0 h 488625"/>
                <a:gd name="connsiteX12" fmla="*/ 577827 w 793165"/>
                <a:gd name="connsiteY12" fmla="*/ 41664 h 488625"/>
                <a:gd name="connsiteX13" fmla="*/ 343751 w 793165"/>
                <a:gd name="connsiteY13" fmla="*/ 117505 h 488625"/>
                <a:gd name="connsiteX14" fmla="*/ 353815 w 793165"/>
                <a:gd name="connsiteY14" fmla="*/ 121411 h 488625"/>
                <a:gd name="connsiteX15" fmla="*/ 514195 w 793165"/>
                <a:gd name="connsiteY15" fmla="*/ 105462 h 488625"/>
                <a:gd name="connsiteX16" fmla="*/ 195059 w 793165"/>
                <a:gd name="connsiteY16" fmla="*/ 427706 h 488625"/>
                <a:gd name="connsiteX17" fmla="*/ 188890 w 793165"/>
                <a:gd name="connsiteY17" fmla="*/ 427706 h 488625"/>
                <a:gd name="connsiteX18" fmla="*/ 266 w 793165"/>
                <a:gd name="connsiteY18" fmla="*/ 270490 h 488625"/>
                <a:gd name="connsiteX19" fmla="*/ 188890 w 793165"/>
                <a:gd name="connsiteY19" fmla="*/ 69657 h 488625"/>
                <a:gd name="connsiteX20" fmla="*/ 230771 w 793165"/>
                <a:gd name="connsiteY20" fmla="*/ 73563 h 488625"/>
                <a:gd name="connsiteX21" fmla="*/ 419071 w 793165"/>
                <a:gd name="connsiteY21" fmla="*/ 0 h 48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165" h="488625">
                  <a:moveTo>
                    <a:pt x="612094" y="132442"/>
                  </a:moveTo>
                  <a:cubicBezTo>
                    <a:pt x="698085" y="129153"/>
                    <a:pt x="777431" y="162851"/>
                    <a:pt x="791371" y="248274"/>
                  </a:cubicBezTo>
                  <a:cubicBezTo>
                    <a:pt x="805311" y="327525"/>
                    <a:pt x="735610" y="371373"/>
                    <a:pt x="666234" y="377219"/>
                  </a:cubicBezTo>
                  <a:cubicBezTo>
                    <a:pt x="632518" y="438931"/>
                    <a:pt x="559251" y="488625"/>
                    <a:pt x="456159" y="488625"/>
                  </a:cubicBezTo>
                  <a:cubicBezTo>
                    <a:pt x="408504" y="488625"/>
                    <a:pt x="371222" y="482454"/>
                    <a:pt x="333616" y="462641"/>
                  </a:cubicBezTo>
                  <a:cubicBezTo>
                    <a:pt x="323566" y="464590"/>
                    <a:pt x="315786" y="464590"/>
                    <a:pt x="305736" y="464590"/>
                  </a:cubicBezTo>
                  <a:cubicBezTo>
                    <a:pt x="268130" y="464590"/>
                    <a:pt x="244140" y="456795"/>
                    <a:pt x="220474" y="428862"/>
                  </a:cubicBezTo>
                  <a:cubicBezTo>
                    <a:pt x="270075" y="365526"/>
                    <a:pt x="418554" y="252171"/>
                    <a:pt x="601072" y="309661"/>
                  </a:cubicBezTo>
                  <a:cubicBezTo>
                    <a:pt x="698004" y="341491"/>
                    <a:pt x="721994" y="268086"/>
                    <a:pt x="698004" y="240478"/>
                  </a:cubicBezTo>
                  <a:cubicBezTo>
                    <a:pt x="606907" y="137192"/>
                    <a:pt x="398454" y="230735"/>
                    <a:pt x="392943" y="238530"/>
                  </a:cubicBezTo>
                  <a:cubicBezTo>
                    <a:pt x="433466" y="176006"/>
                    <a:pt x="526103" y="135731"/>
                    <a:pt x="612094" y="132442"/>
                  </a:cubicBezTo>
                  <a:close/>
                  <a:moveTo>
                    <a:pt x="419071" y="0"/>
                  </a:moveTo>
                  <a:cubicBezTo>
                    <a:pt x="488547" y="0"/>
                    <a:pt x="536272" y="3906"/>
                    <a:pt x="577827" y="41664"/>
                  </a:cubicBezTo>
                  <a:cubicBezTo>
                    <a:pt x="512247" y="31899"/>
                    <a:pt x="433031" y="57613"/>
                    <a:pt x="343751" y="117505"/>
                  </a:cubicBezTo>
                  <a:lnTo>
                    <a:pt x="353815" y="121411"/>
                  </a:lnTo>
                  <a:cubicBezTo>
                    <a:pt x="446667" y="81700"/>
                    <a:pt x="514195" y="105462"/>
                    <a:pt x="514195" y="105462"/>
                  </a:cubicBezTo>
                  <a:cubicBezTo>
                    <a:pt x="270379" y="191068"/>
                    <a:pt x="208694" y="356096"/>
                    <a:pt x="195059" y="427706"/>
                  </a:cubicBezTo>
                  <a:cubicBezTo>
                    <a:pt x="192786" y="427706"/>
                    <a:pt x="190838" y="425753"/>
                    <a:pt x="188890" y="427706"/>
                  </a:cubicBezTo>
                  <a:cubicBezTo>
                    <a:pt x="123310" y="445609"/>
                    <a:pt x="6110" y="377905"/>
                    <a:pt x="266" y="270490"/>
                  </a:cubicBezTo>
                  <a:cubicBezTo>
                    <a:pt x="-5578" y="163401"/>
                    <a:pt x="85650" y="69657"/>
                    <a:pt x="188890" y="69657"/>
                  </a:cubicBezTo>
                  <a:cubicBezTo>
                    <a:pt x="202851" y="69657"/>
                    <a:pt x="216811" y="69657"/>
                    <a:pt x="230771" y="73563"/>
                  </a:cubicBezTo>
                  <a:cubicBezTo>
                    <a:pt x="274275" y="27993"/>
                    <a:pt x="341803" y="0"/>
                    <a:pt x="41907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02" name="Oval 101">
            <a:extLst>
              <a:ext uri="{FF2B5EF4-FFF2-40B4-BE49-F238E27FC236}">
                <a16:creationId xmlns:a16="http://schemas.microsoft.com/office/drawing/2014/main" id="{4FB4403E-1D6A-E84E-AF86-88BA016F3885}"/>
              </a:ext>
            </a:extLst>
          </p:cNvPr>
          <p:cNvSpPr/>
          <p:nvPr/>
        </p:nvSpPr>
        <p:spPr>
          <a:xfrm>
            <a:off x="4403168" y="3456179"/>
            <a:ext cx="170688" cy="170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50" name="Group 149">
            <a:extLst>
              <a:ext uri="{FF2B5EF4-FFF2-40B4-BE49-F238E27FC236}">
                <a16:creationId xmlns:a16="http://schemas.microsoft.com/office/drawing/2014/main" id="{964F30DB-F25D-BB4F-BFC4-8F08E8502A2A}"/>
              </a:ext>
            </a:extLst>
          </p:cNvPr>
          <p:cNvGrpSpPr/>
          <p:nvPr/>
        </p:nvGrpSpPr>
        <p:grpSpPr>
          <a:xfrm>
            <a:off x="3807087" y="2219716"/>
            <a:ext cx="660519" cy="1270125"/>
            <a:chOff x="2855315" y="1664787"/>
            <a:chExt cx="495389" cy="952594"/>
          </a:xfrm>
        </p:grpSpPr>
        <p:cxnSp>
          <p:nvCxnSpPr>
            <p:cNvPr id="105" name="Straight Connector 104">
              <a:extLst>
                <a:ext uri="{FF2B5EF4-FFF2-40B4-BE49-F238E27FC236}">
                  <a16:creationId xmlns:a16="http://schemas.microsoft.com/office/drawing/2014/main" id="{2B6AD13B-1BC7-394B-ACC0-708E81308601}"/>
                </a:ext>
              </a:extLst>
            </p:cNvPr>
            <p:cNvCxnSpPr>
              <a:cxnSpLocks/>
            </p:cNvCxnSpPr>
            <p:nvPr/>
          </p:nvCxnSpPr>
          <p:spPr>
            <a:xfrm flipH="1" flipV="1">
              <a:off x="3069159" y="1804387"/>
              <a:ext cx="281545" cy="81299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959DA49-1A4B-CE4D-A9B3-1BC986F44656}"/>
                </a:ext>
              </a:extLst>
            </p:cNvPr>
            <p:cNvCxnSpPr>
              <a:cxnSpLocks/>
            </p:cNvCxnSpPr>
            <p:nvPr/>
          </p:nvCxnSpPr>
          <p:spPr>
            <a:xfrm flipH="1">
              <a:off x="2868704" y="1808690"/>
              <a:ext cx="2109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62213A1-0750-4147-9C7C-1EECD4842323}"/>
                </a:ext>
              </a:extLst>
            </p:cNvPr>
            <p:cNvCxnSpPr>
              <a:cxnSpLocks/>
            </p:cNvCxnSpPr>
            <p:nvPr/>
          </p:nvCxnSpPr>
          <p:spPr>
            <a:xfrm>
              <a:off x="2855315" y="1664787"/>
              <a:ext cx="0" cy="2594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9" name="Oval 128">
            <a:extLst>
              <a:ext uri="{FF2B5EF4-FFF2-40B4-BE49-F238E27FC236}">
                <a16:creationId xmlns:a16="http://schemas.microsoft.com/office/drawing/2014/main" id="{0D2B89F6-2FF6-D04D-8A33-485AD9EDF670}"/>
              </a:ext>
            </a:extLst>
          </p:cNvPr>
          <p:cNvSpPr/>
          <p:nvPr/>
        </p:nvSpPr>
        <p:spPr>
          <a:xfrm>
            <a:off x="7632703" y="3451471"/>
            <a:ext cx="170688" cy="170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47" name="Group 146">
            <a:extLst>
              <a:ext uri="{FF2B5EF4-FFF2-40B4-BE49-F238E27FC236}">
                <a16:creationId xmlns:a16="http://schemas.microsoft.com/office/drawing/2014/main" id="{2F9D00B5-9B47-024A-A873-B7328ED10A0F}"/>
              </a:ext>
            </a:extLst>
          </p:cNvPr>
          <p:cNvGrpSpPr/>
          <p:nvPr/>
        </p:nvGrpSpPr>
        <p:grpSpPr>
          <a:xfrm>
            <a:off x="7719248" y="2203882"/>
            <a:ext cx="662753" cy="1326268"/>
            <a:chOff x="5789435" y="1652911"/>
            <a:chExt cx="497065" cy="994701"/>
          </a:xfrm>
        </p:grpSpPr>
        <p:cxnSp>
          <p:nvCxnSpPr>
            <p:cNvPr id="130" name="Straight Connector 129">
              <a:extLst>
                <a:ext uri="{FF2B5EF4-FFF2-40B4-BE49-F238E27FC236}">
                  <a16:creationId xmlns:a16="http://schemas.microsoft.com/office/drawing/2014/main" id="{21A5EDFE-1352-5545-9065-180164E303C0}"/>
                </a:ext>
              </a:extLst>
            </p:cNvPr>
            <p:cNvCxnSpPr>
              <a:cxnSpLocks/>
            </p:cNvCxnSpPr>
            <p:nvPr/>
          </p:nvCxnSpPr>
          <p:spPr>
            <a:xfrm>
              <a:off x="6286500" y="1652911"/>
              <a:ext cx="0" cy="2594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46CA8D4-4D88-AB49-BAA6-3848B69C42E7}"/>
                </a:ext>
              </a:extLst>
            </p:cNvPr>
            <p:cNvCxnSpPr>
              <a:cxnSpLocks/>
            </p:cNvCxnSpPr>
            <p:nvPr/>
          </p:nvCxnSpPr>
          <p:spPr>
            <a:xfrm flipV="1">
              <a:off x="5789435" y="1754922"/>
              <a:ext cx="297931" cy="89269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E4F760E-795A-C741-96B6-83A75AF164BB}"/>
                </a:ext>
              </a:extLst>
            </p:cNvPr>
            <p:cNvCxnSpPr>
              <a:cxnSpLocks/>
            </p:cNvCxnSpPr>
            <p:nvPr/>
          </p:nvCxnSpPr>
          <p:spPr>
            <a:xfrm flipH="1">
              <a:off x="6075587" y="1756778"/>
              <a:ext cx="2109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06A897CF-D1F3-4A45-A83A-00EF41C39314}"/>
              </a:ext>
            </a:extLst>
          </p:cNvPr>
          <p:cNvGrpSpPr/>
          <p:nvPr/>
        </p:nvGrpSpPr>
        <p:grpSpPr>
          <a:xfrm>
            <a:off x="7715517" y="3546041"/>
            <a:ext cx="640644" cy="1205808"/>
            <a:chOff x="5803113" y="2717197"/>
            <a:chExt cx="480483" cy="904356"/>
          </a:xfrm>
        </p:grpSpPr>
        <p:cxnSp>
          <p:nvCxnSpPr>
            <p:cNvPr id="132" name="Straight Connector 131">
              <a:extLst>
                <a:ext uri="{FF2B5EF4-FFF2-40B4-BE49-F238E27FC236}">
                  <a16:creationId xmlns:a16="http://schemas.microsoft.com/office/drawing/2014/main" id="{8A7E6937-ABBD-3543-88B3-A1E953E2C056}"/>
                </a:ext>
              </a:extLst>
            </p:cNvPr>
            <p:cNvCxnSpPr>
              <a:cxnSpLocks/>
            </p:cNvCxnSpPr>
            <p:nvPr/>
          </p:nvCxnSpPr>
          <p:spPr>
            <a:xfrm>
              <a:off x="6283596" y="3362119"/>
              <a:ext cx="0" cy="2594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3462C0-E926-2F4D-A93D-D2FB5D4FC776}"/>
                </a:ext>
              </a:extLst>
            </p:cNvPr>
            <p:cNvCxnSpPr>
              <a:cxnSpLocks/>
            </p:cNvCxnSpPr>
            <p:nvPr/>
          </p:nvCxnSpPr>
          <p:spPr>
            <a:xfrm>
              <a:off x="5803113" y="2717197"/>
              <a:ext cx="281294" cy="76953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740324E-FA19-AE44-BBF4-D0F025B635A2}"/>
                </a:ext>
              </a:extLst>
            </p:cNvPr>
            <p:cNvCxnSpPr>
              <a:cxnSpLocks/>
            </p:cNvCxnSpPr>
            <p:nvPr/>
          </p:nvCxnSpPr>
          <p:spPr>
            <a:xfrm flipH="1">
              <a:off x="6066962" y="3476624"/>
              <a:ext cx="2109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961CEBBD-425C-3042-AB4E-8F0A1DE1B634}"/>
              </a:ext>
            </a:extLst>
          </p:cNvPr>
          <p:cNvGrpSpPr/>
          <p:nvPr/>
        </p:nvGrpSpPr>
        <p:grpSpPr>
          <a:xfrm>
            <a:off x="3840910" y="3515309"/>
            <a:ext cx="663573" cy="1224056"/>
            <a:chOff x="2849652" y="2710624"/>
            <a:chExt cx="497680" cy="918042"/>
          </a:xfrm>
        </p:grpSpPr>
        <p:cxnSp>
          <p:nvCxnSpPr>
            <p:cNvPr id="119" name="Straight Connector 118">
              <a:extLst>
                <a:ext uri="{FF2B5EF4-FFF2-40B4-BE49-F238E27FC236}">
                  <a16:creationId xmlns:a16="http://schemas.microsoft.com/office/drawing/2014/main" id="{F6EA4667-6E61-8D44-8FBF-651B04A1F1D1}"/>
                </a:ext>
              </a:extLst>
            </p:cNvPr>
            <p:cNvCxnSpPr>
              <a:cxnSpLocks/>
            </p:cNvCxnSpPr>
            <p:nvPr/>
          </p:nvCxnSpPr>
          <p:spPr>
            <a:xfrm flipH="1">
              <a:off x="3051602" y="2710624"/>
              <a:ext cx="295730" cy="78446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7EB3282-926E-F14F-910B-25511D74DB20}"/>
                </a:ext>
              </a:extLst>
            </p:cNvPr>
            <p:cNvCxnSpPr>
              <a:cxnSpLocks/>
            </p:cNvCxnSpPr>
            <p:nvPr/>
          </p:nvCxnSpPr>
          <p:spPr>
            <a:xfrm>
              <a:off x="2857174" y="3369232"/>
              <a:ext cx="0" cy="25943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599C056-95DA-DE4A-B95B-E54EFC393062}"/>
                </a:ext>
              </a:extLst>
            </p:cNvPr>
            <p:cNvCxnSpPr>
              <a:cxnSpLocks/>
            </p:cNvCxnSpPr>
            <p:nvPr/>
          </p:nvCxnSpPr>
          <p:spPr>
            <a:xfrm flipH="1">
              <a:off x="2849652" y="3486475"/>
              <a:ext cx="210913"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D756261-F35C-D94D-B57C-EBFE9BB6E3A7}"/>
              </a:ext>
            </a:extLst>
          </p:cNvPr>
          <p:cNvGrpSpPr/>
          <p:nvPr/>
        </p:nvGrpSpPr>
        <p:grpSpPr>
          <a:xfrm>
            <a:off x="4670565" y="4892071"/>
            <a:ext cx="2859975" cy="671739"/>
            <a:chOff x="4037872" y="3669053"/>
            <a:chExt cx="1083160" cy="254408"/>
          </a:xfrm>
        </p:grpSpPr>
        <p:grpSp>
          <p:nvGrpSpPr>
            <p:cNvPr id="5" name="Group 4">
              <a:extLst>
                <a:ext uri="{FF2B5EF4-FFF2-40B4-BE49-F238E27FC236}">
                  <a16:creationId xmlns:a16="http://schemas.microsoft.com/office/drawing/2014/main" id="{D1492F7C-CDCC-E84F-8768-401941275B50}"/>
                </a:ext>
              </a:extLst>
            </p:cNvPr>
            <p:cNvGrpSpPr/>
            <p:nvPr/>
          </p:nvGrpSpPr>
          <p:grpSpPr>
            <a:xfrm>
              <a:off x="4037872" y="3669053"/>
              <a:ext cx="1004341" cy="254408"/>
              <a:chOff x="4037872" y="3669053"/>
              <a:chExt cx="1004341" cy="254408"/>
            </a:xfrm>
          </p:grpSpPr>
          <p:sp>
            <p:nvSpPr>
              <p:cNvPr id="20" name="Oval 6">
                <a:extLst>
                  <a:ext uri="{FF2B5EF4-FFF2-40B4-BE49-F238E27FC236}">
                    <a16:creationId xmlns:a16="http://schemas.microsoft.com/office/drawing/2014/main" id="{627FCDA9-37F4-2942-AAAD-3786170130D5}"/>
                  </a:ext>
                </a:extLst>
              </p:cNvPr>
              <p:cNvSpPr>
                <a:spLocks noChangeArrowheads="1"/>
              </p:cNvSpPr>
              <p:nvPr/>
            </p:nvSpPr>
            <p:spPr bwMode="auto">
              <a:xfrm>
                <a:off x="4103541" y="3669053"/>
                <a:ext cx="248601" cy="248601"/>
              </a:xfrm>
              <a:prstGeom prst="ellipse">
                <a:avLst/>
              </a:prstGeom>
              <a:noFill/>
              <a:ln w="6350">
                <a:solidFill>
                  <a:schemeClr val="accent2"/>
                </a:solidFill>
              </a:ln>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9D57CE1A-560F-DE49-9654-D74B56886BA6}"/>
                  </a:ext>
                </a:extLst>
              </p:cNvPr>
              <p:cNvSpPr txBox="1"/>
              <p:nvPr/>
            </p:nvSpPr>
            <p:spPr>
              <a:xfrm>
                <a:off x="4037872" y="3803990"/>
                <a:ext cx="380001" cy="81595"/>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931E"/>
                    </a:solidFill>
                    <a:effectLst/>
                    <a:uLnTx/>
                    <a:uFillTx/>
                    <a:latin typeface="Arial" panose="020B0604020202020204"/>
                    <a:ea typeface="+mn-ea"/>
                    <a:cs typeface="+mn-cs"/>
                  </a:rPr>
                  <a:t>Workforce</a:t>
                </a:r>
                <a:endParaRPr kumimoji="0" lang="en-US" sz="933" b="0" i="0" u="none" strike="noStrike" kern="1200" cap="none" spc="0" normalizeH="0" baseline="0" noProof="0" dirty="0">
                  <a:ln>
                    <a:noFill/>
                  </a:ln>
                  <a:solidFill>
                    <a:srgbClr val="FF931E"/>
                  </a:solidFill>
                  <a:effectLst/>
                  <a:uLnTx/>
                  <a:uFillTx/>
                  <a:latin typeface="Arial" panose="020B0604020202020204"/>
                  <a:ea typeface="+mn-ea"/>
                  <a:cs typeface="+mn-cs"/>
                </a:endParaRPr>
              </a:p>
            </p:txBody>
          </p:sp>
          <p:pic>
            <p:nvPicPr>
              <p:cNvPr id="22" name="Graphic 21">
                <a:extLst>
                  <a:ext uri="{FF2B5EF4-FFF2-40B4-BE49-F238E27FC236}">
                    <a16:creationId xmlns:a16="http://schemas.microsoft.com/office/drawing/2014/main" id="{0FE3C9A0-7192-FE40-8E92-C5C8547168D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77335" y="3713280"/>
                <a:ext cx="104726" cy="87340"/>
              </a:xfrm>
              <a:prstGeom prst="rect">
                <a:avLst/>
              </a:prstGeom>
            </p:spPr>
          </p:pic>
          <p:sp>
            <p:nvSpPr>
              <p:cNvPr id="24" name="Oval 6">
                <a:extLst>
                  <a:ext uri="{FF2B5EF4-FFF2-40B4-BE49-F238E27FC236}">
                    <a16:creationId xmlns:a16="http://schemas.microsoft.com/office/drawing/2014/main" id="{59AB13C5-15DA-4749-A963-76B47769FAA9}"/>
                  </a:ext>
                </a:extLst>
              </p:cNvPr>
              <p:cNvSpPr>
                <a:spLocks noChangeArrowheads="1"/>
              </p:cNvSpPr>
              <p:nvPr/>
            </p:nvSpPr>
            <p:spPr bwMode="auto">
              <a:xfrm>
                <a:off x="4453085" y="3671165"/>
                <a:ext cx="247152" cy="248084"/>
              </a:xfrm>
              <a:prstGeom prst="ellipse">
                <a:avLst/>
              </a:prstGeom>
              <a:noFill/>
              <a:ln w="6350">
                <a:solidFill>
                  <a:schemeClr val="accent5">
                    <a:lumMod val="60000"/>
                    <a:lumOff val="40000"/>
                  </a:schemeClr>
                </a:solidFill>
              </a:ln>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B29D3268-DC18-9C40-ACB8-8CEF497BF3E7}"/>
                  </a:ext>
                </a:extLst>
              </p:cNvPr>
              <p:cNvSpPr txBox="1"/>
              <p:nvPr/>
            </p:nvSpPr>
            <p:spPr>
              <a:xfrm>
                <a:off x="4415820" y="3808787"/>
                <a:ext cx="316122" cy="81595"/>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A0081">
                        <a:lumMod val="60000"/>
                        <a:lumOff val="40000"/>
                      </a:srgbClr>
                    </a:solidFill>
                    <a:effectLst/>
                    <a:uLnTx/>
                    <a:uFillTx/>
                    <a:latin typeface="Arial" panose="020B0604020202020204"/>
                    <a:ea typeface="+mn-ea"/>
                    <a:cs typeface="+mn-cs"/>
                  </a:rPr>
                  <a:t>Things</a:t>
                </a:r>
              </a:p>
            </p:txBody>
          </p:sp>
          <p:pic>
            <p:nvPicPr>
              <p:cNvPr id="26" name="Graphic 25">
                <a:extLst>
                  <a:ext uri="{FF2B5EF4-FFF2-40B4-BE49-F238E27FC236}">
                    <a16:creationId xmlns:a16="http://schemas.microsoft.com/office/drawing/2014/main" id="{179E483D-468B-4946-B81D-A1D1532A24C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03627" y="3695235"/>
                <a:ext cx="139653" cy="139653"/>
              </a:xfrm>
              <a:prstGeom prst="rect">
                <a:avLst/>
              </a:prstGeom>
            </p:spPr>
          </p:pic>
          <p:sp>
            <p:nvSpPr>
              <p:cNvPr id="96" name="Freeform 46">
                <a:extLst>
                  <a:ext uri="{FF2B5EF4-FFF2-40B4-BE49-F238E27FC236}">
                    <a16:creationId xmlns:a16="http://schemas.microsoft.com/office/drawing/2014/main" id="{1CBB7575-5943-DF48-84DD-F35E079AC25E}"/>
                  </a:ext>
                </a:extLst>
              </p:cNvPr>
              <p:cNvSpPr>
                <a:spLocks noChangeAspect="1" noChangeArrowheads="1"/>
              </p:cNvSpPr>
              <p:nvPr/>
            </p:nvSpPr>
            <p:spPr bwMode="auto">
              <a:xfrm>
                <a:off x="4847308" y="3710762"/>
                <a:ext cx="135586" cy="95011"/>
              </a:xfrm>
              <a:custGeom>
                <a:avLst/>
                <a:gdLst>
                  <a:gd name="connsiteX0" fmla="*/ 502261 w 690549"/>
                  <a:gd name="connsiteY0" fmla="*/ 250115 h 483902"/>
                  <a:gd name="connsiteX1" fmla="*/ 633313 w 690549"/>
                  <a:gd name="connsiteY1" fmla="*/ 250115 h 483902"/>
                  <a:gd name="connsiteX2" fmla="*/ 635022 w 690549"/>
                  <a:gd name="connsiteY2" fmla="*/ 250115 h 483902"/>
                  <a:gd name="connsiteX3" fmla="*/ 660948 w 690549"/>
                  <a:gd name="connsiteY3" fmla="*/ 268993 h 483902"/>
                  <a:gd name="connsiteX4" fmla="*/ 690292 w 690549"/>
                  <a:gd name="connsiteY4" fmla="*/ 385122 h 483902"/>
                  <a:gd name="connsiteX5" fmla="*/ 671204 w 690549"/>
                  <a:gd name="connsiteY5" fmla="*/ 414583 h 483902"/>
                  <a:gd name="connsiteX6" fmla="*/ 641860 w 690549"/>
                  <a:gd name="connsiteY6" fmla="*/ 397135 h 483902"/>
                  <a:gd name="connsiteX7" fmla="*/ 635022 w 690549"/>
                  <a:gd name="connsiteY7" fmla="*/ 372822 h 483902"/>
                  <a:gd name="connsiteX8" fmla="*/ 626475 w 690549"/>
                  <a:gd name="connsiteY8" fmla="*/ 449193 h 483902"/>
                  <a:gd name="connsiteX9" fmla="*/ 612800 w 690549"/>
                  <a:gd name="connsiteY9" fmla="*/ 461206 h 483902"/>
                  <a:gd name="connsiteX10" fmla="*/ 514512 w 690549"/>
                  <a:gd name="connsiteY10" fmla="*/ 461206 h 483902"/>
                  <a:gd name="connsiteX11" fmla="*/ 500552 w 690549"/>
                  <a:gd name="connsiteY11" fmla="*/ 449193 h 483902"/>
                  <a:gd name="connsiteX12" fmla="*/ 497133 w 690549"/>
                  <a:gd name="connsiteY12" fmla="*/ 430029 h 483902"/>
                  <a:gd name="connsiteX13" fmla="*/ 498842 w 690549"/>
                  <a:gd name="connsiteY13" fmla="*/ 430029 h 483902"/>
                  <a:gd name="connsiteX14" fmla="*/ 533315 w 690549"/>
                  <a:gd name="connsiteY14" fmla="*/ 372822 h 483902"/>
                  <a:gd name="connsiteX15" fmla="*/ 502261 w 690549"/>
                  <a:gd name="connsiteY15" fmla="*/ 250115 h 483902"/>
                  <a:gd name="connsiteX16" fmla="*/ 55527 w 690549"/>
                  <a:gd name="connsiteY16" fmla="*/ 250115 h 483902"/>
                  <a:gd name="connsiteX17" fmla="*/ 57236 w 690549"/>
                  <a:gd name="connsiteY17" fmla="*/ 250115 h 483902"/>
                  <a:gd name="connsiteX18" fmla="*/ 188288 w 690549"/>
                  <a:gd name="connsiteY18" fmla="*/ 250115 h 483902"/>
                  <a:gd name="connsiteX19" fmla="*/ 157234 w 690549"/>
                  <a:gd name="connsiteY19" fmla="*/ 372822 h 483902"/>
                  <a:gd name="connsiteX20" fmla="*/ 191707 w 690549"/>
                  <a:gd name="connsiteY20" fmla="*/ 430029 h 483902"/>
                  <a:gd name="connsiteX21" fmla="*/ 193416 w 690549"/>
                  <a:gd name="connsiteY21" fmla="*/ 430029 h 483902"/>
                  <a:gd name="connsiteX22" fmla="*/ 189997 w 690549"/>
                  <a:gd name="connsiteY22" fmla="*/ 449193 h 483902"/>
                  <a:gd name="connsiteX23" fmla="*/ 176037 w 690549"/>
                  <a:gd name="connsiteY23" fmla="*/ 461206 h 483902"/>
                  <a:gd name="connsiteX24" fmla="*/ 77749 w 690549"/>
                  <a:gd name="connsiteY24" fmla="*/ 461206 h 483902"/>
                  <a:gd name="connsiteX25" fmla="*/ 64074 w 690549"/>
                  <a:gd name="connsiteY25" fmla="*/ 449193 h 483902"/>
                  <a:gd name="connsiteX26" fmla="*/ 55527 w 690549"/>
                  <a:gd name="connsiteY26" fmla="*/ 372822 h 483902"/>
                  <a:gd name="connsiteX27" fmla="*/ 48404 w 690549"/>
                  <a:gd name="connsiteY27" fmla="*/ 397135 h 483902"/>
                  <a:gd name="connsiteX28" fmla="*/ 19345 w 690549"/>
                  <a:gd name="connsiteY28" fmla="*/ 414583 h 483902"/>
                  <a:gd name="connsiteX29" fmla="*/ 257 w 690549"/>
                  <a:gd name="connsiteY29" fmla="*/ 385122 h 483902"/>
                  <a:gd name="connsiteX30" fmla="*/ 29601 w 690549"/>
                  <a:gd name="connsiteY30" fmla="*/ 268993 h 483902"/>
                  <a:gd name="connsiteX31" fmla="*/ 55527 w 690549"/>
                  <a:gd name="connsiteY31" fmla="*/ 250115 h 483902"/>
                  <a:gd name="connsiteX32" fmla="*/ 245766 w 690549"/>
                  <a:gd name="connsiteY32" fmla="*/ 188329 h 483902"/>
                  <a:gd name="connsiteX33" fmla="*/ 247478 w 690549"/>
                  <a:gd name="connsiteY33" fmla="*/ 188329 h 483902"/>
                  <a:gd name="connsiteX34" fmla="*/ 444044 w 690549"/>
                  <a:gd name="connsiteY34" fmla="*/ 188329 h 483902"/>
                  <a:gd name="connsiteX35" fmla="*/ 446041 w 690549"/>
                  <a:gd name="connsiteY35" fmla="*/ 188329 h 483902"/>
                  <a:gd name="connsiteX36" fmla="*/ 480562 w 690549"/>
                  <a:gd name="connsiteY36" fmla="*/ 214342 h 483902"/>
                  <a:gd name="connsiteX37" fmla="*/ 521930 w 690549"/>
                  <a:gd name="connsiteY37" fmla="*/ 376707 h 483902"/>
                  <a:gd name="connsiteX38" fmla="*/ 497679 w 690549"/>
                  <a:gd name="connsiteY38" fmla="*/ 418156 h 483902"/>
                  <a:gd name="connsiteX39" fmla="*/ 454600 w 690549"/>
                  <a:gd name="connsiteY39" fmla="*/ 393858 h 483902"/>
                  <a:gd name="connsiteX40" fmla="*/ 447753 w 690549"/>
                  <a:gd name="connsiteY40" fmla="*/ 359270 h 483902"/>
                  <a:gd name="connsiteX41" fmla="*/ 435486 w 690549"/>
                  <a:gd name="connsiteY41" fmla="*/ 464750 h 483902"/>
                  <a:gd name="connsiteX42" fmla="*/ 414659 w 690549"/>
                  <a:gd name="connsiteY42" fmla="*/ 483902 h 483902"/>
                  <a:gd name="connsiteX43" fmla="*/ 276863 w 690549"/>
                  <a:gd name="connsiteY43" fmla="*/ 483902 h 483902"/>
                  <a:gd name="connsiteX44" fmla="*/ 256322 w 690549"/>
                  <a:gd name="connsiteY44" fmla="*/ 464750 h 483902"/>
                  <a:gd name="connsiteX45" fmla="*/ 244054 w 690549"/>
                  <a:gd name="connsiteY45" fmla="*/ 359270 h 483902"/>
                  <a:gd name="connsiteX46" fmla="*/ 237207 w 690549"/>
                  <a:gd name="connsiteY46" fmla="*/ 393858 h 483902"/>
                  <a:gd name="connsiteX47" fmla="*/ 194128 w 690549"/>
                  <a:gd name="connsiteY47" fmla="*/ 418156 h 483902"/>
                  <a:gd name="connsiteX48" fmla="*/ 169878 w 690549"/>
                  <a:gd name="connsiteY48" fmla="*/ 376707 h 483902"/>
                  <a:gd name="connsiteX49" fmla="*/ 211246 w 690549"/>
                  <a:gd name="connsiteY49" fmla="*/ 214342 h 483902"/>
                  <a:gd name="connsiteX50" fmla="*/ 245766 w 690549"/>
                  <a:gd name="connsiteY50" fmla="*/ 188329 h 483902"/>
                  <a:gd name="connsiteX51" fmla="*/ 562868 w 690549"/>
                  <a:gd name="connsiteY51" fmla="*/ 116003 h 483902"/>
                  <a:gd name="connsiteX52" fmla="*/ 626531 w 690549"/>
                  <a:gd name="connsiteY52" fmla="*/ 179537 h 483902"/>
                  <a:gd name="connsiteX53" fmla="*/ 562868 w 690549"/>
                  <a:gd name="connsiteY53" fmla="*/ 243070 h 483902"/>
                  <a:gd name="connsiteX54" fmla="*/ 500910 w 690549"/>
                  <a:gd name="connsiteY54" fmla="*/ 179537 h 483902"/>
                  <a:gd name="connsiteX55" fmla="*/ 562868 w 690549"/>
                  <a:gd name="connsiteY55" fmla="*/ 116003 h 483902"/>
                  <a:gd name="connsiteX56" fmla="*/ 127682 w 690549"/>
                  <a:gd name="connsiteY56" fmla="*/ 116003 h 483902"/>
                  <a:gd name="connsiteX57" fmla="*/ 189640 w 690549"/>
                  <a:gd name="connsiteY57" fmla="*/ 179537 h 483902"/>
                  <a:gd name="connsiteX58" fmla="*/ 127682 w 690549"/>
                  <a:gd name="connsiteY58" fmla="*/ 243070 h 483902"/>
                  <a:gd name="connsiteX59" fmla="*/ 64019 w 690549"/>
                  <a:gd name="connsiteY59" fmla="*/ 179537 h 483902"/>
                  <a:gd name="connsiteX60" fmla="*/ 127682 w 690549"/>
                  <a:gd name="connsiteY60" fmla="*/ 116003 h 483902"/>
                  <a:gd name="connsiteX61" fmla="*/ 345904 w 690549"/>
                  <a:gd name="connsiteY61" fmla="*/ 0 h 483902"/>
                  <a:gd name="connsiteX62" fmla="*/ 433894 w 690549"/>
                  <a:gd name="connsiteY62" fmla="*/ 88664 h 483902"/>
                  <a:gd name="connsiteX63" fmla="*/ 345904 w 690549"/>
                  <a:gd name="connsiteY63" fmla="*/ 178762 h 483902"/>
                  <a:gd name="connsiteX64" fmla="*/ 257913 w 690549"/>
                  <a:gd name="connsiteY64" fmla="*/ 88664 h 483902"/>
                  <a:gd name="connsiteX65" fmla="*/ 345904 w 690549"/>
                  <a:gd name="connsiteY65" fmla="*/ 0 h 4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0549" h="483902">
                    <a:moveTo>
                      <a:pt x="502261" y="250115"/>
                    </a:moveTo>
                    <a:cubicBezTo>
                      <a:pt x="502261" y="250115"/>
                      <a:pt x="502261" y="250115"/>
                      <a:pt x="633313" y="250115"/>
                    </a:cubicBezTo>
                    <a:lnTo>
                      <a:pt x="635022" y="250115"/>
                    </a:lnTo>
                    <a:cubicBezTo>
                      <a:pt x="647273" y="248399"/>
                      <a:pt x="657529" y="256980"/>
                      <a:pt x="660948" y="268993"/>
                    </a:cubicBezTo>
                    <a:cubicBezTo>
                      <a:pt x="660948" y="268993"/>
                      <a:pt x="660948" y="268993"/>
                      <a:pt x="690292" y="385122"/>
                    </a:cubicBezTo>
                    <a:cubicBezTo>
                      <a:pt x="692001" y="398851"/>
                      <a:pt x="685164" y="411151"/>
                      <a:pt x="671204" y="414583"/>
                    </a:cubicBezTo>
                    <a:cubicBezTo>
                      <a:pt x="659238" y="418015"/>
                      <a:pt x="645563" y="411151"/>
                      <a:pt x="641860" y="397135"/>
                    </a:cubicBezTo>
                    <a:cubicBezTo>
                      <a:pt x="641860" y="397135"/>
                      <a:pt x="641860" y="397135"/>
                      <a:pt x="635022" y="372822"/>
                    </a:cubicBezTo>
                    <a:cubicBezTo>
                      <a:pt x="635022" y="372822"/>
                      <a:pt x="635022" y="372822"/>
                      <a:pt x="626475" y="449193"/>
                    </a:cubicBezTo>
                    <a:cubicBezTo>
                      <a:pt x="626475" y="456057"/>
                      <a:pt x="619638" y="461206"/>
                      <a:pt x="612800" y="461206"/>
                    </a:cubicBezTo>
                    <a:cubicBezTo>
                      <a:pt x="612800" y="461206"/>
                      <a:pt x="612800" y="461206"/>
                      <a:pt x="514512" y="461206"/>
                    </a:cubicBezTo>
                    <a:cubicBezTo>
                      <a:pt x="505680" y="461206"/>
                      <a:pt x="500552" y="456057"/>
                      <a:pt x="500552" y="449193"/>
                    </a:cubicBezTo>
                    <a:cubicBezTo>
                      <a:pt x="500552" y="449193"/>
                      <a:pt x="500552" y="449193"/>
                      <a:pt x="497133" y="430029"/>
                    </a:cubicBezTo>
                    <a:cubicBezTo>
                      <a:pt x="498842" y="430029"/>
                      <a:pt x="498842" y="430029"/>
                      <a:pt x="498842" y="430029"/>
                    </a:cubicBezTo>
                    <a:cubicBezTo>
                      <a:pt x="524768" y="423164"/>
                      <a:pt x="538443" y="397135"/>
                      <a:pt x="533315" y="372822"/>
                    </a:cubicBezTo>
                    <a:cubicBezTo>
                      <a:pt x="533315" y="372822"/>
                      <a:pt x="533315" y="372822"/>
                      <a:pt x="502261" y="250115"/>
                    </a:cubicBezTo>
                    <a:close/>
                    <a:moveTo>
                      <a:pt x="55527" y="250115"/>
                    </a:moveTo>
                    <a:lnTo>
                      <a:pt x="57236" y="250115"/>
                    </a:lnTo>
                    <a:cubicBezTo>
                      <a:pt x="57236" y="250115"/>
                      <a:pt x="57236" y="250115"/>
                      <a:pt x="188288" y="250115"/>
                    </a:cubicBezTo>
                    <a:cubicBezTo>
                      <a:pt x="188288" y="250115"/>
                      <a:pt x="188288" y="250115"/>
                      <a:pt x="157234" y="372822"/>
                    </a:cubicBezTo>
                    <a:cubicBezTo>
                      <a:pt x="152106" y="397135"/>
                      <a:pt x="165781" y="423164"/>
                      <a:pt x="191707" y="430029"/>
                    </a:cubicBezTo>
                    <a:cubicBezTo>
                      <a:pt x="191707" y="430029"/>
                      <a:pt x="191707" y="430029"/>
                      <a:pt x="193416" y="430029"/>
                    </a:cubicBezTo>
                    <a:cubicBezTo>
                      <a:pt x="193416" y="430029"/>
                      <a:pt x="193416" y="430029"/>
                      <a:pt x="189997" y="449193"/>
                    </a:cubicBezTo>
                    <a:cubicBezTo>
                      <a:pt x="189997" y="456057"/>
                      <a:pt x="184869" y="461206"/>
                      <a:pt x="176037" y="461206"/>
                    </a:cubicBezTo>
                    <a:cubicBezTo>
                      <a:pt x="176037" y="461206"/>
                      <a:pt x="176037" y="461206"/>
                      <a:pt x="77749" y="461206"/>
                    </a:cubicBezTo>
                    <a:cubicBezTo>
                      <a:pt x="70911" y="461206"/>
                      <a:pt x="64074" y="456057"/>
                      <a:pt x="64074" y="449193"/>
                    </a:cubicBezTo>
                    <a:cubicBezTo>
                      <a:pt x="64074" y="449193"/>
                      <a:pt x="64074" y="449193"/>
                      <a:pt x="55527" y="372822"/>
                    </a:cubicBezTo>
                    <a:cubicBezTo>
                      <a:pt x="55527" y="372822"/>
                      <a:pt x="55527" y="372822"/>
                      <a:pt x="48404" y="397135"/>
                    </a:cubicBezTo>
                    <a:cubicBezTo>
                      <a:pt x="44986" y="411151"/>
                      <a:pt x="31311" y="418015"/>
                      <a:pt x="19345" y="414583"/>
                    </a:cubicBezTo>
                    <a:cubicBezTo>
                      <a:pt x="5385" y="411151"/>
                      <a:pt x="-1452" y="398851"/>
                      <a:pt x="257" y="385122"/>
                    </a:cubicBezTo>
                    <a:cubicBezTo>
                      <a:pt x="257" y="385122"/>
                      <a:pt x="257" y="385122"/>
                      <a:pt x="29601" y="268993"/>
                    </a:cubicBezTo>
                    <a:cubicBezTo>
                      <a:pt x="33020" y="256980"/>
                      <a:pt x="43276" y="248399"/>
                      <a:pt x="55527" y="250115"/>
                    </a:cubicBezTo>
                    <a:close/>
                    <a:moveTo>
                      <a:pt x="245766" y="188329"/>
                    </a:moveTo>
                    <a:lnTo>
                      <a:pt x="247478" y="188329"/>
                    </a:lnTo>
                    <a:cubicBezTo>
                      <a:pt x="247478" y="188329"/>
                      <a:pt x="247478" y="188329"/>
                      <a:pt x="444044" y="188329"/>
                    </a:cubicBezTo>
                    <a:lnTo>
                      <a:pt x="446041" y="188329"/>
                    </a:lnTo>
                    <a:cubicBezTo>
                      <a:pt x="461447" y="186614"/>
                      <a:pt x="476853" y="196905"/>
                      <a:pt x="480562" y="214342"/>
                    </a:cubicBezTo>
                    <a:cubicBezTo>
                      <a:pt x="480562" y="214342"/>
                      <a:pt x="480562" y="214342"/>
                      <a:pt x="521930" y="376707"/>
                    </a:cubicBezTo>
                    <a:cubicBezTo>
                      <a:pt x="527065" y="393858"/>
                      <a:pt x="515083" y="413010"/>
                      <a:pt x="497679" y="418156"/>
                    </a:cubicBezTo>
                    <a:cubicBezTo>
                      <a:pt x="478565" y="423301"/>
                      <a:pt x="459735" y="411295"/>
                      <a:pt x="454600" y="393858"/>
                    </a:cubicBezTo>
                    <a:cubicBezTo>
                      <a:pt x="454600" y="393858"/>
                      <a:pt x="454600" y="393858"/>
                      <a:pt x="447753" y="359270"/>
                    </a:cubicBezTo>
                    <a:cubicBezTo>
                      <a:pt x="447753" y="359270"/>
                      <a:pt x="447753" y="359270"/>
                      <a:pt x="435486" y="464750"/>
                    </a:cubicBezTo>
                    <a:cubicBezTo>
                      <a:pt x="433774" y="475327"/>
                      <a:pt x="425215" y="483902"/>
                      <a:pt x="414659" y="483902"/>
                    </a:cubicBezTo>
                    <a:cubicBezTo>
                      <a:pt x="414659" y="483902"/>
                      <a:pt x="414659" y="483902"/>
                      <a:pt x="276863" y="483902"/>
                    </a:cubicBezTo>
                    <a:cubicBezTo>
                      <a:pt x="266592" y="483902"/>
                      <a:pt x="258034" y="475327"/>
                      <a:pt x="256322" y="464750"/>
                    </a:cubicBezTo>
                    <a:cubicBezTo>
                      <a:pt x="256322" y="464750"/>
                      <a:pt x="256322" y="464750"/>
                      <a:pt x="244054" y="359270"/>
                    </a:cubicBezTo>
                    <a:cubicBezTo>
                      <a:pt x="244054" y="359270"/>
                      <a:pt x="244054" y="359270"/>
                      <a:pt x="237207" y="393858"/>
                    </a:cubicBezTo>
                    <a:cubicBezTo>
                      <a:pt x="232072" y="411295"/>
                      <a:pt x="212957" y="423301"/>
                      <a:pt x="194128" y="418156"/>
                    </a:cubicBezTo>
                    <a:cubicBezTo>
                      <a:pt x="176725" y="413010"/>
                      <a:pt x="164743" y="393858"/>
                      <a:pt x="169878" y="376707"/>
                    </a:cubicBezTo>
                    <a:cubicBezTo>
                      <a:pt x="169878" y="376707"/>
                      <a:pt x="169878" y="376707"/>
                      <a:pt x="211246" y="214342"/>
                    </a:cubicBezTo>
                    <a:cubicBezTo>
                      <a:pt x="214669" y="196905"/>
                      <a:pt x="230360" y="186614"/>
                      <a:pt x="245766" y="188329"/>
                    </a:cubicBezTo>
                    <a:close/>
                    <a:moveTo>
                      <a:pt x="562868" y="116003"/>
                    </a:moveTo>
                    <a:cubicBezTo>
                      <a:pt x="598963" y="116003"/>
                      <a:pt x="626531" y="145063"/>
                      <a:pt x="626531" y="179537"/>
                    </a:cubicBezTo>
                    <a:cubicBezTo>
                      <a:pt x="626531" y="214295"/>
                      <a:pt x="598963" y="243070"/>
                      <a:pt x="562868" y="243070"/>
                    </a:cubicBezTo>
                    <a:cubicBezTo>
                      <a:pt x="528478" y="243070"/>
                      <a:pt x="500910" y="214295"/>
                      <a:pt x="500910" y="179537"/>
                    </a:cubicBezTo>
                    <a:cubicBezTo>
                      <a:pt x="500910" y="145063"/>
                      <a:pt x="528478" y="116003"/>
                      <a:pt x="562868" y="116003"/>
                    </a:cubicBezTo>
                    <a:close/>
                    <a:moveTo>
                      <a:pt x="127682" y="116003"/>
                    </a:moveTo>
                    <a:cubicBezTo>
                      <a:pt x="162071" y="116003"/>
                      <a:pt x="189640" y="145063"/>
                      <a:pt x="189640" y="179537"/>
                    </a:cubicBezTo>
                    <a:cubicBezTo>
                      <a:pt x="189640" y="214295"/>
                      <a:pt x="162071" y="243070"/>
                      <a:pt x="127682" y="243070"/>
                    </a:cubicBezTo>
                    <a:cubicBezTo>
                      <a:pt x="91587" y="243070"/>
                      <a:pt x="64019" y="214295"/>
                      <a:pt x="64019" y="179537"/>
                    </a:cubicBezTo>
                    <a:cubicBezTo>
                      <a:pt x="64019" y="145063"/>
                      <a:pt x="91587" y="116003"/>
                      <a:pt x="127682" y="116003"/>
                    </a:cubicBezTo>
                    <a:close/>
                    <a:moveTo>
                      <a:pt x="345904" y="0"/>
                    </a:moveTo>
                    <a:cubicBezTo>
                      <a:pt x="394184" y="0"/>
                      <a:pt x="433894" y="39884"/>
                      <a:pt x="433894" y="88664"/>
                    </a:cubicBezTo>
                    <a:cubicBezTo>
                      <a:pt x="433894" y="138878"/>
                      <a:pt x="394184" y="178762"/>
                      <a:pt x="345904" y="178762"/>
                    </a:cubicBezTo>
                    <a:cubicBezTo>
                      <a:pt x="297623" y="178762"/>
                      <a:pt x="257913" y="138878"/>
                      <a:pt x="257913" y="88664"/>
                    </a:cubicBezTo>
                    <a:cubicBezTo>
                      <a:pt x="257913" y="39884"/>
                      <a:pt x="297623" y="0"/>
                      <a:pt x="345904" y="0"/>
                    </a:cubicBezTo>
                    <a:close/>
                  </a:path>
                </a:pathLst>
              </a:custGeom>
              <a:solidFill>
                <a:schemeClr val="accent3">
                  <a:lumMod val="60000"/>
                  <a:lumOff val="40000"/>
                </a:schemeClr>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7" name="Oval 96">
                <a:extLst>
                  <a:ext uri="{FF2B5EF4-FFF2-40B4-BE49-F238E27FC236}">
                    <a16:creationId xmlns:a16="http://schemas.microsoft.com/office/drawing/2014/main" id="{5D5F8853-F0EB-B245-A6C1-56A68AD9BB42}"/>
                  </a:ext>
                </a:extLst>
              </p:cNvPr>
              <p:cNvSpPr/>
              <p:nvPr/>
            </p:nvSpPr>
            <p:spPr>
              <a:xfrm>
                <a:off x="4793612" y="3674860"/>
                <a:ext cx="248601" cy="248601"/>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53" name="TextBox 152">
              <a:extLst>
                <a:ext uri="{FF2B5EF4-FFF2-40B4-BE49-F238E27FC236}">
                  <a16:creationId xmlns:a16="http://schemas.microsoft.com/office/drawing/2014/main" id="{CE9EA665-5F72-7443-B538-5BDD7D1160E2}"/>
                </a:ext>
              </a:extLst>
            </p:cNvPr>
            <p:cNvSpPr txBox="1"/>
            <p:nvPr/>
          </p:nvSpPr>
          <p:spPr>
            <a:xfrm>
              <a:off x="4711121" y="3810404"/>
              <a:ext cx="409911" cy="81595"/>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Customers</a:t>
              </a:r>
            </a:p>
          </p:txBody>
        </p:sp>
      </p:grpSp>
      <p:grpSp>
        <p:nvGrpSpPr>
          <p:cNvPr id="72" name="Group 71">
            <a:extLst>
              <a:ext uri="{FF2B5EF4-FFF2-40B4-BE49-F238E27FC236}">
                <a16:creationId xmlns:a16="http://schemas.microsoft.com/office/drawing/2014/main" id="{0FC3731C-0CD2-914A-BEE9-8F218DEF6B24}"/>
              </a:ext>
            </a:extLst>
          </p:cNvPr>
          <p:cNvGrpSpPr/>
          <p:nvPr/>
        </p:nvGrpSpPr>
        <p:grpSpPr>
          <a:xfrm>
            <a:off x="4328356" y="2834053"/>
            <a:ext cx="3560131" cy="343849"/>
            <a:chOff x="3150959" y="2200628"/>
            <a:chExt cx="4677423" cy="264649"/>
          </a:xfrm>
        </p:grpSpPr>
        <p:sp>
          <p:nvSpPr>
            <p:cNvPr id="73" name="Rectangle 72">
              <a:extLst>
                <a:ext uri="{FF2B5EF4-FFF2-40B4-BE49-F238E27FC236}">
                  <a16:creationId xmlns:a16="http://schemas.microsoft.com/office/drawing/2014/main" id="{CCF5F3DD-8091-6547-95E9-EAC415E0CA10}"/>
                </a:ext>
              </a:extLst>
            </p:cNvPr>
            <p:cNvSpPr/>
            <p:nvPr/>
          </p:nvSpPr>
          <p:spPr>
            <a:xfrm>
              <a:off x="3272915" y="2200628"/>
              <a:ext cx="4407350" cy="26464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4" name="TextBox 73">
              <a:extLst>
                <a:ext uri="{FF2B5EF4-FFF2-40B4-BE49-F238E27FC236}">
                  <a16:creationId xmlns:a16="http://schemas.microsoft.com/office/drawing/2014/main" id="{2ACF509E-9514-1E4A-A9F3-8CFE02E58231}"/>
                </a:ext>
              </a:extLst>
            </p:cNvPr>
            <p:cNvSpPr txBox="1"/>
            <p:nvPr/>
          </p:nvSpPr>
          <p:spPr>
            <a:xfrm>
              <a:off x="3150959" y="2245005"/>
              <a:ext cx="4677423" cy="166260"/>
            </a:xfrm>
            <a:prstGeom prst="rect">
              <a:avLst/>
            </a:prstGeom>
            <a:no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srgbClr val="FFFFFF"/>
                  </a:solidFill>
                  <a:effectLst/>
                  <a:uLnTx/>
                  <a:uFillTx/>
                  <a:latin typeface="Arial" panose="020B0604020202020204"/>
                  <a:ea typeface="+mn-ea"/>
                  <a:cs typeface="+mn-cs"/>
                </a:rPr>
                <a:t>Products / Services</a:t>
              </a:r>
            </a:p>
          </p:txBody>
        </p:sp>
      </p:grpSp>
      <p:grpSp>
        <p:nvGrpSpPr>
          <p:cNvPr id="4" name="Group 3">
            <a:extLst>
              <a:ext uri="{FF2B5EF4-FFF2-40B4-BE49-F238E27FC236}">
                <a16:creationId xmlns:a16="http://schemas.microsoft.com/office/drawing/2014/main" id="{75899E03-1CA2-3543-B8DB-9E9B31D5D2A3}"/>
              </a:ext>
            </a:extLst>
          </p:cNvPr>
          <p:cNvGrpSpPr/>
          <p:nvPr/>
        </p:nvGrpSpPr>
        <p:grpSpPr>
          <a:xfrm>
            <a:off x="4573109" y="2152607"/>
            <a:ext cx="3101224" cy="495012"/>
            <a:chOff x="3429832" y="1614455"/>
            <a:chExt cx="2325918" cy="371259"/>
          </a:xfrm>
        </p:grpSpPr>
        <p:grpSp>
          <p:nvGrpSpPr>
            <p:cNvPr id="116" name="Group 115">
              <a:extLst>
                <a:ext uri="{FF2B5EF4-FFF2-40B4-BE49-F238E27FC236}">
                  <a16:creationId xmlns:a16="http://schemas.microsoft.com/office/drawing/2014/main" id="{C16E0D0D-146F-4F98-880F-354D84ECFFE6}"/>
                </a:ext>
              </a:extLst>
            </p:cNvPr>
            <p:cNvGrpSpPr/>
            <p:nvPr/>
          </p:nvGrpSpPr>
          <p:grpSpPr>
            <a:xfrm>
              <a:off x="5212303" y="1615826"/>
              <a:ext cx="543447" cy="369888"/>
              <a:chOff x="5565325" y="867800"/>
              <a:chExt cx="717589" cy="488416"/>
            </a:xfrm>
          </p:grpSpPr>
          <p:sp>
            <p:nvSpPr>
              <p:cNvPr id="117" name="Freeform 64">
                <a:extLst>
                  <a:ext uri="{FF2B5EF4-FFF2-40B4-BE49-F238E27FC236}">
                    <a16:creationId xmlns:a16="http://schemas.microsoft.com/office/drawing/2014/main" id="{E95234E3-92A7-488E-AE8F-7D3DF828EF03}"/>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3DD5A642-0223-4DB6-B79C-4F71E73EBE31}"/>
                  </a:ext>
                </a:extLst>
              </p:cNvPr>
              <p:cNvSpPr txBox="1"/>
              <p:nvPr/>
            </p:nvSpPr>
            <p:spPr>
              <a:xfrm>
                <a:off x="5580664" y="1003421"/>
                <a:ext cx="702250" cy="222764"/>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667"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grpSp>
          <p:nvGrpSpPr>
            <p:cNvPr id="3" name="Group 2">
              <a:extLst>
                <a:ext uri="{FF2B5EF4-FFF2-40B4-BE49-F238E27FC236}">
                  <a16:creationId xmlns:a16="http://schemas.microsoft.com/office/drawing/2014/main" id="{C1871850-6353-434A-85DF-D1A5E522881D}"/>
                </a:ext>
              </a:extLst>
            </p:cNvPr>
            <p:cNvGrpSpPr/>
            <p:nvPr/>
          </p:nvGrpSpPr>
          <p:grpSpPr>
            <a:xfrm>
              <a:off x="3429832" y="1614455"/>
              <a:ext cx="1744754" cy="368177"/>
              <a:chOff x="6054206" y="941630"/>
              <a:chExt cx="2172714" cy="458485"/>
            </a:xfrm>
          </p:grpSpPr>
          <p:grpSp>
            <p:nvGrpSpPr>
              <p:cNvPr id="124" name="Group 123">
                <a:extLst>
                  <a:ext uri="{FF2B5EF4-FFF2-40B4-BE49-F238E27FC236}">
                    <a16:creationId xmlns:a16="http://schemas.microsoft.com/office/drawing/2014/main" id="{BD422A3C-EABC-0848-83BB-A65564B949BD}"/>
                  </a:ext>
                </a:extLst>
              </p:cNvPr>
              <p:cNvGrpSpPr/>
              <p:nvPr/>
            </p:nvGrpSpPr>
            <p:grpSpPr>
              <a:xfrm>
                <a:off x="6054206" y="943107"/>
                <a:ext cx="1434351" cy="457008"/>
                <a:chOff x="1745189" y="859596"/>
                <a:chExt cx="1434351" cy="457008"/>
              </a:xfrm>
            </p:grpSpPr>
            <p:grpSp>
              <p:nvGrpSpPr>
                <p:cNvPr id="125" name="Group 124">
                  <a:extLst>
                    <a:ext uri="{FF2B5EF4-FFF2-40B4-BE49-F238E27FC236}">
                      <a16:creationId xmlns:a16="http://schemas.microsoft.com/office/drawing/2014/main" id="{977EC49C-4FC0-3448-B3FA-AD4AEB98F5AD}"/>
                    </a:ext>
                  </a:extLst>
                </p:cNvPr>
                <p:cNvGrpSpPr/>
                <p:nvPr/>
              </p:nvGrpSpPr>
              <p:grpSpPr>
                <a:xfrm>
                  <a:off x="2509381" y="859596"/>
                  <a:ext cx="670159" cy="456755"/>
                  <a:chOff x="3016814" y="891950"/>
                  <a:chExt cx="837297" cy="543808"/>
                </a:xfrm>
              </p:grpSpPr>
              <p:sp>
                <p:nvSpPr>
                  <p:cNvPr id="141" name="Freeform 64">
                    <a:extLst>
                      <a:ext uri="{FF2B5EF4-FFF2-40B4-BE49-F238E27FC236}">
                        <a16:creationId xmlns:a16="http://schemas.microsoft.com/office/drawing/2014/main" id="{01FC9273-3054-3540-A173-4357A012E347}"/>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2" name="Picture 92">
                    <a:extLst>
                      <a:ext uri="{FF2B5EF4-FFF2-40B4-BE49-F238E27FC236}">
                        <a16:creationId xmlns:a16="http://schemas.microsoft.com/office/drawing/2014/main" id="{65BD222B-A2DD-1E4E-A898-4761A0574BD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256120" y="1041604"/>
                    <a:ext cx="394336" cy="123418"/>
                  </a:xfrm>
                  <a:prstGeom prst="rect">
                    <a:avLst/>
                  </a:prstGeom>
                </p:spPr>
              </p:pic>
              <p:pic>
                <p:nvPicPr>
                  <p:cNvPr id="143" name="Picture 96">
                    <a:extLst>
                      <a:ext uri="{FF2B5EF4-FFF2-40B4-BE49-F238E27FC236}">
                        <a16:creationId xmlns:a16="http://schemas.microsoft.com/office/drawing/2014/main" id="{C8DD6E83-BA11-DA42-A0D2-1D95BCF1E28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199653" y="1214812"/>
                    <a:ext cx="146753" cy="139846"/>
                  </a:xfrm>
                  <a:prstGeom prst="rect">
                    <a:avLst/>
                  </a:prstGeom>
                </p:spPr>
              </p:pic>
              <p:pic>
                <p:nvPicPr>
                  <p:cNvPr id="144" name="Picture 99">
                    <a:extLst>
                      <a:ext uri="{FF2B5EF4-FFF2-40B4-BE49-F238E27FC236}">
                        <a16:creationId xmlns:a16="http://schemas.microsoft.com/office/drawing/2014/main" id="{2BD48325-D406-1A4C-B0FE-EA77BE775D7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456067" y="1232775"/>
                    <a:ext cx="233363" cy="103777"/>
                  </a:xfrm>
                  <a:prstGeom prst="rect">
                    <a:avLst/>
                  </a:prstGeom>
                </p:spPr>
              </p:pic>
            </p:grpSp>
            <p:grpSp>
              <p:nvGrpSpPr>
                <p:cNvPr id="126" name="Group 125">
                  <a:extLst>
                    <a:ext uri="{FF2B5EF4-FFF2-40B4-BE49-F238E27FC236}">
                      <a16:creationId xmlns:a16="http://schemas.microsoft.com/office/drawing/2014/main" id="{D8C90C76-A3D2-8A4A-A1AD-D46A8421AD89}"/>
                    </a:ext>
                  </a:extLst>
                </p:cNvPr>
                <p:cNvGrpSpPr/>
                <p:nvPr/>
              </p:nvGrpSpPr>
              <p:grpSpPr>
                <a:xfrm>
                  <a:off x="1745189" y="859596"/>
                  <a:ext cx="719243" cy="457008"/>
                  <a:chOff x="1878991" y="892202"/>
                  <a:chExt cx="837297" cy="543808"/>
                </a:xfrm>
              </p:grpSpPr>
              <p:sp>
                <p:nvSpPr>
                  <p:cNvPr id="127" name="Freeform 64">
                    <a:extLst>
                      <a:ext uri="{FF2B5EF4-FFF2-40B4-BE49-F238E27FC236}">
                        <a16:creationId xmlns:a16="http://schemas.microsoft.com/office/drawing/2014/main" id="{1511FA00-54C5-2D47-97BB-FDD0C23FCD12}"/>
                      </a:ext>
                    </a:extLst>
                  </p:cNvPr>
                  <p:cNvSpPr>
                    <a:spLocks noChangeAspect="1" noChangeArrowheads="1"/>
                  </p:cNvSpPr>
                  <p:nvPr/>
                </p:nvSpPr>
                <p:spPr bwMode="auto">
                  <a:xfrm>
                    <a:off x="18789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31" name="Picture 142">
                    <a:extLst>
                      <a:ext uri="{FF2B5EF4-FFF2-40B4-BE49-F238E27FC236}">
                        <a16:creationId xmlns:a16="http://schemas.microsoft.com/office/drawing/2014/main" id="{528F3342-5F38-0943-B966-4C109E11CC0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072110" y="1050221"/>
                    <a:ext cx="473661" cy="106167"/>
                  </a:xfrm>
                  <a:prstGeom prst="rect">
                    <a:avLst/>
                  </a:prstGeom>
                </p:spPr>
              </p:pic>
              <p:pic>
                <p:nvPicPr>
                  <p:cNvPr id="135" name="Picture 114">
                    <a:extLst>
                      <a:ext uri="{FF2B5EF4-FFF2-40B4-BE49-F238E27FC236}">
                        <a16:creationId xmlns:a16="http://schemas.microsoft.com/office/drawing/2014/main" id="{E1F5C73A-6CE8-1E45-805D-A24A8CEE803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361501" y="1201755"/>
                    <a:ext cx="254731" cy="182419"/>
                  </a:xfrm>
                  <a:prstGeom prst="rect">
                    <a:avLst/>
                  </a:prstGeom>
                </p:spPr>
              </p:pic>
              <p:pic>
                <p:nvPicPr>
                  <p:cNvPr id="138" name="Picture 2">
                    <a:extLst>
                      <a:ext uri="{FF2B5EF4-FFF2-40B4-BE49-F238E27FC236}">
                        <a16:creationId xmlns:a16="http://schemas.microsoft.com/office/drawing/2014/main" id="{20405E12-BDF2-6E40-9FE4-0ED002FD20C3}"/>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5" name="Group 144">
                <a:extLst>
                  <a:ext uri="{FF2B5EF4-FFF2-40B4-BE49-F238E27FC236}">
                    <a16:creationId xmlns:a16="http://schemas.microsoft.com/office/drawing/2014/main" id="{F05F2CE9-E9B4-7F46-A1EC-5AD66E22EB80}"/>
                  </a:ext>
                </a:extLst>
              </p:cNvPr>
              <p:cNvGrpSpPr/>
              <p:nvPr/>
            </p:nvGrpSpPr>
            <p:grpSpPr>
              <a:xfrm>
                <a:off x="7533506" y="941630"/>
                <a:ext cx="693414" cy="458232"/>
                <a:chOff x="3590307" y="772377"/>
                <a:chExt cx="693414" cy="458232"/>
              </a:xfrm>
            </p:grpSpPr>
            <p:grpSp>
              <p:nvGrpSpPr>
                <p:cNvPr id="146" name="Group 145">
                  <a:extLst>
                    <a:ext uri="{FF2B5EF4-FFF2-40B4-BE49-F238E27FC236}">
                      <a16:creationId xmlns:a16="http://schemas.microsoft.com/office/drawing/2014/main" id="{D0AF8975-549B-3D4C-B97F-A1FB2E655B53}"/>
                    </a:ext>
                  </a:extLst>
                </p:cNvPr>
                <p:cNvGrpSpPr/>
                <p:nvPr/>
              </p:nvGrpSpPr>
              <p:grpSpPr>
                <a:xfrm>
                  <a:off x="3590307" y="772377"/>
                  <a:ext cx="693414" cy="458232"/>
                  <a:chOff x="4065882" y="894990"/>
                  <a:chExt cx="837297" cy="543808"/>
                </a:xfrm>
              </p:grpSpPr>
              <p:sp>
                <p:nvSpPr>
                  <p:cNvPr id="151" name="Freeform 64">
                    <a:extLst>
                      <a:ext uri="{FF2B5EF4-FFF2-40B4-BE49-F238E27FC236}">
                        <a16:creationId xmlns:a16="http://schemas.microsoft.com/office/drawing/2014/main" id="{E1EF5879-9FFA-854D-BC08-BF0057388CC2}"/>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54" name="Picture 4">
                    <a:extLst>
                      <a:ext uri="{FF2B5EF4-FFF2-40B4-BE49-F238E27FC236}">
                        <a16:creationId xmlns:a16="http://schemas.microsoft.com/office/drawing/2014/main" id="{94BF8FD7-7229-3041-89F9-B0C4EC9F31A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207520" y="1228343"/>
                    <a:ext cx="532321"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6">
                  <a:extLst>
                    <a:ext uri="{FF2B5EF4-FFF2-40B4-BE49-F238E27FC236}">
                      <a16:creationId xmlns:a16="http://schemas.microsoft.com/office/drawing/2014/main" id="{12E9DB24-0C1F-6E4F-AC1D-E30B52B9B963}"/>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94071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50"/>
                                        </p:tgtEl>
                                        <p:attrNameLst>
                                          <p:attrName>style.visibility</p:attrName>
                                        </p:attrNameLst>
                                      </p:cBhvr>
                                      <p:to>
                                        <p:strVal val="visible"/>
                                      </p:to>
                                    </p:set>
                                    <p:animEffect transition="in" filter="wipe(down)">
                                      <p:cBhvr>
                                        <p:cTn id="11" dur="500"/>
                                        <p:tgtEl>
                                          <p:spTgt spid="150"/>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36"/>
                                        </p:tgtEl>
                                        <p:attrNameLst>
                                          <p:attrName>style.visibility</p:attrName>
                                        </p:attrNameLst>
                                      </p:cBhvr>
                                      <p:to>
                                        <p:strVal val="visible"/>
                                      </p:to>
                                    </p:set>
                                    <p:anim calcmode="lin" valueType="num">
                                      <p:cBhvr additive="base">
                                        <p:cTn id="15" dur="500"/>
                                        <p:tgtEl>
                                          <p:spTgt spid="136"/>
                                        </p:tgtEl>
                                        <p:attrNameLst>
                                          <p:attrName>ppt_x</p:attrName>
                                        </p:attrNameLst>
                                      </p:cBhvr>
                                      <p:tavLst>
                                        <p:tav tm="0">
                                          <p:val>
                                            <p:strVal val="#ppt_x-#ppt_w*1.125000"/>
                                          </p:val>
                                        </p:tav>
                                        <p:tav tm="100000">
                                          <p:val>
                                            <p:strVal val="#ppt_x"/>
                                          </p:val>
                                        </p:tav>
                                      </p:tavLst>
                                    </p:anim>
                                    <p:animEffect transition="in" filter="wipe(right)">
                                      <p:cBhvr>
                                        <p:cTn id="16" dur="500"/>
                                        <p:tgtEl>
                                          <p:spTgt spid="1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wipe(up)">
                                      <p:cBhvr>
                                        <p:cTn id="21" dur="500"/>
                                        <p:tgtEl>
                                          <p:spTgt spid="152"/>
                                        </p:tgtEl>
                                      </p:cBhvr>
                                    </p:animEffect>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p:tgtEl>
                                          <p:spTgt spid="98"/>
                                        </p:tgtEl>
                                        <p:attrNameLst>
                                          <p:attrName>ppt_x</p:attrName>
                                        </p:attrNameLst>
                                      </p:cBhvr>
                                      <p:tavLst>
                                        <p:tav tm="0">
                                          <p:val>
                                            <p:strVal val="#ppt_x-#ppt_w*1.125000"/>
                                          </p:val>
                                        </p:tav>
                                        <p:tav tm="100000">
                                          <p:val>
                                            <p:strVal val="#ppt_x"/>
                                          </p:val>
                                        </p:tav>
                                      </p:tavLst>
                                    </p:anim>
                                    <p:animEffect transition="in" filter="wipe(right)">
                                      <p:cBhvr>
                                        <p:cTn id="26" dur="500"/>
                                        <p:tgtEl>
                                          <p:spTgt spid="9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9"/>
                                        </p:tgtEl>
                                        <p:attrNameLst>
                                          <p:attrName>style.visibility</p:attrName>
                                        </p:attrNameLst>
                                      </p:cBhvr>
                                      <p:to>
                                        <p:strVal val="visible"/>
                                      </p:to>
                                    </p:set>
                                    <p:animEffect transition="in" filter="dissolve">
                                      <p:cBhvr>
                                        <p:cTn id="31" dur="500"/>
                                        <p:tgtEl>
                                          <p:spTgt spid="129"/>
                                        </p:tgtEl>
                                      </p:cBhvr>
                                    </p:animEffec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wipe(down)">
                                      <p:cBhvr>
                                        <p:cTn id="35" dur="500"/>
                                        <p:tgtEl>
                                          <p:spTgt spid="147"/>
                                        </p:tgtEl>
                                      </p:cBhvr>
                                    </p:animEffect>
                                  </p:childTnLst>
                                </p:cTn>
                              </p:par>
                            </p:childTnLst>
                          </p:cTn>
                        </p:par>
                        <p:par>
                          <p:cTn id="36" fill="hold">
                            <p:stCondLst>
                              <p:cond delay="1000"/>
                            </p:stCondLst>
                            <p:childTnLst>
                              <p:par>
                                <p:cTn id="37" presetID="12" presetClass="entr" presetSubtype="2" fill="hold" grpId="0" nodeType="afterEffect">
                                  <p:stCondLst>
                                    <p:cond delay="0"/>
                                  </p:stCondLst>
                                  <p:childTnLst>
                                    <p:set>
                                      <p:cBhvr>
                                        <p:cTn id="38" dur="1" fill="hold">
                                          <p:stCondLst>
                                            <p:cond delay="0"/>
                                          </p:stCondLst>
                                        </p:cTn>
                                        <p:tgtEl>
                                          <p:spTgt spid="100"/>
                                        </p:tgtEl>
                                        <p:attrNameLst>
                                          <p:attrName>style.visibility</p:attrName>
                                        </p:attrNameLst>
                                      </p:cBhvr>
                                      <p:to>
                                        <p:strVal val="visible"/>
                                      </p:to>
                                    </p:set>
                                    <p:anim calcmode="lin" valueType="num">
                                      <p:cBhvr additive="base">
                                        <p:cTn id="39" dur="500"/>
                                        <p:tgtEl>
                                          <p:spTgt spid="100"/>
                                        </p:tgtEl>
                                        <p:attrNameLst>
                                          <p:attrName>ppt_x</p:attrName>
                                        </p:attrNameLst>
                                      </p:cBhvr>
                                      <p:tavLst>
                                        <p:tav tm="0">
                                          <p:val>
                                            <p:strVal val="#ppt_x+#ppt_w*1.125000"/>
                                          </p:val>
                                        </p:tav>
                                        <p:tav tm="100000">
                                          <p:val>
                                            <p:strVal val="#ppt_x"/>
                                          </p:val>
                                        </p:tav>
                                      </p:tavLst>
                                    </p:anim>
                                    <p:animEffect transition="in" filter="wipe(left)">
                                      <p:cBhvr>
                                        <p:cTn id="40" dur="500"/>
                                        <p:tgtEl>
                                          <p:spTgt spid="10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49"/>
                                        </p:tgtEl>
                                        <p:attrNameLst>
                                          <p:attrName>style.visibility</p:attrName>
                                        </p:attrNameLst>
                                      </p:cBhvr>
                                      <p:to>
                                        <p:strVal val="visible"/>
                                      </p:to>
                                    </p:set>
                                    <p:animEffect transition="in" filter="wipe(up)">
                                      <p:cBhvr>
                                        <p:cTn id="45" dur="500"/>
                                        <p:tgtEl>
                                          <p:spTgt spid="149"/>
                                        </p:tgtEl>
                                      </p:cBhvr>
                                    </p:animEffect>
                                  </p:childTnLst>
                                </p:cTn>
                              </p:par>
                            </p:childTnLst>
                          </p:cTn>
                        </p:par>
                        <p:par>
                          <p:cTn id="46" fill="hold">
                            <p:stCondLst>
                              <p:cond delay="500"/>
                            </p:stCondLst>
                            <p:childTnLst>
                              <p:par>
                                <p:cTn id="47" presetID="12" presetClass="entr" presetSubtype="2" fill="hold" grpId="0" nodeType="afterEffect">
                                  <p:stCondLst>
                                    <p:cond delay="0"/>
                                  </p:stCondLst>
                                  <p:childTnLst>
                                    <p:set>
                                      <p:cBhvr>
                                        <p:cTn id="48" dur="1" fill="hold">
                                          <p:stCondLst>
                                            <p:cond delay="0"/>
                                          </p:stCondLst>
                                        </p:cTn>
                                        <p:tgtEl>
                                          <p:spTgt spid="92"/>
                                        </p:tgtEl>
                                        <p:attrNameLst>
                                          <p:attrName>style.visibility</p:attrName>
                                        </p:attrNameLst>
                                      </p:cBhvr>
                                      <p:to>
                                        <p:strVal val="visible"/>
                                      </p:to>
                                    </p:set>
                                    <p:anim calcmode="lin" valueType="num">
                                      <p:cBhvr additive="base">
                                        <p:cTn id="49" dur="500"/>
                                        <p:tgtEl>
                                          <p:spTgt spid="92"/>
                                        </p:tgtEl>
                                        <p:attrNameLst>
                                          <p:attrName>ppt_x</p:attrName>
                                        </p:attrNameLst>
                                      </p:cBhvr>
                                      <p:tavLst>
                                        <p:tav tm="0">
                                          <p:val>
                                            <p:strVal val="#ppt_x+#ppt_w*1.125000"/>
                                          </p:val>
                                        </p:tav>
                                        <p:tav tm="100000">
                                          <p:val>
                                            <p:strVal val="#ppt_x"/>
                                          </p:val>
                                        </p:tav>
                                      </p:tavLst>
                                    </p:anim>
                                    <p:animEffect transition="in" filter="wipe(left)">
                                      <p:cBhvr>
                                        <p:cTn id="50" dur="500"/>
                                        <p:tgtEl>
                                          <p:spTgt spid="92"/>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500"/>
                                        <p:tgtEl>
                                          <p:spTgt spid="88"/>
                                        </p:tgtEl>
                                        <p:attrNameLst>
                                          <p:attrName>ppt_x</p:attrName>
                                        </p:attrNameLst>
                                      </p:cBhvr>
                                      <p:tavLst>
                                        <p:tav tm="0">
                                          <p:val>
                                            <p:strVal val="#ppt_x+#ppt_w*1.125000"/>
                                          </p:val>
                                        </p:tav>
                                        <p:tav tm="100000">
                                          <p:val>
                                            <p:strVal val="#ppt_x"/>
                                          </p:val>
                                        </p:tav>
                                      </p:tavLst>
                                    </p:anim>
                                    <p:animEffect transition="in" filter="wipe(lef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88" grpId="0"/>
      <p:bldP spid="92" grpId="0"/>
      <p:bldP spid="98" grpId="0"/>
      <p:bldP spid="100" grpId="0"/>
      <p:bldP spid="102" grpId="0" animBg="1"/>
      <p:bldP spid="12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95" name="Straight Connector 94">
            <a:extLst>
              <a:ext uri="{FF2B5EF4-FFF2-40B4-BE49-F238E27FC236}">
                <a16:creationId xmlns:a16="http://schemas.microsoft.com/office/drawing/2014/main" id="{BC073278-B62A-D646-8794-874289ED9F47}"/>
              </a:ext>
            </a:extLst>
          </p:cNvPr>
          <p:cNvCxnSpPr>
            <a:cxnSpLocks/>
          </p:cNvCxnSpPr>
          <p:nvPr/>
        </p:nvCxnSpPr>
        <p:spPr>
          <a:xfrm flipH="1" flipV="1">
            <a:off x="5587296" y="2408728"/>
            <a:ext cx="0" cy="292904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B60188A-E28A-7B49-9D70-A8C9AA015552}"/>
              </a:ext>
            </a:extLst>
          </p:cNvPr>
          <p:cNvCxnSpPr>
            <a:cxnSpLocks/>
          </p:cNvCxnSpPr>
          <p:nvPr/>
        </p:nvCxnSpPr>
        <p:spPr>
          <a:xfrm flipV="1">
            <a:off x="6094496" y="2292514"/>
            <a:ext cx="0" cy="3161477"/>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EE49233-9310-E547-A415-CF4C02145677}"/>
              </a:ext>
            </a:extLst>
          </p:cNvPr>
          <p:cNvCxnSpPr>
            <a:cxnSpLocks/>
          </p:cNvCxnSpPr>
          <p:nvPr/>
        </p:nvCxnSpPr>
        <p:spPr>
          <a:xfrm flipH="1" flipV="1">
            <a:off x="6601697" y="2408728"/>
            <a:ext cx="0" cy="292904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14" name="Title 113">
            <a:extLst>
              <a:ext uri="{FF2B5EF4-FFF2-40B4-BE49-F238E27FC236}">
                <a16:creationId xmlns:a16="http://schemas.microsoft.com/office/drawing/2014/main" id="{DADC3776-133F-4620-9320-A4A1476CF279}"/>
              </a:ext>
            </a:extLst>
          </p:cNvPr>
          <p:cNvSpPr>
            <a:spLocks noGrp="1"/>
          </p:cNvSpPr>
          <p:nvPr>
            <p:ph type="title"/>
          </p:nvPr>
        </p:nvSpPr>
        <p:spPr/>
        <p:txBody>
          <a:bodyPr/>
          <a:lstStyle/>
          <a:p>
            <a:r>
              <a:rPr lang="en-US" dirty="0"/>
              <a:t>Blueprint for a cloud and mobile world</a:t>
            </a:r>
          </a:p>
        </p:txBody>
      </p:sp>
      <p:sp>
        <p:nvSpPr>
          <p:cNvPr id="3" name="Content Placeholder 2">
            <a:extLst>
              <a:ext uri="{FF2B5EF4-FFF2-40B4-BE49-F238E27FC236}">
                <a16:creationId xmlns:a16="http://schemas.microsoft.com/office/drawing/2014/main" id="{D4CF38EC-B3DD-694F-9C05-4C06030E80D1}"/>
              </a:ext>
            </a:extLst>
          </p:cNvPr>
          <p:cNvSpPr>
            <a:spLocks noGrp="1"/>
          </p:cNvSpPr>
          <p:nvPr>
            <p:ph sz="quarter" idx="11"/>
          </p:nvPr>
        </p:nvSpPr>
        <p:spPr/>
        <p:txBody>
          <a:bodyPr/>
          <a:lstStyle/>
          <a:p>
            <a:r>
              <a:rPr lang="en-US" dirty="0"/>
              <a:t>Better value: Easy deployment and operations</a:t>
            </a:r>
          </a:p>
        </p:txBody>
      </p:sp>
      <p:sp>
        <p:nvSpPr>
          <p:cNvPr id="10" name="TextBox 44">
            <a:extLst>
              <a:ext uri="{FF2B5EF4-FFF2-40B4-BE49-F238E27FC236}">
                <a16:creationId xmlns:a16="http://schemas.microsoft.com/office/drawing/2014/main" id="{1F3D3523-0474-4847-A40B-FFAD4EDA56C8}"/>
              </a:ext>
            </a:extLst>
          </p:cNvPr>
          <p:cNvSpPr txBox="1">
            <a:spLocks noChangeArrowheads="1"/>
          </p:cNvSpPr>
          <p:nvPr/>
        </p:nvSpPr>
        <p:spPr bwMode="auto">
          <a:xfrm>
            <a:off x="437968" y="5024239"/>
            <a:ext cx="2075749" cy="276935"/>
          </a:xfrm>
          <a:prstGeom prst="rect">
            <a:avLst/>
          </a:prstGeom>
          <a:noFill/>
          <a:ln>
            <a:noFill/>
          </a:ln>
        </p:spPr>
        <p:txBody>
          <a:bodyPr wrap="square">
            <a:spAutoFit/>
          </a:bodyPr>
          <a:lstStyle>
            <a:defPPr>
              <a:defRPr lang="en-US"/>
            </a:defPPr>
            <a:lvl1pPr algn="ctr" defTabSz="914400" eaLnBrk="1" fontAlgn="auto" hangingPunct="1">
              <a:lnSpc>
                <a:spcPct val="90000"/>
              </a:lnSpc>
              <a:spcBef>
                <a:spcPts val="0"/>
              </a:spcBef>
              <a:spcAft>
                <a:spcPts val="0"/>
              </a:spcAft>
              <a:defRPr sz="1200" b="1" kern="0">
                <a:latin typeface="Calibri Light" panose="020F0302020204030204" pitchFamily="34" charset="0"/>
                <a:cs typeface="Calibri"/>
              </a:defRPr>
            </a:lvl1pPr>
            <a:lvl2pPr marL="742950" indent="-285750">
              <a:defRPr>
                <a:cs typeface="ＭＳ Ｐゴシック" charset="-128"/>
              </a:defRPr>
            </a:lvl2pPr>
            <a:lvl3pPr marL="1143000" indent="-228600">
              <a:defRPr>
                <a:cs typeface="ＭＳ Ｐゴシック" charset="-128"/>
              </a:defRPr>
            </a:lvl3pPr>
            <a:lvl4pPr marL="1600200" indent="-228600">
              <a:defRPr>
                <a:cs typeface="ＭＳ Ｐゴシック" charset="-128"/>
              </a:defRPr>
            </a:lvl4pPr>
            <a:lvl5pPr marL="2057400" indent="-228600">
              <a:defRPr>
                <a:cs typeface="ＭＳ Ｐゴシック" charset="-128"/>
              </a:defRPr>
            </a:lvl5pPr>
            <a:lvl6pPr marL="2514600" indent="-228600" defTabSz="457200" eaLnBrk="0" fontAlgn="base" hangingPunct="0">
              <a:spcBef>
                <a:spcPct val="0"/>
              </a:spcBef>
              <a:spcAft>
                <a:spcPct val="0"/>
              </a:spcAft>
              <a:defRPr>
                <a:cs typeface="ＭＳ Ｐゴシック" charset="-128"/>
              </a:defRPr>
            </a:lvl6pPr>
            <a:lvl7pPr marL="2971800" indent="-228600" defTabSz="457200" eaLnBrk="0" fontAlgn="base" hangingPunct="0">
              <a:spcBef>
                <a:spcPct val="0"/>
              </a:spcBef>
              <a:spcAft>
                <a:spcPct val="0"/>
              </a:spcAft>
              <a:defRPr>
                <a:cs typeface="ＭＳ Ｐゴシック" charset="-128"/>
              </a:defRPr>
            </a:lvl7pPr>
            <a:lvl8pPr marL="3429000" indent="-228600" defTabSz="457200" eaLnBrk="0" fontAlgn="base" hangingPunct="0">
              <a:spcBef>
                <a:spcPct val="0"/>
              </a:spcBef>
              <a:spcAft>
                <a:spcPct val="0"/>
              </a:spcAft>
              <a:defRPr>
                <a:cs typeface="ＭＳ Ｐゴシック" charset="-128"/>
              </a:defRPr>
            </a:lvl8pPr>
            <a:lvl9pPr marL="3886200" indent="-228600" defTabSz="457200" eaLnBrk="0" fontAlgn="base" hangingPunct="0">
              <a:spcBef>
                <a:spcPct val="0"/>
              </a:spcBef>
              <a:spcAft>
                <a:spcPct val="0"/>
              </a:spcAft>
              <a:defRPr>
                <a:cs typeface="ＭＳ Ｐゴシック" charset="-128"/>
              </a:defRPr>
            </a:lvl9pPr>
          </a:lstStyle>
          <a:p>
            <a:pPr marL="0" marR="0" lvl="0" indent="0" algn="l" defTabSz="1219110"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rPr>
              <a:t>Endpoint Protection</a:t>
            </a:r>
          </a:p>
        </p:txBody>
      </p:sp>
      <p:sp>
        <p:nvSpPr>
          <p:cNvPr id="12" name="TextBox 11">
            <a:extLst>
              <a:ext uri="{FF2B5EF4-FFF2-40B4-BE49-F238E27FC236}">
                <a16:creationId xmlns:a16="http://schemas.microsoft.com/office/drawing/2014/main" id="{F01ADBDC-5C5A-464C-8899-393551FA221A}"/>
              </a:ext>
            </a:extLst>
          </p:cNvPr>
          <p:cNvSpPr txBox="1">
            <a:spLocks noChangeArrowheads="1"/>
          </p:cNvSpPr>
          <p:nvPr/>
        </p:nvSpPr>
        <p:spPr bwMode="auto">
          <a:xfrm>
            <a:off x="8880107" y="4980907"/>
            <a:ext cx="2109907" cy="295530"/>
          </a:xfrm>
          <a:prstGeom prst="rect">
            <a:avLst/>
          </a:prstGeom>
          <a:noFill/>
          <a:ln>
            <a:noFill/>
          </a:ln>
        </p:spPr>
        <p:txBody>
          <a:bodyPr wrap="square">
            <a:spAutoFit/>
          </a:bodyPr>
          <a:lstStyle>
            <a:defPPr>
              <a:defRPr lang="en-US"/>
            </a:defPPr>
            <a:lvl1pPr algn="ctr" defTabSz="914400" eaLnBrk="1" fontAlgn="auto" hangingPunct="1">
              <a:lnSpc>
                <a:spcPct val="90000"/>
              </a:lnSpc>
              <a:spcBef>
                <a:spcPts val="0"/>
              </a:spcBef>
              <a:spcAft>
                <a:spcPts val="0"/>
              </a:spcAft>
              <a:defRPr sz="1200" b="1" kern="0">
                <a:latin typeface="Calibri Light" panose="020F0302020204030204" pitchFamily="34" charset="0"/>
                <a:cs typeface="Calibri"/>
              </a:defRPr>
            </a:lvl1pPr>
            <a:lvl2pPr marL="742950" indent="-285750">
              <a:defRPr>
                <a:cs typeface="ＭＳ Ｐゴシック" charset="-128"/>
              </a:defRPr>
            </a:lvl2pPr>
            <a:lvl3pPr marL="1143000" indent="-228600">
              <a:defRPr>
                <a:cs typeface="ＭＳ Ｐゴシック" charset="-128"/>
              </a:defRPr>
            </a:lvl3pPr>
            <a:lvl4pPr marL="1600200" indent="-228600">
              <a:defRPr>
                <a:cs typeface="ＭＳ Ｐゴシック" charset="-128"/>
              </a:defRPr>
            </a:lvl4pPr>
            <a:lvl5pPr marL="2057400" indent="-228600">
              <a:defRPr>
                <a:cs typeface="ＭＳ Ｐゴシック" charset="-128"/>
              </a:defRPr>
            </a:lvl5pPr>
            <a:lvl6pPr marL="2514600" indent="-228600" defTabSz="457200" eaLnBrk="0" fontAlgn="base" hangingPunct="0">
              <a:spcBef>
                <a:spcPct val="0"/>
              </a:spcBef>
              <a:spcAft>
                <a:spcPct val="0"/>
              </a:spcAft>
              <a:defRPr>
                <a:cs typeface="ＭＳ Ｐゴシック" charset="-128"/>
              </a:defRPr>
            </a:lvl6pPr>
            <a:lvl7pPr marL="2971800" indent="-228600" defTabSz="457200" eaLnBrk="0" fontAlgn="base" hangingPunct="0">
              <a:spcBef>
                <a:spcPct val="0"/>
              </a:spcBef>
              <a:spcAft>
                <a:spcPct val="0"/>
              </a:spcAft>
              <a:defRPr>
                <a:cs typeface="ＭＳ Ｐゴシック" charset="-128"/>
              </a:defRPr>
            </a:lvl7pPr>
            <a:lvl8pPr marL="3429000" indent="-228600" defTabSz="457200" eaLnBrk="0" fontAlgn="base" hangingPunct="0">
              <a:spcBef>
                <a:spcPct val="0"/>
              </a:spcBef>
              <a:spcAft>
                <a:spcPct val="0"/>
              </a:spcAft>
              <a:defRPr>
                <a:cs typeface="ＭＳ Ｐゴシック" charset="-128"/>
              </a:defRPr>
            </a:lvl8pPr>
            <a:lvl9pPr marL="3886200" indent="-228600" defTabSz="457200" eaLnBrk="0" fontAlgn="base" hangingPunct="0">
              <a:spcBef>
                <a:spcPct val="0"/>
              </a:spcBef>
              <a:spcAft>
                <a:spcPct val="0"/>
              </a:spcAft>
              <a:defRPr>
                <a:cs typeface="ＭＳ Ｐゴシック" charset="-128"/>
              </a:defRPr>
            </a:lvl9pPr>
          </a:lstStyle>
          <a:p>
            <a:pPr marL="0" marR="0" lvl="0" indent="0" algn="l" defTabSz="1219110" rtl="0" eaLnBrk="1" fontAlgn="auto" latinLnBrk="0" hangingPunct="1">
              <a:lnSpc>
                <a:spcPct val="9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rPr>
              <a:t>Branch Networking</a:t>
            </a:r>
          </a:p>
        </p:txBody>
      </p:sp>
      <p:cxnSp>
        <p:nvCxnSpPr>
          <p:cNvPr id="22" name="Straight Arrow Connector 21">
            <a:extLst>
              <a:ext uri="{FF2B5EF4-FFF2-40B4-BE49-F238E27FC236}">
                <a16:creationId xmlns:a16="http://schemas.microsoft.com/office/drawing/2014/main" id="{D7E1A324-BF46-4176-8D90-5CC2D6CFC9D8}"/>
              </a:ext>
            </a:extLst>
          </p:cNvPr>
          <p:cNvCxnSpPr>
            <a:cxnSpLocks/>
          </p:cNvCxnSpPr>
          <p:nvPr/>
        </p:nvCxnSpPr>
        <p:spPr bwMode="auto">
          <a:xfrm>
            <a:off x="7602691" y="2763764"/>
            <a:ext cx="916707" cy="0"/>
          </a:xfrm>
          <a:prstGeom prst="straightConnector1">
            <a:avLst/>
          </a:prstGeom>
          <a:ln w="3175" cap="rnd" cmpd="sng" algn="ctr">
            <a:solidFill>
              <a:schemeClr val="tx1">
                <a:lumMod val="20000"/>
                <a:lumOff val="80000"/>
              </a:schemeClr>
            </a:solidFill>
            <a:prstDash val="sysDash"/>
            <a:round/>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C98E203-DF4F-4DE8-8956-B38E1CF09E84}"/>
              </a:ext>
            </a:extLst>
          </p:cNvPr>
          <p:cNvCxnSpPr>
            <a:cxnSpLocks/>
          </p:cNvCxnSpPr>
          <p:nvPr/>
        </p:nvCxnSpPr>
        <p:spPr bwMode="auto">
          <a:xfrm>
            <a:off x="7614580" y="4973644"/>
            <a:ext cx="916707" cy="0"/>
          </a:xfrm>
          <a:prstGeom prst="straightConnector1">
            <a:avLst/>
          </a:prstGeom>
          <a:ln w="3175" cap="rnd" cmpd="sng" algn="ctr">
            <a:solidFill>
              <a:schemeClr val="tx1">
                <a:lumMod val="20000"/>
                <a:lumOff val="80000"/>
              </a:schemeClr>
            </a:solidFill>
            <a:prstDash val="sysDash"/>
            <a:round/>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019A312-30AA-419D-A68A-B04A89A4BBB3}"/>
              </a:ext>
            </a:extLst>
          </p:cNvPr>
          <p:cNvCxnSpPr>
            <a:cxnSpLocks/>
          </p:cNvCxnSpPr>
          <p:nvPr/>
        </p:nvCxnSpPr>
        <p:spPr bwMode="auto">
          <a:xfrm>
            <a:off x="3565485" y="2756315"/>
            <a:ext cx="916707" cy="0"/>
          </a:xfrm>
          <a:prstGeom prst="straightConnector1">
            <a:avLst/>
          </a:prstGeom>
          <a:ln w="3175" cap="rnd" cmpd="sng" algn="ctr">
            <a:solidFill>
              <a:schemeClr val="tx1">
                <a:lumMod val="20000"/>
                <a:lumOff val="80000"/>
              </a:schemeClr>
            </a:solidFill>
            <a:prstDash val="sysDash"/>
            <a:round/>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8E2586A-EFB3-413C-84F4-B9C844A152F6}"/>
              </a:ext>
            </a:extLst>
          </p:cNvPr>
          <p:cNvCxnSpPr>
            <a:cxnSpLocks/>
          </p:cNvCxnSpPr>
          <p:nvPr/>
        </p:nvCxnSpPr>
        <p:spPr bwMode="auto">
          <a:xfrm>
            <a:off x="3565485" y="4977185"/>
            <a:ext cx="916707" cy="0"/>
          </a:xfrm>
          <a:prstGeom prst="straightConnector1">
            <a:avLst/>
          </a:prstGeom>
          <a:ln w="3175" cap="rnd" cmpd="sng" algn="ctr">
            <a:solidFill>
              <a:schemeClr val="tx1">
                <a:lumMod val="20000"/>
                <a:lumOff val="80000"/>
              </a:schemeClr>
            </a:solidFill>
            <a:prstDash val="sysDash"/>
            <a:round/>
            <a:headEnd type="triangl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87" name="Group 86">
            <a:extLst>
              <a:ext uri="{FF2B5EF4-FFF2-40B4-BE49-F238E27FC236}">
                <a16:creationId xmlns:a16="http://schemas.microsoft.com/office/drawing/2014/main" id="{C58C66CE-F64B-2D44-85AC-3D9A530F4B43}"/>
              </a:ext>
            </a:extLst>
          </p:cNvPr>
          <p:cNvGrpSpPr/>
          <p:nvPr/>
        </p:nvGrpSpPr>
        <p:grpSpPr>
          <a:xfrm>
            <a:off x="3773180" y="5721330"/>
            <a:ext cx="4594539" cy="652889"/>
            <a:chOff x="2708153" y="4272643"/>
            <a:chExt cx="3686413" cy="523844"/>
          </a:xfrm>
        </p:grpSpPr>
        <p:grpSp>
          <p:nvGrpSpPr>
            <p:cNvPr id="152" name="Group 151">
              <a:extLst>
                <a:ext uri="{FF2B5EF4-FFF2-40B4-BE49-F238E27FC236}">
                  <a16:creationId xmlns:a16="http://schemas.microsoft.com/office/drawing/2014/main" id="{B4AD85A2-24A1-6041-BE6D-A0F2A2A9A441}"/>
                </a:ext>
              </a:extLst>
            </p:cNvPr>
            <p:cNvGrpSpPr/>
            <p:nvPr/>
          </p:nvGrpSpPr>
          <p:grpSpPr>
            <a:xfrm>
              <a:off x="4325256" y="4272643"/>
              <a:ext cx="493488" cy="523844"/>
              <a:chOff x="5350224" y="4236011"/>
              <a:chExt cx="423685" cy="449748"/>
            </a:xfrm>
          </p:grpSpPr>
          <p:pic>
            <p:nvPicPr>
              <p:cNvPr id="153" name="Graphic 152">
                <a:extLst>
                  <a:ext uri="{FF2B5EF4-FFF2-40B4-BE49-F238E27FC236}">
                    <a16:creationId xmlns:a16="http://schemas.microsoft.com/office/drawing/2014/main" id="{B7B75137-2683-714F-90CB-C5FB0071CB3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49257" y="4332421"/>
                <a:ext cx="227069" cy="181389"/>
              </a:xfrm>
              <a:prstGeom prst="rect">
                <a:avLst/>
              </a:prstGeom>
            </p:spPr>
          </p:pic>
          <p:sp>
            <p:nvSpPr>
              <p:cNvPr id="154" name="TextBox 153">
                <a:extLst>
                  <a:ext uri="{FF2B5EF4-FFF2-40B4-BE49-F238E27FC236}">
                    <a16:creationId xmlns:a16="http://schemas.microsoft.com/office/drawing/2014/main" id="{1C3267B2-0734-2B4A-AAB2-A811C0ED6452}"/>
                  </a:ext>
                </a:extLst>
              </p:cNvPr>
              <p:cNvSpPr txBox="1"/>
              <p:nvPr/>
            </p:nvSpPr>
            <p:spPr>
              <a:xfrm>
                <a:off x="5402147" y="4494561"/>
                <a:ext cx="329234" cy="191198"/>
              </a:xfrm>
              <a:prstGeom prst="rect">
                <a:avLst/>
              </a:prstGeom>
              <a:noFill/>
            </p:spPr>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DC</a:t>
                </a:r>
                <a:r>
                  <a:rPr kumimoji="0" lang="en-US" sz="800" b="0" i="0" u="none" strike="noStrike" kern="1200" cap="none" spc="0" normalizeH="0" baseline="0" noProof="0" dirty="0">
                    <a:ln>
                      <a:noFill/>
                    </a:ln>
                    <a:solidFill>
                      <a:srgbClr val="063E8D">
                        <a:lumMod val="40000"/>
                        <a:lumOff val="60000"/>
                      </a:srgbClr>
                    </a:solidFill>
                    <a:effectLst/>
                    <a:uLnTx/>
                    <a:uFillTx/>
                    <a:latin typeface="Arial" panose="020B0604020202020204"/>
                    <a:ea typeface="+mn-ea"/>
                    <a:cs typeface="+mn-cs"/>
                  </a:rPr>
                  <a:t> </a:t>
                </a:r>
              </a:p>
            </p:txBody>
          </p:sp>
          <p:sp>
            <p:nvSpPr>
              <p:cNvPr id="155" name="Oval 154">
                <a:extLst>
                  <a:ext uri="{FF2B5EF4-FFF2-40B4-BE49-F238E27FC236}">
                    <a16:creationId xmlns:a16="http://schemas.microsoft.com/office/drawing/2014/main" id="{02F93BA3-4070-1840-8418-51F39905AA54}"/>
                  </a:ext>
                </a:extLst>
              </p:cNvPr>
              <p:cNvSpPr>
                <a:spLocks noChangeAspect="1"/>
              </p:cNvSpPr>
              <p:nvPr/>
            </p:nvSpPr>
            <p:spPr>
              <a:xfrm>
                <a:off x="5350224" y="4236011"/>
                <a:ext cx="423685" cy="423176"/>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grpSp>
          <p:nvGrpSpPr>
            <p:cNvPr id="75" name="Group 74">
              <a:extLst>
                <a:ext uri="{FF2B5EF4-FFF2-40B4-BE49-F238E27FC236}">
                  <a16:creationId xmlns:a16="http://schemas.microsoft.com/office/drawing/2014/main" id="{615A7C2B-EDF3-C44E-9362-2E355FC280C9}"/>
                </a:ext>
              </a:extLst>
            </p:cNvPr>
            <p:cNvGrpSpPr/>
            <p:nvPr/>
          </p:nvGrpSpPr>
          <p:grpSpPr>
            <a:xfrm>
              <a:off x="2708153" y="4367934"/>
              <a:ext cx="1543767" cy="293832"/>
              <a:chOff x="5059466" y="4390789"/>
              <a:chExt cx="1543767" cy="293832"/>
            </a:xfrm>
          </p:grpSpPr>
          <p:sp>
            <p:nvSpPr>
              <p:cNvPr id="144" name="Freeform 1">
                <a:extLst>
                  <a:ext uri="{FF2B5EF4-FFF2-40B4-BE49-F238E27FC236}">
                    <a16:creationId xmlns:a16="http://schemas.microsoft.com/office/drawing/2014/main" id="{33F005EE-0F20-834B-A9BF-03C0F07EC1F8}"/>
                  </a:ext>
                </a:extLst>
              </p:cNvPr>
              <p:cNvSpPr>
                <a:spLocks noChangeAspect="1" noChangeArrowheads="1"/>
              </p:cNvSpPr>
              <p:nvPr/>
            </p:nvSpPr>
            <p:spPr bwMode="auto">
              <a:xfrm>
                <a:off x="6215047" y="4477658"/>
                <a:ext cx="388186" cy="169596"/>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6" name="Freeform 145">
                <a:extLst>
                  <a:ext uri="{FF2B5EF4-FFF2-40B4-BE49-F238E27FC236}">
                    <a16:creationId xmlns:a16="http://schemas.microsoft.com/office/drawing/2014/main" id="{276F3131-BF64-644A-B354-8006E4DD8C77}"/>
                  </a:ext>
                </a:extLst>
              </p:cNvPr>
              <p:cNvSpPr>
                <a:spLocks noChangeAspect="1" noChangeArrowheads="1"/>
              </p:cNvSpPr>
              <p:nvPr/>
            </p:nvSpPr>
            <p:spPr bwMode="auto">
              <a:xfrm>
                <a:off x="5845861" y="4390789"/>
                <a:ext cx="302314" cy="293832"/>
              </a:xfrm>
              <a:custGeom>
                <a:avLst/>
                <a:gdLst>
                  <a:gd name="connsiteX0" fmla="*/ 108616 w 509361"/>
                  <a:gd name="connsiteY0" fmla="*/ 333854 h 495072"/>
                  <a:gd name="connsiteX1" fmla="*/ 75301 w 509361"/>
                  <a:gd name="connsiteY1" fmla="*/ 356917 h 495072"/>
                  <a:gd name="connsiteX2" fmla="*/ 126415 w 509361"/>
                  <a:gd name="connsiteY2" fmla="*/ 385233 h 495072"/>
                  <a:gd name="connsiteX3" fmla="*/ 70053 w 509361"/>
                  <a:gd name="connsiteY3" fmla="*/ 376099 h 495072"/>
                  <a:gd name="connsiteX4" fmla="*/ 89449 w 509361"/>
                  <a:gd name="connsiteY4" fmla="*/ 495072 h 495072"/>
                  <a:gd name="connsiteX5" fmla="*/ 65033 w 509361"/>
                  <a:gd name="connsiteY5" fmla="*/ 495072 h 495072"/>
                  <a:gd name="connsiteX6" fmla="*/ 56362 w 509361"/>
                  <a:gd name="connsiteY6" fmla="*/ 381351 h 495072"/>
                  <a:gd name="connsiteX7" fmla="*/ 21677 w 509361"/>
                  <a:gd name="connsiteY7" fmla="*/ 423369 h 495072"/>
                  <a:gd name="connsiteX8" fmla="*/ 40845 w 509361"/>
                  <a:gd name="connsiteY8" fmla="*/ 368564 h 495072"/>
                  <a:gd name="connsiteX9" fmla="*/ 0 w 509361"/>
                  <a:gd name="connsiteY9" fmla="*/ 374957 h 495072"/>
                  <a:gd name="connsiteX10" fmla="*/ 52254 w 509361"/>
                  <a:gd name="connsiteY10" fmla="*/ 353264 h 495072"/>
                  <a:gd name="connsiteX11" fmla="*/ 108616 w 509361"/>
                  <a:gd name="connsiteY11" fmla="*/ 333854 h 495072"/>
                  <a:gd name="connsiteX12" fmla="*/ 260421 w 509361"/>
                  <a:gd name="connsiteY12" fmla="*/ 326218 h 495072"/>
                  <a:gd name="connsiteX13" fmla="*/ 260421 w 509361"/>
                  <a:gd name="connsiteY13" fmla="*/ 379913 h 495072"/>
                  <a:gd name="connsiteX14" fmla="*/ 346962 w 509361"/>
                  <a:gd name="connsiteY14" fmla="*/ 379913 h 495072"/>
                  <a:gd name="connsiteX15" fmla="*/ 346962 w 509361"/>
                  <a:gd name="connsiteY15" fmla="*/ 326218 h 495072"/>
                  <a:gd name="connsiteX16" fmla="*/ 260421 w 509361"/>
                  <a:gd name="connsiteY16" fmla="*/ 326218 h 495072"/>
                  <a:gd name="connsiteX17" fmla="*/ 158394 w 509361"/>
                  <a:gd name="connsiteY17" fmla="*/ 326218 h 495072"/>
                  <a:gd name="connsiteX18" fmla="*/ 158394 w 509361"/>
                  <a:gd name="connsiteY18" fmla="*/ 379913 h 495072"/>
                  <a:gd name="connsiteX19" fmla="*/ 245162 w 509361"/>
                  <a:gd name="connsiteY19" fmla="*/ 379913 h 495072"/>
                  <a:gd name="connsiteX20" fmla="*/ 245162 w 509361"/>
                  <a:gd name="connsiteY20" fmla="*/ 326218 h 495072"/>
                  <a:gd name="connsiteX21" fmla="*/ 158394 w 509361"/>
                  <a:gd name="connsiteY21" fmla="*/ 326218 h 495072"/>
                  <a:gd name="connsiteX22" fmla="*/ 260421 w 509361"/>
                  <a:gd name="connsiteY22" fmla="*/ 239164 h 495072"/>
                  <a:gd name="connsiteX23" fmla="*/ 260421 w 509361"/>
                  <a:gd name="connsiteY23" fmla="*/ 293088 h 495072"/>
                  <a:gd name="connsiteX24" fmla="*/ 346962 w 509361"/>
                  <a:gd name="connsiteY24" fmla="*/ 293088 h 495072"/>
                  <a:gd name="connsiteX25" fmla="*/ 346962 w 509361"/>
                  <a:gd name="connsiteY25" fmla="*/ 239164 h 495072"/>
                  <a:gd name="connsiteX26" fmla="*/ 260421 w 509361"/>
                  <a:gd name="connsiteY26" fmla="*/ 239164 h 495072"/>
                  <a:gd name="connsiteX27" fmla="*/ 158394 w 509361"/>
                  <a:gd name="connsiteY27" fmla="*/ 239164 h 495072"/>
                  <a:gd name="connsiteX28" fmla="*/ 158394 w 509361"/>
                  <a:gd name="connsiteY28" fmla="*/ 293088 h 495072"/>
                  <a:gd name="connsiteX29" fmla="*/ 245162 w 509361"/>
                  <a:gd name="connsiteY29" fmla="*/ 293088 h 495072"/>
                  <a:gd name="connsiteX30" fmla="*/ 245162 w 509361"/>
                  <a:gd name="connsiteY30" fmla="*/ 239164 h 495072"/>
                  <a:gd name="connsiteX31" fmla="*/ 158394 w 509361"/>
                  <a:gd name="connsiteY31" fmla="*/ 239164 h 495072"/>
                  <a:gd name="connsiteX32" fmla="*/ 260421 w 509361"/>
                  <a:gd name="connsiteY32" fmla="*/ 152338 h 495072"/>
                  <a:gd name="connsiteX33" fmla="*/ 260421 w 509361"/>
                  <a:gd name="connsiteY33" fmla="*/ 206033 h 495072"/>
                  <a:gd name="connsiteX34" fmla="*/ 346962 w 509361"/>
                  <a:gd name="connsiteY34" fmla="*/ 206033 h 495072"/>
                  <a:gd name="connsiteX35" fmla="*/ 346962 w 509361"/>
                  <a:gd name="connsiteY35" fmla="*/ 152338 h 495072"/>
                  <a:gd name="connsiteX36" fmla="*/ 260421 w 509361"/>
                  <a:gd name="connsiteY36" fmla="*/ 152338 h 495072"/>
                  <a:gd name="connsiteX37" fmla="*/ 158394 w 509361"/>
                  <a:gd name="connsiteY37" fmla="*/ 152338 h 495072"/>
                  <a:gd name="connsiteX38" fmla="*/ 158394 w 509361"/>
                  <a:gd name="connsiteY38" fmla="*/ 206033 h 495072"/>
                  <a:gd name="connsiteX39" fmla="*/ 245162 w 509361"/>
                  <a:gd name="connsiteY39" fmla="*/ 206033 h 495072"/>
                  <a:gd name="connsiteX40" fmla="*/ 245162 w 509361"/>
                  <a:gd name="connsiteY40" fmla="*/ 152338 h 495072"/>
                  <a:gd name="connsiteX41" fmla="*/ 158394 w 509361"/>
                  <a:gd name="connsiteY41" fmla="*/ 152338 h 495072"/>
                  <a:gd name="connsiteX42" fmla="*/ 166137 w 509361"/>
                  <a:gd name="connsiteY42" fmla="*/ 88590 h 495072"/>
                  <a:gd name="connsiteX43" fmla="*/ 339447 w 509361"/>
                  <a:gd name="connsiteY43" fmla="*/ 88590 h 495072"/>
                  <a:gd name="connsiteX44" fmla="*/ 346962 w 509361"/>
                  <a:gd name="connsiteY44" fmla="*/ 96130 h 495072"/>
                  <a:gd name="connsiteX45" fmla="*/ 346962 w 509361"/>
                  <a:gd name="connsiteY45" fmla="*/ 124234 h 495072"/>
                  <a:gd name="connsiteX46" fmla="*/ 374974 w 509361"/>
                  <a:gd name="connsiteY46" fmla="*/ 124234 h 495072"/>
                  <a:gd name="connsiteX47" fmla="*/ 382718 w 509361"/>
                  <a:gd name="connsiteY47" fmla="*/ 132003 h 495072"/>
                  <a:gd name="connsiteX48" fmla="*/ 382718 w 509361"/>
                  <a:gd name="connsiteY48" fmla="*/ 370026 h 495072"/>
                  <a:gd name="connsiteX49" fmla="*/ 382718 w 509361"/>
                  <a:gd name="connsiteY49" fmla="*/ 384411 h 495072"/>
                  <a:gd name="connsiteX50" fmla="*/ 399886 w 509361"/>
                  <a:gd name="connsiteY50" fmla="*/ 366280 h 495072"/>
                  <a:gd name="connsiteX51" fmla="*/ 434046 w 509361"/>
                  <a:gd name="connsiteY51" fmla="*/ 356917 h 495072"/>
                  <a:gd name="connsiteX52" fmla="*/ 399687 w 509361"/>
                  <a:gd name="connsiteY52" fmla="*/ 333854 h 495072"/>
                  <a:gd name="connsiteX53" fmla="*/ 457027 w 509361"/>
                  <a:gd name="connsiteY53" fmla="*/ 353264 h 495072"/>
                  <a:gd name="connsiteX54" fmla="*/ 509361 w 509361"/>
                  <a:gd name="connsiteY54" fmla="*/ 374957 h 495072"/>
                  <a:gd name="connsiteX55" fmla="*/ 468404 w 509361"/>
                  <a:gd name="connsiteY55" fmla="*/ 368564 h 495072"/>
                  <a:gd name="connsiteX56" fmla="*/ 487517 w 509361"/>
                  <a:gd name="connsiteY56" fmla="*/ 423369 h 495072"/>
                  <a:gd name="connsiteX57" fmla="*/ 452021 w 509361"/>
                  <a:gd name="connsiteY57" fmla="*/ 381351 h 495072"/>
                  <a:gd name="connsiteX58" fmla="*/ 443147 w 509361"/>
                  <a:gd name="connsiteY58" fmla="*/ 495072 h 495072"/>
                  <a:gd name="connsiteX59" fmla="*/ 418800 w 509361"/>
                  <a:gd name="connsiteY59" fmla="*/ 495072 h 495072"/>
                  <a:gd name="connsiteX60" fmla="*/ 437914 w 509361"/>
                  <a:gd name="connsiteY60" fmla="*/ 376099 h 495072"/>
                  <a:gd name="connsiteX61" fmla="*/ 403783 w 509361"/>
                  <a:gd name="connsiteY61" fmla="*/ 376385 h 495072"/>
                  <a:gd name="connsiteX62" fmla="*/ 382718 w 509361"/>
                  <a:gd name="connsiteY62" fmla="*/ 384918 h 495072"/>
                  <a:gd name="connsiteX63" fmla="*/ 382718 w 509361"/>
                  <a:gd name="connsiteY63" fmla="*/ 424761 h 495072"/>
                  <a:gd name="connsiteX64" fmla="*/ 382718 w 509361"/>
                  <a:gd name="connsiteY64" fmla="*/ 487303 h 495072"/>
                  <a:gd name="connsiteX65" fmla="*/ 374974 w 509361"/>
                  <a:gd name="connsiteY65" fmla="*/ 495072 h 495072"/>
                  <a:gd name="connsiteX66" fmla="*/ 300959 w 509361"/>
                  <a:gd name="connsiteY66" fmla="*/ 495072 h 495072"/>
                  <a:gd name="connsiteX67" fmla="*/ 300959 w 509361"/>
                  <a:gd name="connsiteY67" fmla="*/ 413273 h 495072"/>
                  <a:gd name="connsiteX68" fmla="*/ 260421 w 509361"/>
                  <a:gd name="connsiteY68" fmla="*/ 413273 h 495072"/>
                  <a:gd name="connsiteX69" fmla="*/ 260421 w 509361"/>
                  <a:gd name="connsiteY69" fmla="*/ 495072 h 495072"/>
                  <a:gd name="connsiteX70" fmla="*/ 245162 w 509361"/>
                  <a:gd name="connsiteY70" fmla="*/ 495072 h 495072"/>
                  <a:gd name="connsiteX71" fmla="*/ 245162 w 509361"/>
                  <a:gd name="connsiteY71" fmla="*/ 413273 h 495072"/>
                  <a:gd name="connsiteX72" fmla="*/ 204169 w 509361"/>
                  <a:gd name="connsiteY72" fmla="*/ 413273 h 495072"/>
                  <a:gd name="connsiteX73" fmla="*/ 204169 w 509361"/>
                  <a:gd name="connsiteY73" fmla="*/ 495072 h 495072"/>
                  <a:gd name="connsiteX74" fmla="*/ 135620 w 509361"/>
                  <a:gd name="connsiteY74" fmla="*/ 495072 h 495072"/>
                  <a:gd name="connsiteX75" fmla="*/ 127649 w 509361"/>
                  <a:gd name="connsiteY75" fmla="*/ 487303 h 495072"/>
                  <a:gd name="connsiteX76" fmla="*/ 127649 w 509361"/>
                  <a:gd name="connsiteY76" fmla="*/ 132003 h 495072"/>
                  <a:gd name="connsiteX77" fmla="*/ 135620 w 509361"/>
                  <a:gd name="connsiteY77" fmla="*/ 124234 h 495072"/>
                  <a:gd name="connsiteX78" fmla="*/ 158394 w 509361"/>
                  <a:gd name="connsiteY78" fmla="*/ 124234 h 495072"/>
                  <a:gd name="connsiteX79" fmla="*/ 158394 w 509361"/>
                  <a:gd name="connsiteY79" fmla="*/ 96130 h 495072"/>
                  <a:gd name="connsiteX80" fmla="*/ 166137 w 509361"/>
                  <a:gd name="connsiteY80" fmla="*/ 88590 h 495072"/>
                  <a:gd name="connsiteX81" fmla="*/ 412180 w 509361"/>
                  <a:gd name="connsiteY81" fmla="*/ 0 h 495072"/>
                  <a:gd name="connsiteX82" fmla="*/ 422501 w 509361"/>
                  <a:gd name="connsiteY82" fmla="*/ 20406 h 495072"/>
                  <a:gd name="connsiteX83" fmla="*/ 447042 w 509361"/>
                  <a:gd name="connsiteY83" fmla="*/ 24534 h 495072"/>
                  <a:gd name="connsiteX84" fmla="*/ 430299 w 509361"/>
                  <a:gd name="connsiteY84" fmla="*/ 41042 h 495072"/>
                  <a:gd name="connsiteX85" fmla="*/ 434198 w 509361"/>
                  <a:gd name="connsiteY85" fmla="*/ 64200 h 495072"/>
                  <a:gd name="connsiteX86" fmla="*/ 412180 w 509361"/>
                  <a:gd name="connsiteY86" fmla="*/ 52506 h 495072"/>
                  <a:gd name="connsiteX87" fmla="*/ 391768 w 509361"/>
                  <a:gd name="connsiteY87" fmla="*/ 64200 h 495072"/>
                  <a:gd name="connsiteX88" fmla="*/ 395438 w 509361"/>
                  <a:gd name="connsiteY88" fmla="*/ 41042 h 495072"/>
                  <a:gd name="connsiteX89" fmla="*/ 378924 w 509361"/>
                  <a:gd name="connsiteY89" fmla="*/ 24534 h 495072"/>
                  <a:gd name="connsiteX90" fmla="*/ 402089 w 509361"/>
                  <a:gd name="connsiteY90" fmla="*/ 20406 h 495072"/>
                  <a:gd name="connsiteX91" fmla="*/ 334153 w 509361"/>
                  <a:gd name="connsiteY91" fmla="*/ 0 h 495072"/>
                  <a:gd name="connsiteX92" fmla="*/ 344474 w 509361"/>
                  <a:gd name="connsiteY92" fmla="*/ 20406 h 495072"/>
                  <a:gd name="connsiteX93" fmla="*/ 367638 w 509361"/>
                  <a:gd name="connsiteY93" fmla="*/ 24534 h 495072"/>
                  <a:gd name="connsiteX94" fmla="*/ 350666 w 509361"/>
                  <a:gd name="connsiteY94" fmla="*/ 41042 h 495072"/>
                  <a:gd name="connsiteX95" fmla="*/ 354795 w 509361"/>
                  <a:gd name="connsiteY95" fmla="*/ 64200 h 495072"/>
                  <a:gd name="connsiteX96" fmla="*/ 334153 w 509361"/>
                  <a:gd name="connsiteY96" fmla="*/ 52506 h 495072"/>
                  <a:gd name="connsiteX97" fmla="*/ 312364 w 509361"/>
                  <a:gd name="connsiteY97" fmla="*/ 64200 h 495072"/>
                  <a:gd name="connsiteX98" fmla="*/ 316034 w 509361"/>
                  <a:gd name="connsiteY98" fmla="*/ 41042 h 495072"/>
                  <a:gd name="connsiteX99" fmla="*/ 299521 w 509361"/>
                  <a:gd name="connsiteY99" fmla="*/ 24534 h 495072"/>
                  <a:gd name="connsiteX100" fmla="*/ 322685 w 509361"/>
                  <a:gd name="connsiteY100" fmla="*/ 20406 h 495072"/>
                  <a:gd name="connsiteX101" fmla="*/ 254291 w 509361"/>
                  <a:gd name="connsiteY101" fmla="*/ 0 h 495072"/>
                  <a:gd name="connsiteX102" fmla="*/ 264514 w 509361"/>
                  <a:gd name="connsiteY102" fmla="*/ 20406 h 495072"/>
                  <a:gd name="connsiteX103" fmla="*/ 287233 w 509361"/>
                  <a:gd name="connsiteY103" fmla="*/ 24534 h 495072"/>
                  <a:gd name="connsiteX104" fmla="*/ 270648 w 509361"/>
                  <a:gd name="connsiteY104" fmla="*/ 41042 h 495072"/>
                  <a:gd name="connsiteX105" fmla="*/ 274738 w 509361"/>
                  <a:gd name="connsiteY105" fmla="*/ 64200 h 495072"/>
                  <a:gd name="connsiteX106" fmla="*/ 254291 w 509361"/>
                  <a:gd name="connsiteY106" fmla="*/ 52506 h 495072"/>
                  <a:gd name="connsiteX107" fmla="*/ 234072 w 509361"/>
                  <a:gd name="connsiteY107" fmla="*/ 64200 h 495072"/>
                  <a:gd name="connsiteX108" fmla="*/ 237707 w 509361"/>
                  <a:gd name="connsiteY108" fmla="*/ 41042 h 495072"/>
                  <a:gd name="connsiteX109" fmla="*/ 221123 w 509361"/>
                  <a:gd name="connsiteY109" fmla="*/ 24534 h 495072"/>
                  <a:gd name="connsiteX110" fmla="*/ 244295 w 509361"/>
                  <a:gd name="connsiteY110" fmla="*/ 20406 h 495072"/>
                  <a:gd name="connsiteX111" fmla="*/ 175779 w 509361"/>
                  <a:gd name="connsiteY111" fmla="*/ 0 h 495072"/>
                  <a:gd name="connsiteX112" fmla="*/ 186038 w 509361"/>
                  <a:gd name="connsiteY112" fmla="*/ 20406 h 495072"/>
                  <a:gd name="connsiteX113" fmla="*/ 208834 w 509361"/>
                  <a:gd name="connsiteY113" fmla="*/ 24534 h 495072"/>
                  <a:gd name="connsiteX114" fmla="*/ 192421 w 509361"/>
                  <a:gd name="connsiteY114" fmla="*/ 41042 h 495072"/>
                  <a:gd name="connsiteX115" fmla="*/ 196296 w 509361"/>
                  <a:gd name="connsiteY115" fmla="*/ 64200 h 495072"/>
                  <a:gd name="connsiteX116" fmla="*/ 175779 w 509361"/>
                  <a:gd name="connsiteY116" fmla="*/ 52506 h 495072"/>
                  <a:gd name="connsiteX117" fmla="*/ 155491 w 509361"/>
                  <a:gd name="connsiteY117" fmla="*/ 64200 h 495072"/>
                  <a:gd name="connsiteX118" fmla="*/ 159138 w 509361"/>
                  <a:gd name="connsiteY118" fmla="*/ 41042 h 495072"/>
                  <a:gd name="connsiteX119" fmla="*/ 142725 w 509361"/>
                  <a:gd name="connsiteY119" fmla="*/ 24534 h 495072"/>
                  <a:gd name="connsiteX120" fmla="*/ 165749 w 509361"/>
                  <a:gd name="connsiteY120" fmla="*/ 20406 h 495072"/>
                  <a:gd name="connsiteX121" fmla="*/ 96199 w 509361"/>
                  <a:gd name="connsiteY121" fmla="*/ 0 h 495072"/>
                  <a:gd name="connsiteX122" fmla="*/ 106402 w 509361"/>
                  <a:gd name="connsiteY122" fmla="*/ 20406 h 495072"/>
                  <a:gd name="connsiteX123" fmla="*/ 130437 w 509361"/>
                  <a:gd name="connsiteY123" fmla="*/ 24534 h 495072"/>
                  <a:gd name="connsiteX124" fmla="*/ 112751 w 509361"/>
                  <a:gd name="connsiteY124" fmla="*/ 41042 h 495072"/>
                  <a:gd name="connsiteX125" fmla="*/ 116606 w 509361"/>
                  <a:gd name="connsiteY125" fmla="*/ 64200 h 495072"/>
                  <a:gd name="connsiteX126" fmla="*/ 96199 w 509361"/>
                  <a:gd name="connsiteY126" fmla="*/ 52506 h 495072"/>
                  <a:gd name="connsiteX127" fmla="*/ 76019 w 509361"/>
                  <a:gd name="connsiteY127" fmla="*/ 64200 h 495072"/>
                  <a:gd name="connsiteX128" fmla="*/ 79647 w 509361"/>
                  <a:gd name="connsiteY128" fmla="*/ 41042 h 495072"/>
                  <a:gd name="connsiteX129" fmla="*/ 63322 w 509361"/>
                  <a:gd name="connsiteY129" fmla="*/ 24534 h 495072"/>
                  <a:gd name="connsiteX130" fmla="*/ 86223 w 509361"/>
                  <a:gd name="connsiteY130" fmla="*/ 20406 h 49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09361" h="495072">
                    <a:moveTo>
                      <a:pt x="108616" y="333854"/>
                    </a:moveTo>
                    <a:cubicBezTo>
                      <a:pt x="91959" y="337964"/>
                      <a:pt x="79180" y="350752"/>
                      <a:pt x="75301" y="356917"/>
                    </a:cubicBezTo>
                    <a:cubicBezTo>
                      <a:pt x="99489" y="353264"/>
                      <a:pt x="123905" y="376099"/>
                      <a:pt x="126415" y="385233"/>
                    </a:cubicBezTo>
                    <a:cubicBezTo>
                      <a:pt x="117515" y="379981"/>
                      <a:pt x="95838" y="369934"/>
                      <a:pt x="70053" y="376099"/>
                    </a:cubicBezTo>
                    <a:cubicBezTo>
                      <a:pt x="77811" y="400533"/>
                      <a:pt x="89449" y="478402"/>
                      <a:pt x="89449" y="495072"/>
                    </a:cubicBezTo>
                    <a:cubicBezTo>
                      <a:pt x="89449" y="495072"/>
                      <a:pt x="89449" y="495072"/>
                      <a:pt x="65033" y="495072"/>
                    </a:cubicBezTo>
                    <a:cubicBezTo>
                      <a:pt x="65033" y="479772"/>
                      <a:pt x="63892" y="403045"/>
                      <a:pt x="56362" y="381351"/>
                    </a:cubicBezTo>
                    <a:cubicBezTo>
                      <a:pt x="33087" y="392769"/>
                      <a:pt x="25328" y="414691"/>
                      <a:pt x="21677" y="423369"/>
                    </a:cubicBezTo>
                    <a:cubicBezTo>
                      <a:pt x="14147" y="388887"/>
                      <a:pt x="35597" y="372446"/>
                      <a:pt x="40845" y="368564"/>
                    </a:cubicBezTo>
                    <a:cubicBezTo>
                      <a:pt x="25328" y="364453"/>
                      <a:pt x="11637" y="369934"/>
                      <a:pt x="0" y="374957"/>
                    </a:cubicBezTo>
                    <a:cubicBezTo>
                      <a:pt x="14147" y="350752"/>
                      <a:pt x="42214" y="350752"/>
                      <a:pt x="52254" y="353264"/>
                    </a:cubicBezTo>
                    <a:cubicBezTo>
                      <a:pt x="68912" y="330200"/>
                      <a:pt x="98348" y="332712"/>
                      <a:pt x="108616" y="333854"/>
                    </a:cubicBezTo>
                    <a:close/>
                    <a:moveTo>
                      <a:pt x="260421" y="326218"/>
                    </a:moveTo>
                    <a:cubicBezTo>
                      <a:pt x="260421" y="326218"/>
                      <a:pt x="260421" y="326218"/>
                      <a:pt x="260421" y="379913"/>
                    </a:cubicBezTo>
                    <a:cubicBezTo>
                      <a:pt x="260421" y="379913"/>
                      <a:pt x="260421" y="379913"/>
                      <a:pt x="346962" y="379913"/>
                    </a:cubicBezTo>
                    <a:cubicBezTo>
                      <a:pt x="346962" y="379913"/>
                      <a:pt x="346962" y="379913"/>
                      <a:pt x="346962" y="326218"/>
                    </a:cubicBezTo>
                    <a:cubicBezTo>
                      <a:pt x="346962" y="326218"/>
                      <a:pt x="346962" y="326218"/>
                      <a:pt x="260421" y="326218"/>
                    </a:cubicBezTo>
                    <a:close/>
                    <a:moveTo>
                      <a:pt x="158394" y="326218"/>
                    </a:moveTo>
                    <a:cubicBezTo>
                      <a:pt x="158394" y="326218"/>
                      <a:pt x="158394" y="326218"/>
                      <a:pt x="158394" y="379913"/>
                    </a:cubicBezTo>
                    <a:cubicBezTo>
                      <a:pt x="158394" y="379913"/>
                      <a:pt x="158394" y="379913"/>
                      <a:pt x="245162" y="379913"/>
                    </a:cubicBezTo>
                    <a:cubicBezTo>
                      <a:pt x="245162" y="379913"/>
                      <a:pt x="245162" y="379913"/>
                      <a:pt x="245162" y="326218"/>
                    </a:cubicBezTo>
                    <a:cubicBezTo>
                      <a:pt x="245162" y="326218"/>
                      <a:pt x="245162" y="326218"/>
                      <a:pt x="158394" y="326218"/>
                    </a:cubicBezTo>
                    <a:close/>
                    <a:moveTo>
                      <a:pt x="260421" y="239164"/>
                    </a:moveTo>
                    <a:cubicBezTo>
                      <a:pt x="260421" y="239164"/>
                      <a:pt x="260421" y="239164"/>
                      <a:pt x="260421" y="293088"/>
                    </a:cubicBezTo>
                    <a:cubicBezTo>
                      <a:pt x="260421" y="293088"/>
                      <a:pt x="260421" y="293088"/>
                      <a:pt x="346962" y="293088"/>
                    </a:cubicBezTo>
                    <a:cubicBezTo>
                      <a:pt x="346962" y="293088"/>
                      <a:pt x="346962" y="293088"/>
                      <a:pt x="346962" y="239164"/>
                    </a:cubicBezTo>
                    <a:cubicBezTo>
                      <a:pt x="346962" y="239164"/>
                      <a:pt x="346962" y="239164"/>
                      <a:pt x="260421" y="239164"/>
                    </a:cubicBezTo>
                    <a:close/>
                    <a:moveTo>
                      <a:pt x="158394" y="239164"/>
                    </a:moveTo>
                    <a:cubicBezTo>
                      <a:pt x="158394" y="239164"/>
                      <a:pt x="158394" y="239164"/>
                      <a:pt x="158394" y="293088"/>
                    </a:cubicBezTo>
                    <a:cubicBezTo>
                      <a:pt x="158394" y="293088"/>
                      <a:pt x="158394" y="293088"/>
                      <a:pt x="245162" y="293088"/>
                    </a:cubicBezTo>
                    <a:cubicBezTo>
                      <a:pt x="245162" y="293088"/>
                      <a:pt x="245162" y="293088"/>
                      <a:pt x="245162" y="239164"/>
                    </a:cubicBezTo>
                    <a:cubicBezTo>
                      <a:pt x="245162" y="239164"/>
                      <a:pt x="245162" y="239164"/>
                      <a:pt x="158394" y="239164"/>
                    </a:cubicBezTo>
                    <a:close/>
                    <a:moveTo>
                      <a:pt x="260421" y="152338"/>
                    </a:moveTo>
                    <a:cubicBezTo>
                      <a:pt x="260421" y="152338"/>
                      <a:pt x="260421" y="152338"/>
                      <a:pt x="260421" y="206033"/>
                    </a:cubicBezTo>
                    <a:cubicBezTo>
                      <a:pt x="260421" y="206033"/>
                      <a:pt x="260421" y="206033"/>
                      <a:pt x="346962" y="206033"/>
                    </a:cubicBezTo>
                    <a:cubicBezTo>
                      <a:pt x="346962" y="206033"/>
                      <a:pt x="346962" y="206033"/>
                      <a:pt x="346962" y="152338"/>
                    </a:cubicBezTo>
                    <a:cubicBezTo>
                      <a:pt x="346962" y="152338"/>
                      <a:pt x="346962" y="152338"/>
                      <a:pt x="260421" y="152338"/>
                    </a:cubicBezTo>
                    <a:close/>
                    <a:moveTo>
                      <a:pt x="158394" y="152338"/>
                    </a:moveTo>
                    <a:cubicBezTo>
                      <a:pt x="158394" y="152338"/>
                      <a:pt x="158394" y="152338"/>
                      <a:pt x="158394" y="206033"/>
                    </a:cubicBezTo>
                    <a:cubicBezTo>
                      <a:pt x="158394" y="206033"/>
                      <a:pt x="158394" y="206033"/>
                      <a:pt x="245162" y="206033"/>
                    </a:cubicBezTo>
                    <a:cubicBezTo>
                      <a:pt x="245162" y="206033"/>
                      <a:pt x="245162" y="206033"/>
                      <a:pt x="245162" y="152338"/>
                    </a:cubicBezTo>
                    <a:cubicBezTo>
                      <a:pt x="245162" y="152338"/>
                      <a:pt x="245162" y="152338"/>
                      <a:pt x="158394" y="152338"/>
                    </a:cubicBezTo>
                    <a:close/>
                    <a:moveTo>
                      <a:pt x="166137" y="88590"/>
                    </a:moveTo>
                    <a:cubicBezTo>
                      <a:pt x="166137" y="88590"/>
                      <a:pt x="166137" y="88590"/>
                      <a:pt x="339447" y="88590"/>
                    </a:cubicBezTo>
                    <a:cubicBezTo>
                      <a:pt x="343090" y="88590"/>
                      <a:pt x="346962" y="92246"/>
                      <a:pt x="346962" y="96130"/>
                    </a:cubicBezTo>
                    <a:cubicBezTo>
                      <a:pt x="346962" y="96130"/>
                      <a:pt x="346962" y="96130"/>
                      <a:pt x="346962" y="124234"/>
                    </a:cubicBezTo>
                    <a:cubicBezTo>
                      <a:pt x="346962" y="124234"/>
                      <a:pt x="346962" y="124234"/>
                      <a:pt x="374974" y="124234"/>
                    </a:cubicBezTo>
                    <a:cubicBezTo>
                      <a:pt x="378845" y="124234"/>
                      <a:pt x="382718" y="127890"/>
                      <a:pt x="382718" y="132003"/>
                    </a:cubicBezTo>
                    <a:cubicBezTo>
                      <a:pt x="382718" y="132003"/>
                      <a:pt x="382718" y="132003"/>
                      <a:pt x="382718" y="370026"/>
                    </a:cubicBezTo>
                    <a:lnTo>
                      <a:pt x="382718" y="384411"/>
                    </a:lnTo>
                    <a:lnTo>
                      <a:pt x="399886" y="366280"/>
                    </a:lnTo>
                    <a:cubicBezTo>
                      <a:pt x="409244" y="359886"/>
                      <a:pt x="421304" y="355091"/>
                      <a:pt x="434046" y="356917"/>
                    </a:cubicBezTo>
                    <a:cubicBezTo>
                      <a:pt x="429040" y="350752"/>
                      <a:pt x="417663" y="337964"/>
                      <a:pt x="399687" y="333854"/>
                    </a:cubicBezTo>
                    <a:cubicBezTo>
                      <a:pt x="411064" y="332712"/>
                      <a:pt x="439051" y="330200"/>
                      <a:pt x="457027" y="353264"/>
                    </a:cubicBezTo>
                    <a:cubicBezTo>
                      <a:pt x="465901" y="350752"/>
                      <a:pt x="494116" y="350752"/>
                      <a:pt x="509361" y="374957"/>
                    </a:cubicBezTo>
                    <a:cubicBezTo>
                      <a:pt x="497756" y="369934"/>
                      <a:pt x="483649" y="364453"/>
                      <a:pt x="468404" y="368564"/>
                    </a:cubicBezTo>
                    <a:cubicBezTo>
                      <a:pt x="473637" y="372446"/>
                      <a:pt x="495253" y="388887"/>
                      <a:pt x="487517" y="423369"/>
                    </a:cubicBezTo>
                    <a:cubicBezTo>
                      <a:pt x="483649" y="414691"/>
                      <a:pt x="476140" y="392769"/>
                      <a:pt x="452021" y="381351"/>
                    </a:cubicBezTo>
                    <a:cubicBezTo>
                      <a:pt x="445650" y="403045"/>
                      <a:pt x="444512" y="479772"/>
                      <a:pt x="443147" y="495072"/>
                    </a:cubicBezTo>
                    <a:cubicBezTo>
                      <a:pt x="443147" y="495072"/>
                      <a:pt x="443147" y="495072"/>
                      <a:pt x="418800" y="495072"/>
                    </a:cubicBezTo>
                    <a:cubicBezTo>
                      <a:pt x="418800" y="478402"/>
                      <a:pt x="430405" y="400533"/>
                      <a:pt x="437914" y="376099"/>
                    </a:cubicBezTo>
                    <a:cubicBezTo>
                      <a:pt x="425285" y="373016"/>
                      <a:pt x="413510" y="373987"/>
                      <a:pt x="403783" y="376385"/>
                    </a:cubicBezTo>
                    <a:lnTo>
                      <a:pt x="382718" y="384918"/>
                    </a:lnTo>
                    <a:lnTo>
                      <a:pt x="382718" y="424761"/>
                    </a:lnTo>
                    <a:cubicBezTo>
                      <a:pt x="382718" y="444278"/>
                      <a:pt x="382718" y="465097"/>
                      <a:pt x="382718" y="487303"/>
                    </a:cubicBezTo>
                    <a:cubicBezTo>
                      <a:pt x="382718" y="492558"/>
                      <a:pt x="378845" y="495072"/>
                      <a:pt x="374974" y="495072"/>
                    </a:cubicBezTo>
                    <a:cubicBezTo>
                      <a:pt x="374974" y="495072"/>
                      <a:pt x="374974" y="495072"/>
                      <a:pt x="300959" y="495072"/>
                    </a:cubicBezTo>
                    <a:cubicBezTo>
                      <a:pt x="300959" y="495072"/>
                      <a:pt x="300959" y="495072"/>
                      <a:pt x="300959" y="413273"/>
                    </a:cubicBezTo>
                    <a:cubicBezTo>
                      <a:pt x="300959" y="413273"/>
                      <a:pt x="300959" y="413273"/>
                      <a:pt x="260421" y="413273"/>
                    </a:cubicBezTo>
                    <a:cubicBezTo>
                      <a:pt x="260421" y="413273"/>
                      <a:pt x="260421" y="413273"/>
                      <a:pt x="260421" y="495072"/>
                    </a:cubicBezTo>
                    <a:cubicBezTo>
                      <a:pt x="260421" y="495072"/>
                      <a:pt x="260421" y="495072"/>
                      <a:pt x="245162" y="495072"/>
                    </a:cubicBezTo>
                    <a:cubicBezTo>
                      <a:pt x="245162" y="495072"/>
                      <a:pt x="245162" y="495072"/>
                      <a:pt x="245162" y="413273"/>
                    </a:cubicBezTo>
                    <a:cubicBezTo>
                      <a:pt x="245162" y="413273"/>
                      <a:pt x="245162" y="413273"/>
                      <a:pt x="204169" y="413273"/>
                    </a:cubicBezTo>
                    <a:cubicBezTo>
                      <a:pt x="204169" y="413273"/>
                      <a:pt x="204169" y="413273"/>
                      <a:pt x="204169" y="495072"/>
                    </a:cubicBezTo>
                    <a:cubicBezTo>
                      <a:pt x="204169" y="495072"/>
                      <a:pt x="204169" y="495072"/>
                      <a:pt x="135620" y="495072"/>
                    </a:cubicBezTo>
                    <a:cubicBezTo>
                      <a:pt x="130154" y="495072"/>
                      <a:pt x="127649" y="492558"/>
                      <a:pt x="127649" y="487303"/>
                    </a:cubicBezTo>
                    <a:cubicBezTo>
                      <a:pt x="127649" y="487303"/>
                      <a:pt x="127649" y="487303"/>
                      <a:pt x="127649" y="132003"/>
                    </a:cubicBezTo>
                    <a:cubicBezTo>
                      <a:pt x="127649" y="127890"/>
                      <a:pt x="130154" y="124234"/>
                      <a:pt x="135620" y="124234"/>
                    </a:cubicBezTo>
                    <a:cubicBezTo>
                      <a:pt x="135620" y="124234"/>
                      <a:pt x="135620" y="124234"/>
                      <a:pt x="158394" y="124234"/>
                    </a:cubicBezTo>
                    <a:cubicBezTo>
                      <a:pt x="158394" y="124234"/>
                      <a:pt x="158394" y="124234"/>
                      <a:pt x="158394" y="96130"/>
                    </a:cubicBezTo>
                    <a:cubicBezTo>
                      <a:pt x="158394" y="92246"/>
                      <a:pt x="160899" y="88590"/>
                      <a:pt x="166137" y="88590"/>
                    </a:cubicBezTo>
                    <a:close/>
                    <a:moveTo>
                      <a:pt x="412180" y="0"/>
                    </a:moveTo>
                    <a:lnTo>
                      <a:pt x="422501" y="20406"/>
                    </a:lnTo>
                    <a:lnTo>
                      <a:pt x="447042" y="24534"/>
                    </a:lnTo>
                    <a:lnTo>
                      <a:pt x="430299" y="41042"/>
                    </a:lnTo>
                    <a:lnTo>
                      <a:pt x="434198" y="64200"/>
                    </a:lnTo>
                    <a:lnTo>
                      <a:pt x="412180" y="52506"/>
                    </a:lnTo>
                    <a:lnTo>
                      <a:pt x="391768" y="64200"/>
                    </a:lnTo>
                    <a:lnTo>
                      <a:pt x="395438" y="41042"/>
                    </a:lnTo>
                    <a:lnTo>
                      <a:pt x="378924" y="24534"/>
                    </a:lnTo>
                    <a:lnTo>
                      <a:pt x="402089" y="20406"/>
                    </a:lnTo>
                    <a:close/>
                    <a:moveTo>
                      <a:pt x="334153" y="0"/>
                    </a:moveTo>
                    <a:lnTo>
                      <a:pt x="344474" y="20406"/>
                    </a:lnTo>
                    <a:lnTo>
                      <a:pt x="367638" y="24534"/>
                    </a:lnTo>
                    <a:lnTo>
                      <a:pt x="350666" y="41042"/>
                    </a:lnTo>
                    <a:lnTo>
                      <a:pt x="354795" y="64200"/>
                    </a:lnTo>
                    <a:lnTo>
                      <a:pt x="334153" y="52506"/>
                    </a:lnTo>
                    <a:lnTo>
                      <a:pt x="312364" y="64200"/>
                    </a:lnTo>
                    <a:lnTo>
                      <a:pt x="316034" y="41042"/>
                    </a:lnTo>
                    <a:lnTo>
                      <a:pt x="299521" y="24534"/>
                    </a:lnTo>
                    <a:lnTo>
                      <a:pt x="322685" y="20406"/>
                    </a:lnTo>
                    <a:close/>
                    <a:moveTo>
                      <a:pt x="254291" y="0"/>
                    </a:moveTo>
                    <a:lnTo>
                      <a:pt x="264514" y="20406"/>
                    </a:lnTo>
                    <a:lnTo>
                      <a:pt x="287233" y="24534"/>
                    </a:lnTo>
                    <a:lnTo>
                      <a:pt x="270648" y="41042"/>
                    </a:lnTo>
                    <a:lnTo>
                      <a:pt x="274738" y="64200"/>
                    </a:lnTo>
                    <a:lnTo>
                      <a:pt x="254291" y="52506"/>
                    </a:lnTo>
                    <a:lnTo>
                      <a:pt x="234072" y="64200"/>
                    </a:lnTo>
                    <a:lnTo>
                      <a:pt x="237707" y="41042"/>
                    </a:lnTo>
                    <a:lnTo>
                      <a:pt x="221123" y="24534"/>
                    </a:lnTo>
                    <a:lnTo>
                      <a:pt x="244295" y="20406"/>
                    </a:lnTo>
                    <a:close/>
                    <a:moveTo>
                      <a:pt x="175779" y="0"/>
                    </a:moveTo>
                    <a:lnTo>
                      <a:pt x="186038" y="20406"/>
                    </a:lnTo>
                    <a:lnTo>
                      <a:pt x="208834" y="24534"/>
                    </a:lnTo>
                    <a:lnTo>
                      <a:pt x="192421" y="41042"/>
                    </a:lnTo>
                    <a:lnTo>
                      <a:pt x="196296" y="64200"/>
                    </a:lnTo>
                    <a:lnTo>
                      <a:pt x="175779" y="52506"/>
                    </a:lnTo>
                    <a:lnTo>
                      <a:pt x="155491" y="64200"/>
                    </a:lnTo>
                    <a:lnTo>
                      <a:pt x="159138" y="41042"/>
                    </a:lnTo>
                    <a:lnTo>
                      <a:pt x="142725" y="24534"/>
                    </a:lnTo>
                    <a:lnTo>
                      <a:pt x="165749" y="20406"/>
                    </a:lnTo>
                    <a:close/>
                    <a:moveTo>
                      <a:pt x="96199" y="0"/>
                    </a:moveTo>
                    <a:lnTo>
                      <a:pt x="106402" y="20406"/>
                    </a:lnTo>
                    <a:lnTo>
                      <a:pt x="130437" y="24534"/>
                    </a:lnTo>
                    <a:lnTo>
                      <a:pt x="112751" y="41042"/>
                    </a:lnTo>
                    <a:lnTo>
                      <a:pt x="116606" y="64200"/>
                    </a:lnTo>
                    <a:lnTo>
                      <a:pt x="96199" y="52506"/>
                    </a:lnTo>
                    <a:lnTo>
                      <a:pt x="76019" y="64200"/>
                    </a:lnTo>
                    <a:lnTo>
                      <a:pt x="79647" y="41042"/>
                    </a:lnTo>
                    <a:lnTo>
                      <a:pt x="63322" y="24534"/>
                    </a:lnTo>
                    <a:lnTo>
                      <a:pt x="86223" y="20406"/>
                    </a:ln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7" name="Freeform 146">
                <a:extLst>
                  <a:ext uri="{FF2B5EF4-FFF2-40B4-BE49-F238E27FC236}">
                    <a16:creationId xmlns:a16="http://schemas.microsoft.com/office/drawing/2014/main" id="{DE7E6BE5-D464-AE43-A796-322598F8FC47}"/>
                  </a:ext>
                </a:extLst>
              </p:cNvPr>
              <p:cNvSpPr>
                <a:spLocks noChangeAspect="1" noChangeArrowheads="1"/>
              </p:cNvSpPr>
              <p:nvPr/>
            </p:nvSpPr>
            <p:spPr bwMode="auto">
              <a:xfrm>
                <a:off x="5487473" y="4397764"/>
                <a:ext cx="204358" cy="286326"/>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8" name="Freeform 6">
                <a:extLst>
                  <a:ext uri="{FF2B5EF4-FFF2-40B4-BE49-F238E27FC236}">
                    <a16:creationId xmlns:a16="http://schemas.microsoft.com/office/drawing/2014/main" id="{2D830648-11B6-3441-B627-D09D671CDE24}"/>
                  </a:ext>
                </a:extLst>
              </p:cNvPr>
              <p:cNvSpPr>
                <a:spLocks noChangeAspect="1" noChangeArrowheads="1"/>
              </p:cNvSpPr>
              <p:nvPr/>
            </p:nvSpPr>
            <p:spPr bwMode="auto">
              <a:xfrm>
                <a:off x="5059466" y="4473842"/>
                <a:ext cx="171694" cy="204458"/>
              </a:xfrm>
              <a:custGeom>
                <a:avLst/>
                <a:gdLst>
                  <a:gd name="T0" fmla="*/ 95591705 w 1809"/>
                  <a:gd name="T1" fmla="*/ 29574218 h 2153"/>
                  <a:gd name="T2" fmla="*/ 95591705 w 1809"/>
                  <a:gd name="T3" fmla="*/ 29574218 h 2153"/>
                  <a:gd name="T4" fmla="*/ 95274415 w 1809"/>
                  <a:gd name="T5" fmla="*/ 29309659 h 2153"/>
                  <a:gd name="T6" fmla="*/ 95274415 w 1809"/>
                  <a:gd name="T7" fmla="*/ 2274975 h 2153"/>
                  <a:gd name="T8" fmla="*/ 93000968 w 1809"/>
                  <a:gd name="T9" fmla="*/ 0 h 2153"/>
                  <a:gd name="T10" fmla="*/ 77351014 w 1809"/>
                  <a:gd name="T11" fmla="*/ 0 h 2153"/>
                  <a:gd name="T12" fmla="*/ 75077566 w 1809"/>
                  <a:gd name="T13" fmla="*/ 2274975 h 2153"/>
                  <a:gd name="T14" fmla="*/ 75077566 w 1809"/>
                  <a:gd name="T15" fmla="*/ 15078009 h 2153"/>
                  <a:gd name="T16" fmla="*/ 73385586 w 1809"/>
                  <a:gd name="T17" fmla="*/ 15924597 h 2153"/>
                  <a:gd name="T18" fmla="*/ 48060145 w 1809"/>
                  <a:gd name="T19" fmla="*/ 846588 h 2153"/>
                  <a:gd name="T20" fmla="*/ 45786698 w 1809"/>
                  <a:gd name="T21" fmla="*/ 846588 h 2153"/>
                  <a:gd name="T22" fmla="*/ 845875 w 1809"/>
                  <a:gd name="T23" fmla="*/ 29045101 h 2153"/>
                  <a:gd name="T24" fmla="*/ 0 w 1809"/>
                  <a:gd name="T25" fmla="*/ 30738047 h 2153"/>
                  <a:gd name="T26" fmla="*/ 0 w 1809"/>
                  <a:gd name="T27" fmla="*/ 111577540 h 2153"/>
                  <a:gd name="T28" fmla="*/ 2273447 w 1809"/>
                  <a:gd name="T29" fmla="*/ 113852515 h 2153"/>
                  <a:gd name="T30" fmla="*/ 22734704 w 1809"/>
                  <a:gd name="T31" fmla="*/ 113852515 h 2153"/>
                  <a:gd name="T32" fmla="*/ 22734704 w 1809"/>
                  <a:gd name="T33" fmla="*/ 77400690 h 2153"/>
                  <a:gd name="T34" fmla="*/ 25008152 w 1809"/>
                  <a:gd name="T35" fmla="*/ 75125714 h 2153"/>
                  <a:gd name="T36" fmla="*/ 38701948 w 1809"/>
                  <a:gd name="T37" fmla="*/ 75125714 h 2153"/>
                  <a:gd name="T38" fmla="*/ 40975395 w 1809"/>
                  <a:gd name="T39" fmla="*/ 77400690 h 2153"/>
                  <a:gd name="T40" fmla="*/ 40975395 w 1809"/>
                  <a:gd name="T41" fmla="*/ 113852515 h 2153"/>
                  <a:gd name="T42" fmla="*/ 93318257 w 1809"/>
                  <a:gd name="T43" fmla="*/ 113852515 h 2153"/>
                  <a:gd name="T44" fmla="*/ 95591705 w 1809"/>
                  <a:gd name="T45" fmla="*/ 111577540 h 2153"/>
                  <a:gd name="T46" fmla="*/ 95591705 w 1809"/>
                  <a:gd name="T47" fmla="*/ 29574218 h 215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09" h="2153">
                    <a:moveTo>
                      <a:pt x="1808" y="559"/>
                    </a:moveTo>
                    <a:lnTo>
                      <a:pt x="1808" y="559"/>
                    </a:lnTo>
                    <a:cubicBezTo>
                      <a:pt x="1802" y="554"/>
                      <a:pt x="1802" y="554"/>
                      <a:pt x="1802" y="554"/>
                    </a:cubicBezTo>
                    <a:cubicBezTo>
                      <a:pt x="1802" y="43"/>
                      <a:pt x="1802" y="43"/>
                      <a:pt x="1802" y="43"/>
                    </a:cubicBezTo>
                    <a:cubicBezTo>
                      <a:pt x="1802" y="22"/>
                      <a:pt x="1786" y="0"/>
                      <a:pt x="1759" y="0"/>
                    </a:cubicBezTo>
                    <a:cubicBezTo>
                      <a:pt x="1463" y="0"/>
                      <a:pt x="1463" y="0"/>
                      <a:pt x="1463" y="0"/>
                    </a:cubicBezTo>
                    <a:cubicBezTo>
                      <a:pt x="1437" y="0"/>
                      <a:pt x="1420" y="22"/>
                      <a:pt x="1420" y="43"/>
                    </a:cubicBezTo>
                    <a:cubicBezTo>
                      <a:pt x="1420" y="285"/>
                      <a:pt x="1420" y="285"/>
                      <a:pt x="1420" y="285"/>
                    </a:cubicBezTo>
                    <a:cubicBezTo>
                      <a:pt x="1420" y="301"/>
                      <a:pt x="1399" y="312"/>
                      <a:pt x="1388" y="301"/>
                    </a:cubicBezTo>
                    <a:cubicBezTo>
                      <a:pt x="909" y="16"/>
                      <a:pt x="909" y="16"/>
                      <a:pt x="909" y="16"/>
                    </a:cubicBezTo>
                    <a:cubicBezTo>
                      <a:pt x="899" y="5"/>
                      <a:pt x="877" y="5"/>
                      <a:pt x="866" y="16"/>
                    </a:cubicBezTo>
                    <a:cubicBezTo>
                      <a:pt x="16" y="549"/>
                      <a:pt x="16" y="549"/>
                      <a:pt x="16" y="549"/>
                    </a:cubicBezTo>
                    <a:cubicBezTo>
                      <a:pt x="5" y="554"/>
                      <a:pt x="0" y="570"/>
                      <a:pt x="0" y="581"/>
                    </a:cubicBezTo>
                    <a:cubicBezTo>
                      <a:pt x="0" y="2109"/>
                      <a:pt x="0" y="2109"/>
                      <a:pt x="0" y="2109"/>
                    </a:cubicBezTo>
                    <a:cubicBezTo>
                      <a:pt x="0" y="2130"/>
                      <a:pt x="16" y="2152"/>
                      <a:pt x="43" y="2152"/>
                    </a:cubicBezTo>
                    <a:cubicBezTo>
                      <a:pt x="430" y="2152"/>
                      <a:pt x="430" y="2152"/>
                      <a:pt x="430" y="2152"/>
                    </a:cubicBezTo>
                    <a:cubicBezTo>
                      <a:pt x="430" y="1463"/>
                      <a:pt x="430" y="1463"/>
                      <a:pt x="430" y="1463"/>
                    </a:cubicBezTo>
                    <a:cubicBezTo>
                      <a:pt x="430" y="1442"/>
                      <a:pt x="447" y="1420"/>
                      <a:pt x="473" y="1420"/>
                    </a:cubicBezTo>
                    <a:cubicBezTo>
                      <a:pt x="732" y="1420"/>
                      <a:pt x="732" y="1420"/>
                      <a:pt x="732" y="1420"/>
                    </a:cubicBezTo>
                    <a:cubicBezTo>
                      <a:pt x="753" y="1420"/>
                      <a:pt x="775" y="1442"/>
                      <a:pt x="775" y="1463"/>
                    </a:cubicBezTo>
                    <a:cubicBezTo>
                      <a:pt x="775" y="2152"/>
                      <a:pt x="775" y="2152"/>
                      <a:pt x="775" y="2152"/>
                    </a:cubicBezTo>
                    <a:cubicBezTo>
                      <a:pt x="1765" y="2152"/>
                      <a:pt x="1765" y="2152"/>
                      <a:pt x="1765" y="2152"/>
                    </a:cubicBezTo>
                    <a:cubicBezTo>
                      <a:pt x="1786" y="2152"/>
                      <a:pt x="1808" y="2130"/>
                      <a:pt x="1808" y="2109"/>
                    </a:cubicBezTo>
                    <a:lnTo>
                      <a:pt x="1808" y="559"/>
                    </a:lnTo>
                  </a:path>
                </a:pathLst>
              </a:custGeom>
              <a:solidFill>
                <a:schemeClr val="bg1"/>
              </a:solid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64" name="Group 163">
              <a:extLst>
                <a:ext uri="{FF2B5EF4-FFF2-40B4-BE49-F238E27FC236}">
                  <a16:creationId xmlns:a16="http://schemas.microsoft.com/office/drawing/2014/main" id="{5F892CB0-42C3-0443-A46E-441AA62F7622}"/>
                </a:ext>
              </a:extLst>
            </p:cNvPr>
            <p:cNvGrpSpPr/>
            <p:nvPr/>
          </p:nvGrpSpPr>
          <p:grpSpPr>
            <a:xfrm>
              <a:off x="4896761" y="4358308"/>
              <a:ext cx="1497805" cy="298570"/>
              <a:chOff x="2574475" y="4386386"/>
              <a:chExt cx="1497805" cy="298570"/>
            </a:xfrm>
          </p:grpSpPr>
          <p:sp>
            <p:nvSpPr>
              <p:cNvPr id="165" name="Freeform 164">
                <a:extLst>
                  <a:ext uri="{FF2B5EF4-FFF2-40B4-BE49-F238E27FC236}">
                    <a16:creationId xmlns:a16="http://schemas.microsoft.com/office/drawing/2014/main" id="{39B720DA-B121-2D4A-9ECF-3006A2B00C28}"/>
                  </a:ext>
                </a:extLst>
              </p:cNvPr>
              <p:cNvSpPr>
                <a:spLocks noChangeAspect="1" noChangeArrowheads="1"/>
              </p:cNvSpPr>
              <p:nvPr/>
            </p:nvSpPr>
            <p:spPr bwMode="auto">
              <a:xfrm>
                <a:off x="2574475" y="4390770"/>
                <a:ext cx="268414" cy="293852"/>
              </a:xfrm>
              <a:custGeom>
                <a:avLst/>
                <a:gdLst>
                  <a:gd name="connsiteX0" fmla="*/ 111328 w 452245"/>
                  <a:gd name="connsiteY0" fmla="*/ 250931 h 495107"/>
                  <a:gd name="connsiteX1" fmla="*/ 118839 w 452245"/>
                  <a:gd name="connsiteY1" fmla="*/ 254789 h 495107"/>
                  <a:gd name="connsiteX2" fmla="*/ 118839 w 452245"/>
                  <a:gd name="connsiteY2" fmla="*/ 299342 h 495107"/>
                  <a:gd name="connsiteX3" fmla="*/ 125003 w 452245"/>
                  <a:gd name="connsiteY3" fmla="*/ 303007 h 495107"/>
                  <a:gd name="connsiteX4" fmla="*/ 229974 w 452245"/>
                  <a:gd name="connsiteY4" fmla="*/ 250931 h 495107"/>
                  <a:gd name="connsiteX5" fmla="*/ 237486 w 452245"/>
                  <a:gd name="connsiteY5" fmla="*/ 254789 h 495107"/>
                  <a:gd name="connsiteX6" fmla="*/ 237486 w 452245"/>
                  <a:gd name="connsiteY6" fmla="*/ 299342 h 495107"/>
                  <a:gd name="connsiteX7" fmla="*/ 243650 w 452245"/>
                  <a:gd name="connsiteY7" fmla="*/ 303007 h 495107"/>
                  <a:gd name="connsiteX8" fmla="*/ 348814 w 452245"/>
                  <a:gd name="connsiteY8" fmla="*/ 250931 h 495107"/>
                  <a:gd name="connsiteX9" fmla="*/ 356326 w 452245"/>
                  <a:gd name="connsiteY9" fmla="*/ 254789 h 495107"/>
                  <a:gd name="connsiteX10" fmla="*/ 356326 w 452245"/>
                  <a:gd name="connsiteY10" fmla="*/ 485078 h 495107"/>
                  <a:gd name="connsiteX11" fmla="*/ 346310 w 452245"/>
                  <a:gd name="connsiteY11" fmla="*/ 495107 h 495107"/>
                  <a:gd name="connsiteX12" fmla="*/ 69339 w 452245"/>
                  <a:gd name="connsiteY12" fmla="*/ 495107 h 495107"/>
                  <a:gd name="connsiteX13" fmla="*/ 69339 w 452245"/>
                  <a:gd name="connsiteY13" fmla="*/ 415837 h 495107"/>
                  <a:gd name="connsiteX14" fmla="*/ 59323 w 452245"/>
                  <a:gd name="connsiteY14" fmla="*/ 405807 h 495107"/>
                  <a:gd name="connsiteX15" fmla="*/ 39677 w 452245"/>
                  <a:gd name="connsiteY15" fmla="*/ 405807 h 495107"/>
                  <a:gd name="connsiteX16" fmla="*/ 29662 w 452245"/>
                  <a:gd name="connsiteY16" fmla="*/ 415837 h 495107"/>
                  <a:gd name="connsiteX17" fmla="*/ 29662 w 452245"/>
                  <a:gd name="connsiteY17" fmla="*/ 495107 h 495107"/>
                  <a:gd name="connsiteX18" fmla="*/ 9823 w 452245"/>
                  <a:gd name="connsiteY18" fmla="*/ 495107 h 495107"/>
                  <a:gd name="connsiteX19" fmla="*/ 0 w 452245"/>
                  <a:gd name="connsiteY19" fmla="*/ 485078 h 495107"/>
                  <a:gd name="connsiteX20" fmla="*/ 0 w 452245"/>
                  <a:gd name="connsiteY20" fmla="*/ 312843 h 495107"/>
                  <a:gd name="connsiteX21" fmla="*/ 4815 w 452245"/>
                  <a:gd name="connsiteY21" fmla="*/ 304357 h 495107"/>
                  <a:gd name="connsiteX22" fmla="*/ 111328 w 452245"/>
                  <a:gd name="connsiteY22" fmla="*/ 250931 h 495107"/>
                  <a:gd name="connsiteX23" fmla="*/ 398753 w 452245"/>
                  <a:gd name="connsiteY23" fmla="*/ 0 h 495107"/>
                  <a:gd name="connsiteX24" fmla="*/ 429844 w 452245"/>
                  <a:gd name="connsiteY24" fmla="*/ 0 h 495107"/>
                  <a:gd name="connsiteX25" fmla="*/ 434865 w 452245"/>
                  <a:gd name="connsiteY25" fmla="*/ 5011 h 495107"/>
                  <a:gd name="connsiteX26" fmla="*/ 452245 w 452245"/>
                  <a:gd name="connsiteY26" fmla="*/ 485086 h 495107"/>
                  <a:gd name="connsiteX27" fmla="*/ 442203 w 452245"/>
                  <a:gd name="connsiteY27" fmla="*/ 495107 h 495107"/>
                  <a:gd name="connsiteX28" fmla="*/ 385235 w 452245"/>
                  <a:gd name="connsiteY28" fmla="*/ 495107 h 495107"/>
                  <a:gd name="connsiteX29" fmla="*/ 375193 w 452245"/>
                  <a:gd name="connsiteY29" fmla="*/ 485086 h 495107"/>
                  <a:gd name="connsiteX30" fmla="*/ 393925 w 452245"/>
                  <a:gd name="connsiteY30" fmla="*/ 5011 h 495107"/>
                  <a:gd name="connsiteX31" fmla="*/ 398753 w 452245"/>
                  <a:gd name="connsiteY31" fmla="*/ 0 h 49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2245" h="495107">
                    <a:moveTo>
                      <a:pt x="111328" y="250931"/>
                    </a:moveTo>
                    <a:cubicBezTo>
                      <a:pt x="113832" y="249774"/>
                      <a:pt x="118839" y="250931"/>
                      <a:pt x="118839" y="254789"/>
                    </a:cubicBezTo>
                    <a:cubicBezTo>
                      <a:pt x="118839" y="254789"/>
                      <a:pt x="118839" y="254789"/>
                      <a:pt x="118839" y="299342"/>
                    </a:cubicBezTo>
                    <a:cubicBezTo>
                      <a:pt x="118839" y="303007"/>
                      <a:pt x="122499" y="304357"/>
                      <a:pt x="125003" y="303007"/>
                    </a:cubicBezTo>
                    <a:cubicBezTo>
                      <a:pt x="125003" y="303007"/>
                      <a:pt x="125003" y="303007"/>
                      <a:pt x="229974" y="250931"/>
                    </a:cubicBezTo>
                    <a:cubicBezTo>
                      <a:pt x="232478" y="249774"/>
                      <a:pt x="237486" y="250931"/>
                      <a:pt x="237486" y="254789"/>
                    </a:cubicBezTo>
                    <a:cubicBezTo>
                      <a:pt x="237486" y="254789"/>
                      <a:pt x="237486" y="254789"/>
                      <a:pt x="237486" y="299342"/>
                    </a:cubicBezTo>
                    <a:cubicBezTo>
                      <a:pt x="237486" y="303007"/>
                      <a:pt x="241146" y="304357"/>
                      <a:pt x="243650" y="303007"/>
                    </a:cubicBezTo>
                    <a:cubicBezTo>
                      <a:pt x="243650" y="303007"/>
                      <a:pt x="243650" y="303007"/>
                      <a:pt x="348814" y="250931"/>
                    </a:cubicBezTo>
                    <a:cubicBezTo>
                      <a:pt x="351318" y="249774"/>
                      <a:pt x="356326" y="250931"/>
                      <a:pt x="356326" y="254789"/>
                    </a:cubicBezTo>
                    <a:cubicBezTo>
                      <a:pt x="356326" y="254789"/>
                      <a:pt x="356326" y="254789"/>
                      <a:pt x="356326" y="485078"/>
                    </a:cubicBezTo>
                    <a:cubicBezTo>
                      <a:pt x="356326" y="490093"/>
                      <a:pt x="351318" y="495107"/>
                      <a:pt x="346310" y="495107"/>
                    </a:cubicBezTo>
                    <a:cubicBezTo>
                      <a:pt x="346310" y="495107"/>
                      <a:pt x="346310" y="495107"/>
                      <a:pt x="69339" y="495107"/>
                    </a:cubicBezTo>
                    <a:cubicBezTo>
                      <a:pt x="69339" y="495107"/>
                      <a:pt x="69339" y="495107"/>
                      <a:pt x="69339" y="415837"/>
                    </a:cubicBezTo>
                    <a:cubicBezTo>
                      <a:pt x="69339" y="410822"/>
                      <a:pt x="64331" y="405807"/>
                      <a:pt x="59323" y="405807"/>
                    </a:cubicBezTo>
                    <a:cubicBezTo>
                      <a:pt x="59323" y="405807"/>
                      <a:pt x="59323" y="405807"/>
                      <a:pt x="39677" y="405807"/>
                    </a:cubicBezTo>
                    <a:cubicBezTo>
                      <a:pt x="33321" y="405807"/>
                      <a:pt x="29662" y="410822"/>
                      <a:pt x="29662" y="415837"/>
                    </a:cubicBezTo>
                    <a:cubicBezTo>
                      <a:pt x="29662" y="415837"/>
                      <a:pt x="29662" y="415837"/>
                      <a:pt x="29662" y="495107"/>
                    </a:cubicBezTo>
                    <a:cubicBezTo>
                      <a:pt x="29662" y="495107"/>
                      <a:pt x="29662" y="495107"/>
                      <a:pt x="9823" y="495107"/>
                    </a:cubicBezTo>
                    <a:cubicBezTo>
                      <a:pt x="3660" y="495107"/>
                      <a:pt x="0" y="490093"/>
                      <a:pt x="0" y="485078"/>
                    </a:cubicBezTo>
                    <a:cubicBezTo>
                      <a:pt x="0" y="485078"/>
                      <a:pt x="0" y="485078"/>
                      <a:pt x="0" y="312843"/>
                    </a:cubicBezTo>
                    <a:cubicBezTo>
                      <a:pt x="0" y="309179"/>
                      <a:pt x="1156" y="305514"/>
                      <a:pt x="4815" y="304357"/>
                    </a:cubicBezTo>
                    <a:cubicBezTo>
                      <a:pt x="4815" y="304357"/>
                      <a:pt x="4815" y="304357"/>
                      <a:pt x="111328" y="250931"/>
                    </a:cubicBezTo>
                    <a:close/>
                    <a:moveTo>
                      <a:pt x="398753" y="0"/>
                    </a:moveTo>
                    <a:cubicBezTo>
                      <a:pt x="429844" y="0"/>
                      <a:pt x="429844" y="0"/>
                      <a:pt x="429844" y="0"/>
                    </a:cubicBezTo>
                    <a:cubicBezTo>
                      <a:pt x="432354" y="0"/>
                      <a:pt x="434865" y="2505"/>
                      <a:pt x="434865" y="5011"/>
                    </a:cubicBezTo>
                    <a:cubicBezTo>
                      <a:pt x="452245" y="485086"/>
                      <a:pt x="452245" y="485086"/>
                      <a:pt x="452245" y="485086"/>
                    </a:cubicBezTo>
                    <a:cubicBezTo>
                      <a:pt x="452245" y="490097"/>
                      <a:pt x="448383" y="495107"/>
                      <a:pt x="442203" y="495107"/>
                    </a:cubicBezTo>
                    <a:cubicBezTo>
                      <a:pt x="385235" y="495107"/>
                      <a:pt x="385235" y="495107"/>
                      <a:pt x="385235" y="495107"/>
                    </a:cubicBezTo>
                    <a:cubicBezTo>
                      <a:pt x="379055" y="495107"/>
                      <a:pt x="375193" y="490097"/>
                      <a:pt x="375193" y="485086"/>
                    </a:cubicBezTo>
                    <a:cubicBezTo>
                      <a:pt x="393925" y="5011"/>
                      <a:pt x="393925" y="5011"/>
                      <a:pt x="393925" y="5011"/>
                    </a:cubicBezTo>
                    <a:cubicBezTo>
                      <a:pt x="395084" y="2505"/>
                      <a:pt x="396436" y="0"/>
                      <a:pt x="398753"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6" name="Freeform 165">
                <a:extLst>
                  <a:ext uri="{FF2B5EF4-FFF2-40B4-BE49-F238E27FC236}">
                    <a16:creationId xmlns:a16="http://schemas.microsoft.com/office/drawing/2014/main" id="{600DC493-6D00-9D46-A1E0-6632D05EA8B8}"/>
                  </a:ext>
                </a:extLst>
              </p:cNvPr>
              <p:cNvSpPr>
                <a:spLocks noChangeAspect="1" noChangeArrowheads="1"/>
              </p:cNvSpPr>
              <p:nvPr/>
            </p:nvSpPr>
            <p:spPr bwMode="auto">
              <a:xfrm>
                <a:off x="2975486" y="4472682"/>
                <a:ext cx="303296" cy="205706"/>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7" name="Freeform 166">
                <a:extLst>
                  <a:ext uri="{FF2B5EF4-FFF2-40B4-BE49-F238E27FC236}">
                    <a16:creationId xmlns:a16="http://schemas.microsoft.com/office/drawing/2014/main" id="{3E30F4D0-3EA8-9E4E-8E0E-2990FDE65885}"/>
                  </a:ext>
                </a:extLst>
              </p:cNvPr>
              <p:cNvSpPr>
                <a:spLocks noChangeAspect="1" noChangeArrowheads="1"/>
              </p:cNvSpPr>
              <p:nvPr/>
            </p:nvSpPr>
            <p:spPr bwMode="auto">
              <a:xfrm>
                <a:off x="3378429" y="4508989"/>
                <a:ext cx="333408" cy="166636"/>
              </a:xfrm>
              <a:custGeom>
                <a:avLst/>
                <a:gdLst>
                  <a:gd name="connsiteX0" fmla="*/ 259748 w 561749"/>
                  <a:gd name="connsiteY0" fmla="*/ 112594 h 280762"/>
                  <a:gd name="connsiteX1" fmla="*/ 481357 w 561749"/>
                  <a:gd name="connsiteY1" fmla="*/ 112594 h 280762"/>
                  <a:gd name="connsiteX2" fmla="*/ 493994 w 561749"/>
                  <a:gd name="connsiteY2" fmla="*/ 126612 h 280762"/>
                  <a:gd name="connsiteX3" fmla="*/ 493994 w 561749"/>
                  <a:gd name="connsiteY3" fmla="*/ 210945 h 280762"/>
                  <a:gd name="connsiteX4" fmla="*/ 481357 w 561749"/>
                  <a:gd name="connsiteY4" fmla="*/ 224963 h 280762"/>
                  <a:gd name="connsiteX5" fmla="*/ 259748 w 561749"/>
                  <a:gd name="connsiteY5" fmla="*/ 224963 h 280762"/>
                  <a:gd name="connsiteX6" fmla="*/ 247110 w 561749"/>
                  <a:gd name="connsiteY6" fmla="*/ 210945 h 280762"/>
                  <a:gd name="connsiteX7" fmla="*/ 247110 w 561749"/>
                  <a:gd name="connsiteY7" fmla="*/ 126612 h 280762"/>
                  <a:gd name="connsiteX8" fmla="*/ 259748 w 561749"/>
                  <a:gd name="connsiteY8" fmla="*/ 112594 h 280762"/>
                  <a:gd name="connsiteX9" fmla="*/ 247233 w 561749"/>
                  <a:gd name="connsiteY9" fmla="*/ 100501 h 280762"/>
                  <a:gd name="connsiteX10" fmla="*/ 235944 w 561749"/>
                  <a:gd name="connsiteY10" fmla="*/ 111824 h 280762"/>
                  <a:gd name="connsiteX11" fmla="*/ 235944 w 561749"/>
                  <a:gd name="connsiteY11" fmla="*/ 224374 h 280762"/>
                  <a:gd name="connsiteX12" fmla="*/ 247233 w 561749"/>
                  <a:gd name="connsiteY12" fmla="*/ 235697 h 280762"/>
                  <a:gd name="connsiteX13" fmla="*/ 494240 w 561749"/>
                  <a:gd name="connsiteY13" fmla="*/ 235697 h 280762"/>
                  <a:gd name="connsiteX14" fmla="*/ 505529 w 561749"/>
                  <a:gd name="connsiteY14" fmla="*/ 224374 h 280762"/>
                  <a:gd name="connsiteX15" fmla="*/ 505529 w 561749"/>
                  <a:gd name="connsiteY15" fmla="*/ 111824 h 280762"/>
                  <a:gd name="connsiteX16" fmla="*/ 494240 w 561749"/>
                  <a:gd name="connsiteY16" fmla="*/ 100501 h 280762"/>
                  <a:gd name="connsiteX17" fmla="*/ 247233 w 561749"/>
                  <a:gd name="connsiteY17" fmla="*/ 100501 h 280762"/>
                  <a:gd name="connsiteX18" fmla="*/ 0 w 561749"/>
                  <a:gd name="connsiteY18" fmla="*/ 66759 h 280762"/>
                  <a:gd name="connsiteX19" fmla="*/ 561749 w 561749"/>
                  <a:gd name="connsiteY19" fmla="*/ 66759 h 280762"/>
                  <a:gd name="connsiteX20" fmla="*/ 561749 w 561749"/>
                  <a:gd name="connsiteY20" fmla="*/ 269439 h 280762"/>
                  <a:gd name="connsiteX21" fmla="*/ 550460 w 561749"/>
                  <a:gd name="connsiteY21" fmla="*/ 280762 h 280762"/>
                  <a:gd name="connsiteX22" fmla="*/ 146082 w 561749"/>
                  <a:gd name="connsiteY22" fmla="*/ 280762 h 280762"/>
                  <a:gd name="connsiteX23" fmla="*/ 146082 w 561749"/>
                  <a:gd name="connsiteY23" fmla="*/ 111824 h 280762"/>
                  <a:gd name="connsiteX24" fmla="*/ 134793 w 561749"/>
                  <a:gd name="connsiteY24" fmla="*/ 100501 h 280762"/>
                  <a:gd name="connsiteX25" fmla="*/ 67509 w 561749"/>
                  <a:gd name="connsiteY25" fmla="*/ 100501 h 280762"/>
                  <a:gd name="connsiteX26" fmla="*/ 56220 w 561749"/>
                  <a:gd name="connsiteY26" fmla="*/ 111824 h 280762"/>
                  <a:gd name="connsiteX27" fmla="*/ 56220 w 561749"/>
                  <a:gd name="connsiteY27" fmla="*/ 280762 h 280762"/>
                  <a:gd name="connsiteX28" fmla="*/ 11289 w 561749"/>
                  <a:gd name="connsiteY28" fmla="*/ 280762 h 280762"/>
                  <a:gd name="connsiteX29" fmla="*/ 0 w 561749"/>
                  <a:gd name="connsiteY29" fmla="*/ 269439 h 280762"/>
                  <a:gd name="connsiteX30" fmla="*/ 0 w 561749"/>
                  <a:gd name="connsiteY30" fmla="*/ 66759 h 280762"/>
                  <a:gd name="connsiteX31" fmla="*/ 11289 w 561749"/>
                  <a:gd name="connsiteY31" fmla="*/ 0 h 280762"/>
                  <a:gd name="connsiteX32" fmla="*/ 550460 w 561749"/>
                  <a:gd name="connsiteY32" fmla="*/ 0 h 280762"/>
                  <a:gd name="connsiteX33" fmla="*/ 561749 w 561749"/>
                  <a:gd name="connsiteY33" fmla="*/ 11359 h 280762"/>
                  <a:gd name="connsiteX34" fmla="*/ 561749 w 561749"/>
                  <a:gd name="connsiteY34" fmla="*/ 56568 h 280762"/>
                  <a:gd name="connsiteX35" fmla="*/ 0 w 561749"/>
                  <a:gd name="connsiteY35" fmla="*/ 56568 h 280762"/>
                  <a:gd name="connsiteX36" fmla="*/ 0 w 561749"/>
                  <a:gd name="connsiteY36" fmla="*/ 11359 h 280762"/>
                  <a:gd name="connsiteX37" fmla="*/ 11289 w 561749"/>
                  <a:gd name="connsiteY37" fmla="*/ 0 h 28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749" h="280762">
                    <a:moveTo>
                      <a:pt x="259748" y="112594"/>
                    </a:moveTo>
                    <a:cubicBezTo>
                      <a:pt x="259748" y="112594"/>
                      <a:pt x="259748" y="112594"/>
                      <a:pt x="481357" y="112594"/>
                    </a:cubicBezTo>
                    <a:cubicBezTo>
                      <a:pt x="488353" y="112594"/>
                      <a:pt x="493994" y="119603"/>
                      <a:pt x="493994" y="126612"/>
                    </a:cubicBezTo>
                    <a:cubicBezTo>
                      <a:pt x="493994" y="126612"/>
                      <a:pt x="493994" y="126612"/>
                      <a:pt x="493994" y="210945"/>
                    </a:cubicBezTo>
                    <a:cubicBezTo>
                      <a:pt x="493994" y="219311"/>
                      <a:pt x="488353" y="224963"/>
                      <a:pt x="481357" y="224963"/>
                    </a:cubicBezTo>
                    <a:cubicBezTo>
                      <a:pt x="481357" y="224963"/>
                      <a:pt x="481357" y="224963"/>
                      <a:pt x="259748" y="224963"/>
                    </a:cubicBezTo>
                    <a:cubicBezTo>
                      <a:pt x="252752" y="224963"/>
                      <a:pt x="247110" y="219311"/>
                      <a:pt x="247110" y="210945"/>
                    </a:cubicBezTo>
                    <a:cubicBezTo>
                      <a:pt x="247110" y="210945"/>
                      <a:pt x="247110" y="210945"/>
                      <a:pt x="247110" y="126612"/>
                    </a:cubicBezTo>
                    <a:cubicBezTo>
                      <a:pt x="247110" y="119603"/>
                      <a:pt x="252752" y="112594"/>
                      <a:pt x="259748" y="112594"/>
                    </a:cubicBezTo>
                    <a:close/>
                    <a:moveTo>
                      <a:pt x="247233" y="100501"/>
                    </a:moveTo>
                    <a:cubicBezTo>
                      <a:pt x="241588" y="100501"/>
                      <a:pt x="235944" y="106163"/>
                      <a:pt x="235944" y="111824"/>
                    </a:cubicBezTo>
                    <a:cubicBezTo>
                      <a:pt x="235944" y="111824"/>
                      <a:pt x="235944" y="111824"/>
                      <a:pt x="235944" y="224374"/>
                    </a:cubicBezTo>
                    <a:cubicBezTo>
                      <a:pt x="235944" y="231394"/>
                      <a:pt x="241588" y="235697"/>
                      <a:pt x="247233" y="235697"/>
                    </a:cubicBezTo>
                    <a:cubicBezTo>
                      <a:pt x="247233" y="235697"/>
                      <a:pt x="247233" y="235697"/>
                      <a:pt x="494240" y="235697"/>
                    </a:cubicBezTo>
                    <a:cubicBezTo>
                      <a:pt x="499885" y="235697"/>
                      <a:pt x="505529" y="231394"/>
                      <a:pt x="505529" y="224374"/>
                    </a:cubicBezTo>
                    <a:cubicBezTo>
                      <a:pt x="505529" y="224374"/>
                      <a:pt x="505529" y="224374"/>
                      <a:pt x="505529" y="111824"/>
                    </a:cubicBezTo>
                    <a:cubicBezTo>
                      <a:pt x="505529" y="106163"/>
                      <a:pt x="499885" y="100501"/>
                      <a:pt x="494240" y="100501"/>
                    </a:cubicBezTo>
                    <a:cubicBezTo>
                      <a:pt x="494240" y="100501"/>
                      <a:pt x="494240" y="100501"/>
                      <a:pt x="247233" y="100501"/>
                    </a:cubicBezTo>
                    <a:close/>
                    <a:moveTo>
                      <a:pt x="0" y="66759"/>
                    </a:moveTo>
                    <a:cubicBezTo>
                      <a:pt x="0" y="66759"/>
                      <a:pt x="0" y="66759"/>
                      <a:pt x="561749" y="66759"/>
                    </a:cubicBezTo>
                    <a:cubicBezTo>
                      <a:pt x="561749" y="66759"/>
                      <a:pt x="561749" y="66759"/>
                      <a:pt x="561749" y="269439"/>
                    </a:cubicBezTo>
                    <a:cubicBezTo>
                      <a:pt x="561749" y="276459"/>
                      <a:pt x="556105" y="280762"/>
                      <a:pt x="550460" y="280762"/>
                    </a:cubicBezTo>
                    <a:cubicBezTo>
                      <a:pt x="550460" y="280762"/>
                      <a:pt x="550460" y="280762"/>
                      <a:pt x="146082" y="280762"/>
                    </a:cubicBezTo>
                    <a:cubicBezTo>
                      <a:pt x="146082" y="280762"/>
                      <a:pt x="146082" y="280762"/>
                      <a:pt x="146082" y="111824"/>
                    </a:cubicBezTo>
                    <a:cubicBezTo>
                      <a:pt x="146082" y="106163"/>
                      <a:pt x="140437" y="100501"/>
                      <a:pt x="134793" y="100501"/>
                    </a:cubicBezTo>
                    <a:cubicBezTo>
                      <a:pt x="134793" y="100501"/>
                      <a:pt x="134793" y="100501"/>
                      <a:pt x="67509" y="100501"/>
                    </a:cubicBezTo>
                    <a:cubicBezTo>
                      <a:pt x="61865" y="100501"/>
                      <a:pt x="56220" y="106163"/>
                      <a:pt x="56220" y="111824"/>
                    </a:cubicBezTo>
                    <a:cubicBezTo>
                      <a:pt x="56220" y="111824"/>
                      <a:pt x="56220" y="111824"/>
                      <a:pt x="56220" y="280762"/>
                    </a:cubicBezTo>
                    <a:cubicBezTo>
                      <a:pt x="56220" y="280762"/>
                      <a:pt x="56220" y="280762"/>
                      <a:pt x="11289" y="280762"/>
                    </a:cubicBezTo>
                    <a:cubicBezTo>
                      <a:pt x="5645" y="280762"/>
                      <a:pt x="0" y="276459"/>
                      <a:pt x="0" y="269439"/>
                    </a:cubicBezTo>
                    <a:cubicBezTo>
                      <a:pt x="0" y="269439"/>
                      <a:pt x="0" y="269439"/>
                      <a:pt x="0" y="66759"/>
                    </a:cubicBezTo>
                    <a:close/>
                    <a:moveTo>
                      <a:pt x="11289" y="0"/>
                    </a:moveTo>
                    <a:cubicBezTo>
                      <a:pt x="11289" y="0"/>
                      <a:pt x="11289" y="0"/>
                      <a:pt x="550460" y="0"/>
                    </a:cubicBezTo>
                    <a:cubicBezTo>
                      <a:pt x="556105" y="0"/>
                      <a:pt x="561749" y="5680"/>
                      <a:pt x="561749" y="11359"/>
                    </a:cubicBezTo>
                    <a:cubicBezTo>
                      <a:pt x="561749" y="11359"/>
                      <a:pt x="561749" y="11359"/>
                      <a:pt x="561749" y="56568"/>
                    </a:cubicBezTo>
                    <a:cubicBezTo>
                      <a:pt x="561749" y="56568"/>
                      <a:pt x="561749" y="56568"/>
                      <a:pt x="0" y="56568"/>
                    </a:cubicBezTo>
                    <a:cubicBezTo>
                      <a:pt x="0" y="56568"/>
                      <a:pt x="0" y="56568"/>
                      <a:pt x="0" y="11359"/>
                    </a:cubicBezTo>
                    <a:cubicBezTo>
                      <a:pt x="0" y="5680"/>
                      <a:pt x="5645" y="0"/>
                      <a:pt x="11289"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8" name="Freeform 167">
                <a:extLst>
                  <a:ext uri="{FF2B5EF4-FFF2-40B4-BE49-F238E27FC236}">
                    <a16:creationId xmlns:a16="http://schemas.microsoft.com/office/drawing/2014/main" id="{2EB32295-DC9B-4847-A3D0-042533D76130}"/>
                  </a:ext>
                </a:extLst>
              </p:cNvPr>
              <p:cNvSpPr>
                <a:spLocks noChangeAspect="1" noChangeArrowheads="1"/>
              </p:cNvSpPr>
              <p:nvPr/>
            </p:nvSpPr>
            <p:spPr bwMode="auto">
              <a:xfrm>
                <a:off x="3852854" y="4386386"/>
                <a:ext cx="219426" cy="298570"/>
              </a:xfrm>
              <a:custGeom>
                <a:avLst/>
                <a:gdLst>
                  <a:gd name="connsiteX0" fmla="*/ 206185 w 369705"/>
                  <a:gd name="connsiteY0" fmla="*/ 118409 h 503055"/>
                  <a:gd name="connsiteX1" fmla="*/ 362074 w 369705"/>
                  <a:gd name="connsiteY1" fmla="*/ 118409 h 503055"/>
                  <a:gd name="connsiteX2" fmla="*/ 369705 w 369705"/>
                  <a:gd name="connsiteY2" fmla="*/ 125855 h 503055"/>
                  <a:gd name="connsiteX3" fmla="*/ 369705 w 369705"/>
                  <a:gd name="connsiteY3" fmla="*/ 495428 h 503055"/>
                  <a:gd name="connsiteX4" fmla="*/ 362074 w 369705"/>
                  <a:gd name="connsiteY4" fmla="*/ 503055 h 503055"/>
                  <a:gd name="connsiteX5" fmla="*/ 346994 w 369705"/>
                  <a:gd name="connsiteY5" fmla="*/ 503055 h 503055"/>
                  <a:gd name="connsiteX6" fmla="*/ 346994 w 369705"/>
                  <a:gd name="connsiteY6" fmla="*/ 148556 h 503055"/>
                  <a:gd name="connsiteX7" fmla="*/ 339545 w 369705"/>
                  <a:gd name="connsiteY7" fmla="*/ 141110 h 503055"/>
                  <a:gd name="connsiteX8" fmla="*/ 331914 w 369705"/>
                  <a:gd name="connsiteY8" fmla="*/ 148556 h 503055"/>
                  <a:gd name="connsiteX9" fmla="*/ 331914 w 369705"/>
                  <a:gd name="connsiteY9" fmla="*/ 503055 h 503055"/>
                  <a:gd name="connsiteX10" fmla="*/ 310475 w 369705"/>
                  <a:gd name="connsiteY10" fmla="*/ 503055 h 503055"/>
                  <a:gd name="connsiteX11" fmla="*/ 310475 w 369705"/>
                  <a:gd name="connsiteY11" fmla="*/ 148556 h 503055"/>
                  <a:gd name="connsiteX12" fmla="*/ 303025 w 369705"/>
                  <a:gd name="connsiteY12" fmla="*/ 141110 h 503055"/>
                  <a:gd name="connsiteX13" fmla="*/ 295395 w 369705"/>
                  <a:gd name="connsiteY13" fmla="*/ 148556 h 503055"/>
                  <a:gd name="connsiteX14" fmla="*/ 295395 w 369705"/>
                  <a:gd name="connsiteY14" fmla="*/ 503055 h 503055"/>
                  <a:gd name="connsiteX15" fmla="*/ 272865 w 369705"/>
                  <a:gd name="connsiteY15" fmla="*/ 503055 h 503055"/>
                  <a:gd name="connsiteX16" fmla="*/ 272865 w 369705"/>
                  <a:gd name="connsiteY16" fmla="*/ 148556 h 503055"/>
                  <a:gd name="connsiteX17" fmla="*/ 265234 w 369705"/>
                  <a:gd name="connsiteY17" fmla="*/ 141110 h 503055"/>
                  <a:gd name="connsiteX18" fmla="*/ 258875 w 369705"/>
                  <a:gd name="connsiteY18" fmla="*/ 148556 h 503055"/>
                  <a:gd name="connsiteX19" fmla="*/ 258875 w 369705"/>
                  <a:gd name="connsiteY19" fmla="*/ 503055 h 503055"/>
                  <a:gd name="connsiteX20" fmla="*/ 236345 w 369705"/>
                  <a:gd name="connsiteY20" fmla="*/ 503055 h 503055"/>
                  <a:gd name="connsiteX21" fmla="*/ 236345 w 369705"/>
                  <a:gd name="connsiteY21" fmla="*/ 148556 h 503055"/>
                  <a:gd name="connsiteX22" fmla="*/ 228715 w 369705"/>
                  <a:gd name="connsiteY22" fmla="*/ 141110 h 503055"/>
                  <a:gd name="connsiteX23" fmla="*/ 221265 w 369705"/>
                  <a:gd name="connsiteY23" fmla="*/ 148556 h 503055"/>
                  <a:gd name="connsiteX24" fmla="*/ 221265 w 369705"/>
                  <a:gd name="connsiteY24" fmla="*/ 503055 h 503055"/>
                  <a:gd name="connsiteX25" fmla="*/ 206185 w 369705"/>
                  <a:gd name="connsiteY25" fmla="*/ 503055 h 503055"/>
                  <a:gd name="connsiteX26" fmla="*/ 198554 w 369705"/>
                  <a:gd name="connsiteY26" fmla="*/ 495428 h 503055"/>
                  <a:gd name="connsiteX27" fmla="*/ 198554 w 369705"/>
                  <a:gd name="connsiteY27" fmla="*/ 125855 h 503055"/>
                  <a:gd name="connsiteX28" fmla="*/ 206185 w 369705"/>
                  <a:gd name="connsiteY28" fmla="*/ 118409 h 503055"/>
                  <a:gd name="connsiteX29" fmla="*/ 7435 w 369705"/>
                  <a:gd name="connsiteY29" fmla="*/ 0 h 503055"/>
                  <a:gd name="connsiteX30" fmla="*/ 161935 w 369705"/>
                  <a:gd name="connsiteY30" fmla="*/ 0 h 503055"/>
                  <a:gd name="connsiteX31" fmla="*/ 169551 w 369705"/>
                  <a:gd name="connsiteY31" fmla="*/ 7618 h 503055"/>
                  <a:gd name="connsiteX32" fmla="*/ 169551 w 369705"/>
                  <a:gd name="connsiteY32" fmla="*/ 494638 h 503055"/>
                  <a:gd name="connsiteX33" fmla="*/ 161935 w 369705"/>
                  <a:gd name="connsiteY33" fmla="*/ 502256 h 503055"/>
                  <a:gd name="connsiteX34" fmla="*/ 146884 w 369705"/>
                  <a:gd name="connsiteY34" fmla="*/ 502256 h 503055"/>
                  <a:gd name="connsiteX35" fmla="*/ 146884 w 369705"/>
                  <a:gd name="connsiteY35" fmla="*/ 30110 h 503055"/>
                  <a:gd name="connsiteX36" fmla="*/ 139267 w 369705"/>
                  <a:gd name="connsiteY36" fmla="*/ 22673 h 503055"/>
                  <a:gd name="connsiteX37" fmla="*/ 133102 w 369705"/>
                  <a:gd name="connsiteY37" fmla="*/ 30110 h 503055"/>
                  <a:gd name="connsiteX38" fmla="*/ 133102 w 369705"/>
                  <a:gd name="connsiteY38" fmla="*/ 502256 h 503055"/>
                  <a:gd name="connsiteX39" fmla="*/ 110435 w 369705"/>
                  <a:gd name="connsiteY39" fmla="*/ 502256 h 503055"/>
                  <a:gd name="connsiteX40" fmla="*/ 110435 w 369705"/>
                  <a:gd name="connsiteY40" fmla="*/ 30110 h 503055"/>
                  <a:gd name="connsiteX41" fmla="*/ 103000 w 369705"/>
                  <a:gd name="connsiteY41" fmla="*/ 22673 h 503055"/>
                  <a:gd name="connsiteX42" fmla="*/ 95384 w 369705"/>
                  <a:gd name="connsiteY42" fmla="*/ 30110 h 503055"/>
                  <a:gd name="connsiteX43" fmla="*/ 95384 w 369705"/>
                  <a:gd name="connsiteY43" fmla="*/ 502256 h 503055"/>
                  <a:gd name="connsiteX44" fmla="*/ 72898 w 369705"/>
                  <a:gd name="connsiteY44" fmla="*/ 502256 h 503055"/>
                  <a:gd name="connsiteX45" fmla="*/ 72898 w 369705"/>
                  <a:gd name="connsiteY45" fmla="*/ 30110 h 503055"/>
                  <a:gd name="connsiteX46" fmla="*/ 66551 w 369705"/>
                  <a:gd name="connsiteY46" fmla="*/ 22673 h 503055"/>
                  <a:gd name="connsiteX47" fmla="*/ 58935 w 369705"/>
                  <a:gd name="connsiteY47" fmla="*/ 30110 h 503055"/>
                  <a:gd name="connsiteX48" fmla="*/ 58935 w 369705"/>
                  <a:gd name="connsiteY48" fmla="*/ 502256 h 503055"/>
                  <a:gd name="connsiteX49" fmla="*/ 36449 w 369705"/>
                  <a:gd name="connsiteY49" fmla="*/ 502256 h 503055"/>
                  <a:gd name="connsiteX50" fmla="*/ 36449 w 369705"/>
                  <a:gd name="connsiteY50" fmla="*/ 30110 h 503055"/>
                  <a:gd name="connsiteX51" fmla="*/ 28833 w 369705"/>
                  <a:gd name="connsiteY51" fmla="*/ 22673 h 503055"/>
                  <a:gd name="connsiteX52" fmla="*/ 21398 w 369705"/>
                  <a:gd name="connsiteY52" fmla="*/ 30110 h 503055"/>
                  <a:gd name="connsiteX53" fmla="*/ 21398 w 369705"/>
                  <a:gd name="connsiteY53" fmla="*/ 502256 h 503055"/>
                  <a:gd name="connsiteX54" fmla="*/ 7435 w 369705"/>
                  <a:gd name="connsiteY54" fmla="*/ 502256 h 503055"/>
                  <a:gd name="connsiteX55" fmla="*/ 0 w 369705"/>
                  <a:gd name="connsiteY55" fmla="*/ 494638 h 503055"/>
                  <a:gd name="connsiteX56" fmla="*/ 0 w 369705"/>
                  <a:gd name="connsiteY56" fmla="*/ 7618 h 503055"/>
                  <a:gd name="connsiteX57" fmla="*/ 7435 w 369705"/>
                  <a:gd name="connsiteY57" fmla="*/ 0 h 50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705" h="503055">
                    <a:moveTo>
                      <a:pt x="206185" y="118409"/>
                    </a:moveTo>
                    <a:cubicBezTo>
                      <a:pt x="206185" y="118409"/>
                      <a:pt x="206185" y="118409"/>
                      <a:pt x="362074" y="118409"/>
                    </a:cubicBezTo>
                    <a:cubicBezTo>
                      <a:pt x="365890" y="118409"/>
                      <a:pt x="369705" y="122223"/>
                      <a:pt x="369705" y="125855"/>
                    </a:cubicBezTo>
                    <a:cubicBezTo>
                      <a:pt x="369705" y="125855"/>
                      <a:pt x="369705" y="125855"/>
                      <a:pt x="369705" y="495428"/>
                    </a:cubicBezTo>
                    <a:cubicBezTo>
                      <a:pt x="369705" y="499242"/>
                      <a:pt x="365890" y="503055"/>
                      <a:pt x="362074" y="503055"/>
                    </a:cubicBezTo>
                    <a:cubicBezTo>
                      <a:pt x="362074" y="503055"/>
                      <a:pt x="362074" y="503055"/>
                      <a:pt x="346994" y="503055"/>
                    </a:cubicBezTo>
                    <a:cubicBezTo>
                      <a:pt x="346994" y="503055"/>
                      <a:pt x="346994" y="503055"/>
                      <a:pt x="346994" y="148556"/>
                    </a:cubicBezTo>
                    <a:cubicBezTo>
                      <a:pt x="346994" y="143471"/>
                      <a:pt x="343179" y="141110"/>
                      <a:pt x="339545" y="141110"/>
                    </a:cubicBezTo>
                    <a:cubicBezTo>
                      <a:pt x="335730" y="141110"/>
                      <a:pt x="331914" y="143471"/>
                      <a:pt x="331914" y="148556"/>
                    </a:cubicBezTo>
                    <a:cubicBezTo>
                      <a:pt x="331914" y="148556"/>
                      <a:pt x="331914" y="148556"/>
                      <a:pt x="331914" y="503055"/>
                    </a:cubicBezTo>
                    <a:cubicBezTo>
                      <a:pt x="331914" y="503055"/>
                      <a:pt x="331914" y="503055"/>
                      <a:pt x="310475" y="503055"/>
                    </a:cubicBezTo>
                    <a:cubicBezTo>
                      <a:pt x="310475" y="503055"/>
                      <a:pt x="310475" y="503055"/>
                      <a:pt x="310475" y="148556"/>
                    </a:cubicBezTo>
                    <a:cubicBezTo>
                      <a:pt x="310475" y="143471"/>
                      <a:pt x="306841" y="141110"/>
                      <a:pt x="303025" y="141110"/>
                    </a:cubicBezTo>
                    <a:cubicBezTo>
                      <a:pt x="299210" y="141110"/>
                      <a:pt x="295395" y="143471"/>
                      <a:pt x="295395" y="148556"/>
                    </a:cubicBezTo>
                    <a:cubicBezTo>
                      <a:pt x="295395" y="148556"/>
                      <a:pt x="295395" y="148556"/>
                      <a:pt x="295395" y="503055"/>
                    </a:cubicBezTo>
                    <a:cubicBezTo>
                      <a:pt x="295395" y="503055"/>
                      <a:pt x="295395" y="503055"/>
                      <a:pt x="272865" y="503055"/>
                    </a:cubicBezTo>
                    <a:cubicBezTo>
                      <a:pt x="272865" y="503055"/>
                      <a:pt x="272865" y="503055"/>
                      <a:pt x="272865" y="148556"/>
                    </a:cubicBezTo>
                    <a:cubicBezTo>
                      <a:pt x="272865" y="143471"/>
                      <a:pt x="270321" y="141110"/>
                      <a:pt x="265234" y="141110"/>
                    </a:cubicBezTo>
                    <a:cubicBezTo>
                      <a:pt x="261419" y="141110"/>
                      <a:pt x="258875" y="143471"/>
                      <a:pt x="258875" y="148556"/>
                    </a:cubicBezTo>
                    <a:cubicBezTo>
                      <a:pt x="258875" y="148556"/>
                      <a:pt x="258875" y="148556"/>
                      <a:pt x="258875" y="503055"/>
                    </a:cubicBezTo>
                    <a:cubicBezTo>
                      <a:pt x="258875" y="503055"/>
                      <a:pt x="258875" y="503055"/>
                      <a:pt x="236345" y="503055"/>
                    </a:cubicBezTo>
                    <a:cubicBezTo>
                      <a:pt x="236345" y="503055"/>
                      <a:pt x="236345" y="503055"/>
                      <a:pt x="236345" y="148556"/>
                    </a:cubicBezTo>
                    <a:cubicBezTo>
                      <a:pt x="236345" y="143471"/>
                      <a:pt x="232530" y="141110"/>
                      <a:pt x="228715" y="141110"/>
                    </a:cubicBezTo>
                    <a:cubicBezTo>
                      <a:pt x="224899" y="141110"/>
                      <a:pt x="221265" y="143471"/>
                      <a:pt x="221265" y="148556"/>
                    </a:cubicBezTo>
                    <a:cubicBezTo>
                      <a:pt x="221265" y="148556"/>
                      <a:pt x="221265" y="148556"/>
                      <a:pt x="221265" y="503055"/>
                    </a:cubicBezTo>
                    <a:cubicBezTo>
                      <a:pt x="221265" y="503055"/>
                      <a:pt x="221265" y="503055"/>
                      <a:pt x="206185" y="503055"/>
                    </a:cubicBezTo>
                    <a:cubicBezTo>
                      <a:pt x="202370" y="503055"/>
                      <a:pt x="198554" y="499242"/>
                      <a:pt x="198554" y="495428"/>
                    </a:cubicBezTo>
                    <a:cubicBezTo>
                      <a:pt x="198554" y="495428"/>
                      <a:pt x="198554" y="495428"/>
                      <a:pt x="198554" y="125855"/>
                    </a:cubicBezTo>
                    <a:cubicBezTo>
                      <a:pt x="198554" y="122223"/>
                      <a:pt x="202370" y="118409"/>
                      <a:pt x="206185" y="118409"/>
                    </a:cubicBezTo>
                    <a:close/>
                    <a:moveTo>
                      <a:pt x="7435" y="0"/>
                    </a:moveTo>
                    <a:cubicBezTo>
                      <a:pt x="7435" y="0"/>
                      <a:pt x="7435" y="0"/>
                      <a:pt x="161935" y="0"/>
                    </a:cubicBezTo>
                    <a:cubicBezTo>
                      <a:pt x="165743" y="0"/>
                      <a:pt x="169551" y="3809"/>
                      <a:pt x="169551" y="7618"/>
                    </a:cubicBezTo>
                    <a:cubicBezTo>
                      <a:pt x="169551" y="7618"/>
                      <a:pt x="169551" y="7618"/>
                      <a:pt x="169551" y="494638"/>
                    </a:cubicBezTo>
                    <a:cubicBezTo>
                      <a:pt x="169551" y="498447"/>
                      <a:pt x="165743" y="502256"/>
                      <a:pt x="161935" y="502256"/>
                    </a:cubicBezTo>
                    <a:cubicBezTo>
                      <a:pt x="161935" y="502256"/>
                      <a:pt x="161935" y="502256"/>
                      <a:pt x="146884" y="502256"/>
                    </a:cubicBezTo>
                    <a:cubicBezTo>
                      <a:pt x="146884" y="502256"/>
                      <a:pt x="146884" y="502256"/>
                      <a:pt x="146884" y="30110"/>
                    </a:cubicBezTo>
                    <a:cubicBezTo>
                      <a:pt x="146884" y="25031"/>
                      <a:pt x="144345" y="22673"/>
                      <a:pt x="139267" y="22673"/>
                    </a:cubicBezTo>
                    <a:cubicBezTo>
                      <a:pt x="135641" y="22673"/>
                      <a:pt x="133102" y="25031"/>
                      <a:pt x="133102" y="30110"/>
                    </a:cubicBezTo>
                    <a:cubicBezTo>
                      <a:pt x="133102" y="30110"/>
                      <a:pt x="133102" y="30110"/>
                      <a:pt x="133102" y="502256"/>
                    </a:cubicBezTo>
                    <a:cubicBezTo>
                      <a:pt x="133102" y="502256"/>
                      <a:pt x="133102" y="502256"/>
                      <a:pt x="110435" y="502256"/>
                    </a:cubicBezTo>
                    <a:cubicBezTo>
                      <a:pt x="110435" y="502256"/>
                      <a:pt x="110435" y="502256"/>
                      <a:pt x="110435" y="30110"/>
                    </a:cubicBezTo>
                    <a:cubicBezTo>
                      <a:pt x="110435" y="25031"/>
                      <a:pt x="106808" y="22673"/>
                      <a:pt x="103000" y="22673"/>
                    </a:cubicBezTo>
                    <a:cubicBezTo>
                      <a:pt x="99192" y="22673"/>
                      <a:pt x="95384" y="25031"/>
                      <a:pt x="95384" y="30110"/>
                    </a:cubicBezTo>
                    <a:cubicBezTo>
                      <a:pt x="95384" y="30110"/>
                      <a:pt x="95384" y="30110"/>
                      <a:pt x="95384" y="502256"/>
                    </a:cubicBezTo>
                    <a:cubicBezTo>
                      <a:pt x="95384" y="502256"/>
                      <a:pt x="95384" y="502256"/>
                      <a:pt x="72898" y="502256"/>
                    </a:cubicBezTo>
                    <a:cubicBezTo>
                      <a:pt x="72898" y="502256"/>
                      <a:pt x="72898" y="502256"/>
                      <a:pt x="72898" y="30110"/>
                    </a:cubicBezTo>
                    <a:cubicBezTo>
                      <a:pt x="72898" y="25031"/>
                      <a:pt x="70359" y="22673"/>
                      <a:pt x="66551" y="22673"/>
                    </a:cubicBezTo>
                    <a:cubicBezTo>
                      <a:pt x="61474" y="22673"/>
                      <a:pt x="58935" y="25031"/>
                      <a:pt x="58935" y="30110"/>
                    </a:cubicBezTo>
                    <a:cubicBezTo>
                      <a:pt x="58935" y="30110"/>
                      <a:pt x="58935" y="30110"/>
                      <a:pt x="58935" y="502256"/>
                    </a:cubicBezTo>
                    <a:cubicBezTo>
                      <a:pt x="58935" y="502256"/>
                      <a:pt x="58935" y="502256"/>
                      <a:pt x="36449" y="502256"/>
                    </a:cubicBezTo>
                    <a:cubicBezTo>
                      <a:pt x="36449" y="502256"/>
                      <a:pt x="36449" y="502256"/>
                      <a:pt x="36449" y="30110"/>
                    </a:cubicBezTo>
                    <a:cubicBezTo>
                      <a:pt x="36449" y="25031"/>
                      <a:pt x="32641" y="22673"/>
                      <a:pt x="28833" y="22673"/>
                    </a:cubicBezTo>
                    <a:cubicBezTo>
                      <a:pt x="25025" y="22673"/>
                      <a:pt x="21398" y="25031"/>
                      <a:pt x="21398" y="30110"/>
                    </a:cubicBezTo>
                    <a:cubicBezTo>
                      <a:pt x="21398" y="30110"/>
                      <a:pt x="21398" y="30110"/>
                      <a:pt x="21398" y="502256"/>
                    </a:cubicBezTo>
                    <a:cubicBezTo>
                      <a:pt x="21398" y="502256"/>
                      <a:pt x="21398" y="502256"/>
                      <a:pt x="7435" y="502256"/>
                    </a:cubicBezTo>
                    <a:cubicBezTo>
                      <a:pt x="2539" y="502256"/>
                      <a:pt x="0" y="498447"/>
                      <a:pt x="0" y="494638"/>
                    </a:cubicBezTo>
                    <a:cubicBezTo>
                      <a:pt x="0" y="494638"/>
                      <a:pt x="0" y="494638"/>
                      <a:pt x="0" y="7618"/>
                    </a:cubicBezTo>
                    <a:cubicBezTo>
                      <a:pt x="0" y="3809"/>
                      <a:pt x="2539" y="0"/>
                      <a:pt x="74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sp>
        <p:nvSpPr>
          <p:cNvPr id="38" name="TextBox 94">
            <a:extLst>
              <a:ext uri="{FF2B5EF4-FFF2-40B4-BE49-F238E27FC236}">
                <a16:creationId xmlns:a16="http://schemas.microsoft.com/office/drawing/2014/main" id="{56950530-DA48-4068-9C32-AC0C51AF90BA}"/>
              </a:ext>
            </a:extLst>
          </p:cNvPr>
          <p:cNvSpPr txBox="1">
            <a:spLocks noChangeArrowheads="1"/>
          </p:cNvSpPr>
          <p:nvPr/>
        </p:nvSpPr>
        <p:spPr bwMode="auto">
          <a:xfrm>
            <a:off x="8880108" y="2647004"/>
            <a:ext cx="2330049" cy="295530"/>
          </a:xfrm>
          <a:prstGeom prst="rect">
            <a:avLst/>
          </a:prstGeom>
          <a:noFill/>
          <a:ln>
            <a:noFill/>
          </a:ln>
        </p:spPr>
        <p:txBody>
          <a:bodyPr wrap="square">
            <a:spAutoFit/>
          </a:bodyPr>
          <a:lstStyle>
            <a:defPPr>
              <a:defRPr lang="en-US"/>
            </a:defPPr>
            <a:lvl1pPr marR="0" lvl="0" indent="0" defTabSz="914355" fontAlgn="auto">
              <a:lnSpc>
                <a:spcPct val="90000"/>
              </a:lnSpc>
              <a:spcBef>
                <a:spcPts val="0"/>
              </a:spcBef>
              <a:spcAft>
                <a:spcPts val="0"/>
              </a:spcAft>
              <a:buClrTx/>
              <a:buSzTx/>
              <a:buFontTx/>
              <a:buNone/>
              <a:tabLst/>
              <a:defRPr kumimoji="0" sz="1050" b="1" i="0" u="none" strike="noStrike" kern="0" cap="none" spc="0" normalizeH="0" baseline="0">
                <a:ln>
                  <a:noFill/>
                </a:ln>
                <a:solidFill>
                  <a:prstClr val="white"/>
                </a:solidFill>
                <a:effectLst/>
                <a:uLnTx/>
                <a:uFillTx/>
                <a:latin typeface="Arial" panose="020B0604020202020204" pitchFamily="34" charset="0"/>
                <a:ea typeface="ＭＳ Ｐゴシック" charset="-128"/>
                <a:cs typeface="Arial" panose="020B0604020202020204" pitchFamily="34" charset="0"/>
              </a:defRPr>
            </a:lvl1pPr>
            <a:lvl2pPr marL="742950" indent="-285750">
              <a:defRPr>
                <a:cs typeface="ＭＳ Ｐゴシック" charset="-128"/>
              </a:defRPr>
            </a:lvl2pPr>
            <a:lvl3pPr marL="1143000" indent="-228600">
              <a:defRPr>
                <a:cs typeface="ＭＳ Ｐゴシック" charset="-128"/>
              </a:defRPr>
            </a:lvl3pPr>
            <a:lvl4pPr marL="1600200" indent="-228600">
              <a:defRPr>
                <a:cs typeface="ＭＳ Ｐゴシック" charset="-128"/>
              </a:defRPr>
            </a:lvl4pPr>
            <a:lvl5pPr marL="2057400" indent="-228600">
              <a:defRPr>
                <a:cs typeface="ＭＳ Ｐゴシック" charset="-128"/>
              </a:defRPr>
            </a:lvl5pPr>
            <a:lvl6pPr marL="2514600" indent="-228600" defTabSz="457200" eaLnBrk="0" fontAlgn="base" hangingPunct="0">
              <a:spcBef>
                <a:spcPct val="0"/>
              </a:spcBef>
              <a:spcAft>
                <a:spcPct val="0"/>
              </a:spcAft>
              <a:defRPr>
                <a:cs typeface="ＭＳ Ｐゴシック" charset="-128"/>
              </a:defRPr>
            </a:lvl6pPr>
            <a:lvl7pPr marL="2971800" indent="-228600" defTabSz="457200" eaLnBrk="0" fontAlgn="base" hangingPunct="0">
              <a:spcBef>
                <a:spcPct val="0"/>
              </a:spcBef>
              <a:spcAft>
                <a:spcPct val="0"/>
              </a:spcAft>
              <a:defRPr>
                <a:cs typeface="ＭＳ Ｐゴシック" charset="-128"/>
              </a:defRPr>
            </a:lvl7pPr>
            <a:lvl8pPr marL="3429000" indent="-228600" defTabSz="457200" eaLnBrk="0" fontAlgn="base" hangingPunct="0">
              <a:spcBef>
                <a:spcPct val="0"/>
              </a:spcBef>
              <a:spcAft>
                <a:spcPct val="0"/>
              </a:spcAft>
              <a:defRPr>
                <a:cs typeface="ＭＳ Ｐゴシック" charset="-128"/>
              </a:defRPr>
            </a:lvl8pPr>
            <a:lvl9pPr marL="3886200" indent="-228600" defTabSz="457200" eaLnBrk="0" fontAlgn="base" hangingPunct="0">
              <a:spcBef>
                <a:spcPct val="0"/>
              </a:spcBef>
              <a:spcAft>
                <a:spcPct val="0"/>
              </a:spcAft>
              <a:defRPr>
                <a:cs typeface="ＭＳ Ｐゴシック" charset="-128"/>
              </a:defRPr>
            </a:lvl9pPr>
          </a:lstStyle>
          <a:p>
            <a:pPr marL="0" marR="0" lvl="0" indent="0" algn="l" defTabSz="1219110" rtl="0" eaLnBrk="1" fontAlgn="auto" latinLnBrk="0" hangingPunct="1">
              <a:lnSpc>
                <a:spcPct val="9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rPr>
              <a:t>Security Operations</a:t>
            </a:r>
          </a:p>
        </p:txBody>
      </p:sp>
      <p:sp>
        <p:nvSpPr>
          <p:cNvPr id="4" name="TextBox 94">
            <a:extLst>
              <a:ext uri="{FF2B5EF4-FFF2-40B4-BE49-F238E27FC236}">
                <a16:creationId xmlns:a16="http://schemas.microsoft.com/office/drawing/2014/main" id="{A5F125B8-029B-44B1-8E4E-704068D73D9C}"/>
              </a:ext>
            </a:extLst>
          </p:cNvPr>
          <p:cNvSpPr txBox="1">
            <a:spLocks noChangeArrowheads="1"/>
          </p:cNvSpPr>
          <p:nvPr/>
        </p:nvSpPr>
        <p:spPr bwMode="auto">
          <a:xfrm>
            <a:off x="437968" y="2647004"/>
            <a:ext cx="2268736" cy="295530"/>
          </a:xfrm>
          <a:prstGeom prst="rect">
            <a:avLst/>
          </a:prstGeom>
          <a:noFill/>
          <a:ln>
            <a:noFill/>
          </a:ln>
        </p:spPr>
        <p:txBody>
          <a:bodyPr wrap="square">
            <a:spAutoFit/>
          </a:bodyPr>
          <a:lstStyle>
            <a:defPPr>
              <a:defRPr lang="en-US"/>
            </a:defPPr>
            <a:lvl1pPr algn="ctr">
              <a:defRPr sz="1400" b="1">
                <a:cs typeface="ＭＳ Ｐゴシック" charset="-128"/>
              </a:defRPr>
            </a:lvl1pPr>
            <a:lvl2pPr marL="742950" indent="-285750">
              <a:defRPr>
                <a:cs typeface="ＭＳ Ｐゴシック" charset="-128"/>
              </a:defRPr>
            </a:lvl2pPr>
            <a:lvl3pPr marL="1143000" indent="-228600">
              <a:defRPr>
                <a:cs typeface="ＭＳ Ｐゴシック" charset="-128"/>
              </a:defRPr>
            </a:lvl3pPr>
            <a:lvl4pPr marL="1600200" indent="-228600">
              <a:defRPr>
                <a:cs typeface="ＭＳ Ｐゴシック" charset="-128"/>
              </a:defRPr>
            </a:lvl4pPr>
            <a:lvl5pPr marL="2057400" indent="-228600">
              <a:defRPr>
                <a:cs typeface="ＭＳ Ｐゴシック" charset="-128"/>
              </a:defRPr>
            </a:lvl5pPr>
            <a:lvl6pPr marL="2514600" indent="-228600" defTabSz="457200" eaLnBrk="0" fontAlgn="base" hangingPunct="0">
              <a:spcBef>
                <a:spcPct val="0"/>
              </a:spcBef>
              <a:spcAft>
                <a:spcPct val="0"/>
              </a:spcAft>
              <a:defRPr>
                <a:cs typeface="ＭＳ Ｐゴシック" charset="-128"/>
              </a:defRPr>
            </a:lvl6pPr>
            <a:lvl7pPr marL="2971800" indent="-228600" defTabSz="457200" eaLnBrk="0" fontAlgn="base" hangingPunct="0">
              <a:spcBef>
                <a:spcPct val="0"/>
              </a:spcBef>
              <a:spcAft>
                <a:spcPct val="0"/>
              </a:spcAft>
              <a:defRPr>
                <a:cs typeface="ＭＳ Ｐゴシック" charset="-128"/>
              </a:defRPr>
            </a:lvl7pPr>
            <a:lvl8pPr marL="3429000" indent="-228600" defTabSz="457200" eaLnBrk="0" fontAlgn="base" hangingPunct="0">
              <a:spcBef>
                <a:spcPct val="0"/>
              </a:spcBef>
              <a:spcAft>
                <a:spcPct val="0"/>
              </a:spcAft>
              <a:defRPr>
                <a:cs typeface="ＭＳ Ｐゴシック" charset="-128"/>
              </a:defRPr>
            </a:lvl8pPr>
            <a:lvl9pPr marL="3886200" indent="-228600" defTabSz="457200" eaLnBrk="0" fontAlgn="base" hangingPunct="0">
              <a:spcBef>
                <a:spcPct val="0"/>
              </a:spcBef>
              <a:spcAft>
                <a:spcPct val="0"/>
              </a:spcAft>
              <a:defRPr>
                <a:cs typeface="ＭＳ Ｐゴシック" charset="-128"/>
              </a:defRPr>
            </a:lvl9pPr>
          </a:lstStyle>
          <a:p>
            <a:pPr marL="0" marR="0" lvl="0" indent="0" algn="l" defTabSz="1219110" rtl="0" eaLnBrk="1" fontAlgn="auto" latinLnBrk="0" hangingPunct="1">
              <a:lnSpc>
                <a:spcPct val="90000"/>
              </a:lnSpc>
              <a:spcBef>
                <a:spcPts val="0"/>
              </a:spcBef>
              <a:spcAft>
                <a:spcPts val="0"/>
              </a:spcAft>
              <a:buClrTx/>
              <a:buSzTx/>
              <a:buFontTx/>
              <a:buNone/>
              <a:tabLst/>
              <a:defRPr/>
            </a:pPr>
            <a:r>
              <a:rPr kumimoji="0" lang="en-US" sz="1467" b="1" i="0" u="none" strike="noStrike" kern="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rPr>
              <a:t>Identity Management</a:t>
            </a:r>
          </a:p>
        </p:txBody>
      </p:sp>
      <p:grpSp>
        <p:nvGrpSpPr>
          <p:cNvPr id="63" name="Group 4">
            <a:extLst>
              <a:ext uri="{FF2B5EF4-FFF2-40B4-BE49-F238E27FC236}">
                <a16:creationId xmlns:a16="http://schemas.microsoft.com/office/drawing/2014/main" id="{34E5E910-9098-FE45-90FD-570A12497122}"/>
              </a:ext>
            </a:extLst>
          </p:cNvPr>
          <p:cNvGrpSpPr>
            <a:grpSpLocks noChangeAspect="1"/>
          </p:cNvGrpSpPr>
          <p:nvPr/>
        </p:nvGrpSpPr>
        <p:grpSpPr bwMode="auto">
          <a:xfrm>
            <a:off x="8968539" y="3137426"/>
            <a:ext cx="645123" cy="191983"/>
            <a:chOff x="847" y="1015"/>
            <a:chExt cx="4066" cy="1210"/>
          </a:xfrm>
          <a:solidFill>
            <a:srgbClr val="FFFFFF"/>
          </a:solidFill>
        </p:grpSpPr>
        <p:sp>
          <p:nvSpPr>
            <p:cNvPr id="64" name="Freeform 5">
              <a:extLst>
                <a:ext uri="{FF2B5EF4-FFF2-40B4-BE49-F238E27FC236}">
                  <a16:creationId xmlns:a16="http://schemas.microsoft.com/office/drawing/2014/main" id="{17B88756-0F61-7246-A64C-24495A1D6D04}"/>
                </a:ext>
              </a:extLst>
            </p:cNvPr>
            <p:cNvSpPr>
              <a:spLocks/>
            </p:cNvSpPr>
            <p:nvPr/>
          </p:nvSpPr>
          <p:spPr bwMode="auto">
            <a:xfrm>
              <a:off x="847" y="1288"/>
              <a:ext cx="434" cy="645"/>
            </a:xfrm>
            <a:custGeom>
              <a:avLst/>
              <a:gdLst>
                <a:gd name="T0" fmla="*/ 246 w 246"/>
                <a:gd name="T1" fmla="*/ 260 h 364"/>
                <a:gd name="T2" fmla="*/ 236 w 246"/>
                <a:gd name="T3" fmla="*/ 302 h 364"/>
                <a:gd name="T4" fmla="*/ 209 w 246"/>
                <a:gd name="T5" fmla="*/ 335 h 364"/>
                <a:gd name="T6" fmla="*/ 168 w 246"/>
                <a:gd name="T7" fmla="*/ 356 h 364"/>
                <a:gd name="T8" fmla="*/ 115 w 246"/>
                <a:gd name="T9" fmla="*/ 364 h 364"/>
                <a:gd name="T10" fmla="*/ 54 w 246"/>
                <a:gd name="T11" fmla="*/ 355 h 364"/>
                <a:gd name="T12" fmla="*/ 0 w 246"/>
                <a:gd name="T13" fmla="*/ 324 h 364"/>
                <a:gd name="T14" fmla="*/ 30 w 246"/>
                <a:gd name="T15" fmla="*/ 275 h 364"/>
                <a:gd name="T16" fmla="*/ 69 w 246"/>
                <a:gd name="T17" fmla="*/ 302 h 364"/>
                <a:gd name="T18" fmla="*/ 104 w 246"/>
                <a:gd name="T19" fmla="*/ 310 h 364"/>
                <a:gd name="T20" fmla="*/ 140 w 246"/>
                <a:gd name="T21" fmla="*/ 298 h 364"/>
                <a:gd name="T22" fmla="*/ 153 w 246"/>
                <a:gd name="T23" fmla="*/ 267 h 364"/>
                <a:gd name="T24" fmla="*/ 151 w 246"/>
                <a:gd name="T25" fmla="*/ 252 h 364"/>
                <a:gd name="T26" fmla="*/ 142 w 246"/>
                <a:gd name="T27" fmla="*/ 237 h 364"/>
                <a:gd name="T28" fmla="*/ 124 w 246"/>
                <a:gd name="T29" fmla="*/ 220 h 364"/>
                <a:gd name="T30" fmla="*/ 94 w 246"/>
                <a:gd name="T31" fmla="*/ 198 h 364"/>
                <a:gd name="T32" fmla="*/ 67 w 246"/>
                <a:gd name="T33" fmla="*/ 178 h 364"/>
                <a:gd name="T34" fmla="*/ 44 w 246"/>
                <a:gd name="T35" fmla="*/ 156 h 364"/>
                <a:gd name="T36" fmla="*/ 26 w 246"/>
                <a:gd name="T37" fmla="*/ 129 h 364"/>
                <a:gd name="T38" fmla="*/ 20 w 246"/>
                <a:gd name="T39" fmla="*/ 96 h 364"/>
                <a:gd name="T40" fmla="*/ 29 w 246"/>
                <a:gd name="T41" fmla="*/ 57 h 364"/>
                <a:gd name="T42" fmla="*/ 53 w 246"/>
                <a:gd name="T43" fmla="*/ 26 h 364"/>
                <a:gd name="T44" fmla="*/ 91 w 246"/>
                <a:gd name="T45" fmla="*/ 7 h 364"/>
                <a:gd name="T46" fmla="*/ 138 w 246"/>
                <a:gd name="T47" fmla="*/ 0 h 364"/>
                <a:gd name="T48" fmla="*/ 190 w 246"/>
                <a:gd name="T49" fmla="*/ 7 h 364"/>
                <a:gd name="T50" fmla="*/ 237 w 246"/>
                <a:gd name="T51" fmla="*/ 28 h 364"/>
                <a:gd name="T52" fmla="*/ 210 w 246"/>
                <a:gd name="T53" fmla="*/ 72 h 364"/>
                <a:gd name="T54" fmla="*/ 152 w 246"/>
                <a:gd name="T55" fmla="*/ 52 h 364"/>
                <a:gd name="T56" fmla="*/ 121 w 246"/>
                <a:gd name="T57" fmla="*/ 62 h 364"/>
                <a:gd name="T58" fmla="*/ 109 w 246"/>
                <a:gd name="T59" fmla="*/ 86 h 364"/>
                <a:gd name="T60" fmla="*/ 120 w 246"/>
                <a:gd name="T61" fmla="*/ 111 h 364"/>
                <a:gd name="T62" fmla="*/ 157 w 246"/>
                <a:gd name="T63" fmla="*/ 143 h 364"/>
                <a:gd name="T64" fmla="*/ 201 w 246"/>
                <a:gd name="T65" fmla="*/ 177 h 364"/>
                <a:gd name="T66" fmla="*/ 228 w 246"/>
                <a:gd name="T67" fmla="*/ 204 h 364"/>
                <a:gd name="T68" fmla="*/ 242 w 246"/>
                <a:gd name="T69" fmla="*/ 230 h 364"/>
                <a:gd name="T70" fmla="*/ 246 w 246"/>
                <a:gd name="T71" fmla="*/ 26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364">
                  <a:moveTo>
                    <a:pt x="246" y="260"/>
                  </a:moveTo>
                  <a:cubicBezTo>
                    <a:pt x="246" y="275"/>
                    <a:pt x="243" y="289"/>
                    <a:pt x="236" y="302"/>
                  </a:cubicBezTo>
                  <a:cubicBezTo>
                    <a:pt x="230" y="315"/>
                    <a:pt x="221" y="326"/>
                    <a:pt x="209" y="335"/>
                  </a:cubicBezTo>
                  <a:cubicBezTo>
                    <a:pt x="197" y="344"/>
                    <a:pt x="184" y="351"/>
                    <a:pt x="168" y="356"/>
                  </a:cubicBezTo>
                  <a:cubicBezTo>
                    <a:pt x="152" y="361"/>
                    <a:pt x="134" y="364"/>
                    <a:pt x="115" y="364"/>
                  </a:cubicBezTo>
                  <a:cubicBezTo>
                    <a:pt x="93" y="364"/>
                    <a:pt x="72" y="361"/>
                    <a:pt x="54" y="355"/>
                  </a:cubicBezTo>
                  <a:cubicBezTo>
                    <a:pt x="36" y="348"/>
                    <a:pt x="18" y="338"/>
                    <a:pt x="0" y="324"/>
                  </a:cubicBezTo>
                  <a:cubicBezTo>
                    <a:pt x="30" y="275"/>
                    <a:pt x="30" y="275"/>
                    <a:pt x="30" y="275"/>
                  </a:cubicBezTo>
                  <a:cubicBezTo>
                    <a:pt x="44" y="287"/>
                    <a:pt x="57" y="296"/>
                    <a:pt x="69" y="302"/>
                  </a:cubicBezTo>
                  <a:cubicBezTo>
                    <a:pt x="80" y="307"/>
                    <a:pt x="92" y="310"/>
                    <a:pt x="104" y="310"/>
                  </a:cubicBezTo>
                  <a:cubicBezTo>
                    <a:pt x="119" y="310"/>
                    <a:pt x="131" y="306"/>
                    <a:pt x="140" y="298"/>
                  </a:cubicBezTo>
                  <a:cubicBezTo>
                    <a:pt x="149" y="291"/>
                    <a:pt x="153" y="280"/>
                    <a:pt x="153" y="267"/>
                  </a:cubicBezTo>
                  <a:cubicBezTo>
                    <a:pt x="153" y="262"/>
                    <a:pt x="153" y="257"/>
                    <a:pt x="151" y="252"/>
                  </a:cubicBezTo>
                  <a:cubicBezTo>
                    <a:pt x="149" y="247"/>
                    <a:pt x="146" y="242"/>
                    <a:pt x="142" y="237"/>
                  </a:cubicBezTo>
                  <a:cubicBezTo>
                    <a:pt x="138" y="232"/>
                    <a:pt x="132" y="226"/>
                    <a:pt x="124" y="220"/>
                  </a:cubicBezTo>
                  <a:cubicBezTo>
                    <a:pt x="116" y="214"/>
                    <a:pt x="107" y="207"/>
                    <a:pt x="94" y="198"/>
                  </a:cubicBezTo>
                  <a:cubicBezTo>
                    <a:pt x="85" y="191"/>
                    <a:pt x="76" y="185"/>
                    <a:pt x="67" y="178"/>
                  </a:cubicBezTo>
                  <a:cubicBezTo>
                    <a:pt x="59" y="171"/>
                    <a:pt x="51" y="163"/>
                    <a:pt x="44" y="156"/>
                  </a:cubicBezTo>
                  <a:cubicBezTo>
                    <a:pt x="36" y="148"/>
                    <a:pt x="31" y="139"/>
                    <a:pt x="26" y="129"/>
                  </a:cubicBezTo>
                  <a:cubicBezTo>
                    <a:pt x="22" y="119"/>
                    <a:pt x="20" y="108"/>
                    <a:pt x="20" y="96"/>
                  </a:cubicBezTo>
                  <a:cubicBezTo>
                    <a:pt x="20" y="81"/>
                    <a:pt x="23" y="68"/>
                    <a:pt x="29" y="57"/>
                  </a:cubicBezTo>
                  <a:cubicBezTo>
                    <a:pt x="35" y="45"/>
                    <a:pt x="43" y="35"/>
                    <a:pt x="53" y="26"/>
                  </a:cubicBezTo>
                  <a:cubicBezTo>
                    <a:pt x="64" y="18"/>
                    <a:pt x="76" y="11"/>
                    <a:pt x="91" y="7"/>
                  </a:cubicBezTo>
                  <a:cubicBezTo>
                    <a:pt x="105" y="2"/>
                    <a:pt x="121" y="0"/>
                    <a:pt x="138" y="0"/>
                  </a:cubicBezTo>
                  <a:cubicBezTo>
                    <a:pt x="156" y="0"/>
                    <a:pt x="174" y="2"/>
                    <a:pt x="190" y="7"/>
                  </a:cubicBezTo>
                  <a:cubicBezTo>
                    <a:pt x="207" y="12"/>
                    <a:pt x="223" y="19"/>
                    <a:pt x="237" y="28"/>
                  </a:cubicBezTo>
                  <a:cubicBezTo>
                    <a:pt x="210" y="72"/>
                    <a:pt x="210" y="72"/>
                    <a:pt x="210" y="72"/>
                  </a:cubicBezTo>
                  <a:cubicBezTo>
                    <a:pt x="192" y="59"/>
                    <a:pt x="172" y="52"/>
                    <a:pt x="152" y="52"/>
                  </a:cubicBezTo>
                  <a:cubicBezTo>
                    <a:pt x="139" y="52"/>
                    <a:pt x="129" y="56"/>
                    <a:pt x="121" y="62"/>
                  </a:cubicBezTo>
                  <a:cubicBezTo>
                    <a:pt x="113" y="69"/>
                    <a:pt x="109" y="77"/>
                    <a:pt x="109" y="86"/>
                  </a:cubicBezTo>
                  <a:cubicBezTo>
                    <a:pt x="109" y="96"/>
                    <a:pt x="112" y="104"/>
                    <a:pt x="120" y="111"/>
                  </a:cubicBezTo>
                  <a:cubicBezTo>
                    <a:pt x="127" y="119"/>
                    <a:pt x="139" y="129"/>
                    <a:pt x="157" y="143"/>
                  </a:cubicBezTo>
                  <a:cubicBezTo>
                    <a:pt x="174" y="156"/>
                    <a:pt x="189" y="167"/>
                    <a:pt x="201" y="177"/>
                  </a:cubicBezTo>
                  <a:cubicBezTo>
                    <a:pt x="212" y="187"/>
                    <a:pt x="221" y="196"/>
                    <a:pt x="228" y="204"/>
                  </a:cubicBezTo>
                  <a:cubicBezTo>
                    <a:pt x="235" y="213"/>
                    <a:pt x="239" y="222"/>
                    <a:pt x="242" y="230"/>
                  </a:cubicBezTo>
                  <a:cubicBezTo>
                    <a:pt x="245" y="239"/>
                    <a:pt x="246" y="249"/>
                    <a:pt x="246" y="2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65" name="Freeform 6">
              <a:extLst>
                <a:ext uri="{FF2B5EF4-FFF2-40B4-BE49-F238E27FC236}">
                  <a16:creationId xmlns:a16="http://schemas.microsoft.com/office/drawing/2014/main" id="{7D007826-3ADD-6045-B2F0-47A1312C431F}"/>
                </a:ext>
              </a:extLst>
            </p:cNvPr>
            <p:cNvSpPr>
              <a:spLocks noEditPoints="1"/>
            </p:cNvSpPr>
            <p:nvPr/>
          </p:nvSpPr>
          <p:spPr bwMode="auto">
            <a:xfrm>
              <a:off x="1355" y="1288"/>
              <a:ext cx="639" cy="937"/>
            </a:xfrm>
            <a:custGeom>
              <a:avLst/>
              <a:gdLst>
                <a:gd name="T0" fmla="*/ 362 w 362"/>
                <a:gd name="T1" fmla="*/ 174 h 529"/>
                <a:gd name="T2" fmla="*/ 349 w 362"/>
                <a:gd name="T3" fmla="*/ 250 h 529"/>
                <a:gd name="T4" fmla="*/ 315 w 362"/>
                <a:gd name="T5" fmla="*/ 310 h 529"/>
                <a:gd name="T6" fmla="*/ 262 w 362"/>
                <a:gd name="T7" fmla="*/ 350 h 529"/>
                <a:gd name="T8" fmla="*/ 195 w 362"/>
                <a:gd name="T9" fmla="*/ 364 h 529"/>
                <a:gd name="T10" fmla="*/ 165 w 362"/>
                <a:gd name="T11" fmla="*/ 361 h 529"/>
                <a:gd name="T12" fmla="*/ 139 w 362"/>
                <a:gd name="T13" fmla="*/ 352 h 529"/>
                <a:gd name="T14" fmla="*/ 114 w 362"/>
                <a:gd name="T15" fmla="*/ 335 h 529"/>
                <a:gd name="T16" fmla="*/ 89 w 362"/>
                <a:gd name="T17" fmla="*/ 309 h 529"/>
                <a:gd name="T18" fmla="*/ 89 w 362"/>
                <a:gd name="T19" fmla="*/ 529 h 529"/>
                <a:gd name="T20" fmla="*/ 0 w 362"/>
                <a:gd name="T21" fmla="*/ 529 h 529"/>
                <a:gd name="T22" fmla="*/ 0 w 362"/>
                <a:gd name="T23" fmla="*/ 8 h 529"/>
                <a:gd name="T24" fmla="*/ 89 w 362"/>
                <a:gd name="T25" fmla="*/ 8 h 529"/>
                <a:gd name="T26" fmla="*/ 89 w 362"/>
                <a:gd name="T27" fmla="*/ 59 h 529"/>
                <a:gd name="T28" fmla="*/ 142 w 362"/>
                <a:gd name="T29" fmla="*/ 14 h 529"/>
                <a:gd name="T30" fmla="*/ 208 w 362"/>
                <a:gd name="T31" fmla="*/ 0 h 529"/>
                <a:gd name="T32" fmla="*/ 271 w 362"/>
                <a:gd name="T33" fmla="*/ 13 h 529"/>
                <a:gd name="T34" fmla="*/ 319 w 362"/>
                <a:gd name="T35" fmla="*/ 48 h 529"/>
                <a:gd name="T36" fmla="*/ 351 w 362"/>
                <a:gd name="T37" fmla="*/ 103 h 529"/>
                <a:gd name="T38" fmla="*/ 362 w 362"/>
                <a:gd name="T39" fmla="*/ 174 h 529"/>
                <a:gd name="T40" fmla="*/ 265 w 362"/>
                <a:gd name="T41" fmla="*/ 178 h 529"/>
                <a:gd name="T42" fmla="*/ 242 w 362"/>
                <a:gd name="T43" fmla="*/ 88 h 529"/>
                <a:gd name="T44" fmla="*/ 179 w 362"/>
                <a:gd name="T45" fmla="*/ 55 h 529"/>
                <a:gd name="T46" fmla="*/ 113 w 362"/>
                <a:gd name="T47" fmla="*/ 90 h 529"/>
                <a:gd name="T48" fmla="*/ 88 w 362"/>
                <a:gd name="T49" fmla="*/ 185 h 529"/>
                <a:gd name="T50" fmla="*/ 112 w 362"/>
                <a:gd name="T51" fmla="*/ 276 h 529"/>
                <a:gd name="T52" fmla="*/ 178 w 362"/>
                <a:gd name="T53" fmla="*/ 310 h 529"/>
                <a:gd name="T54" fmla="*/ 220 w 362"/>
                <a:gd name="T55" fmla="*/ 297 h 529"/>
                <a:gd name="T56" fmla="*/ 246 w 362"/>
                <a:gd name="T57" fmla="*/ 264 h 529"/>
                <a:gd name="T58" fmla="*/ 261 w 362"/>
                <a:gd name="T59" fmla="*/ 221 h 529"/>
                <a:gd name="T60" fmla="*/ 265 w 362"/>
                <a:gd name="T61" fmla="*/ 17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2" h="529">
                  <a:moveTo>
                    <a:pt x="362" y="174"/>
                  </a:moveTo>
                  <a:cubicBezTo>
                    <a:pt x="362" y="202"/>
                    <a:pt x="358" y="227"/>
                    <a:pt x="349" y="250"/>
                  </a:cubicBezTo>
                  <a:cubicBezTo>
                    <a:pt x="341" y="273"/>
                    <a:pt x="330" y="293"/>
                    <a:pt x="315" y="310"/>
                  </a:cubicBezTo>
                  <a:cubicBezTo>
                    <a:pt x="300" y="327"/>
                    <a:pt x="282" y="340"/>
                    <a:pt x="262" y="350"/>
                  </a:cubicBezTo>
                  <a:cubicBezTo>
                    <a:pt x="241" y="359"/>
                    <a:pt x="219" y="364"/>
                    <a:pt x="195" y="364"/>
                  </a:cubicBezTo>
                  <a:cubicBezTo>
                    <a:pt x="185" y="364"/>
                    <a:pt x="175" y="363"/>
                    <a:pt x="165" y="361"/>
                  </a:cubicBezTo>
                  <a:cubicBezTo>
                    <a:pt x="156" y="359"/>
                    <a:pt x="147" y="356"/>
                    <a:pt x="139" y="352"/>
                  </a:cubicBezTo>
                  <a:cubicBezTo>
                    <a:pt x="131" y="347"/>
                    <a:pt x="122" y="342"/>
                    <a:pt x="114" y="335"/>
                  </a:cubicBezTo>
                  <a:cubicBezTo>
                    <a:pt x="106" y="328"/>
                    <a:pt x="98" y="319"/>
                    <a:pt x="89" y="309"/>
                  </a:cubicBezTo>
                  <a:cubicBezTo>
                    <a:pt x="89" y="529"/>
                    <a:pt x="89" y="529"/>
                    <a:pt x="89" y="529"/>
                  </a:cubicBezTo>
                  <a:cubicBezTo>
                    <a:pt x="0" y="529"/>
                    <a:pt x="0" y="529"/>
                    <a:pt x="0" y="529"/>
                  </a:cubicBezTo>
                  <a:cubicBezTo>
                    <a:pt x="0" y="8"/>
                    <a:pt x="0" y="8"/>
                    <a:pt x="0" y="8"/>
                  </a:cubicBezTo>
                  <a:cubicBezTo>
                    <a:pt x="89" y="8"/>
                    <a:pt x="89" y="8"/>
                    <a:pt x="89" y="8"/>
                  </a:cubicBezTo>
                  <a:cubicBezTo>
                    <a:pt x="89" y="59"/>
                    <a:pt x="89" y="59"/>
                    <a:pt x="89" y="59"/>
                  </a:cubicBezTo>
                  <a:cubicBezTo>
                    <a:pt x="106" y="38"/>
                    <a:pt x="123" y="24"/>
                    <a:pt x="142" y="14"/>
                  </a:cubicBezTo>
                  <a:cubicBezTo>
                    <a:pt x="161" y="5"/>
                    <a:pt x="183" y="0"/>
                    <a:pt x="208" y="0"/>
                  </a:cubicBezTo>
                  <a:cubicBezTo>
                    <a:pt x="231" y="0"/>
                    <a:pt x="252" y="4"/>
                    <a:pt x="271" y="13"/>
                  </a:cubicBezTo>
                  <a:cubicBezTo>
                    <a:pt x="289" y="21"/>
                    <a:pt x="306" y="33"/>
                    <a:pt x="319" y="48"/>
                  </a:cubicBezTo>
                  <a:cubicBezTo>
                    <a:pt x="333" y="64"/>
                    <a:pt x="343" y="82"/>
                    <a:pt x="351" y="103"/>
                  </a:cubicBezTo>
                  <a:cubicBezTo>
                    <a:pt x="358" y="125"/>
                    <a:pt x="362" y="148"/>
                    <a:pt x="362" y="174"/>
                  </a:cubicBezTo>
                  <a:moveTo>
                    <a:pt x="265" y="178"/>
                  </a:moveTo>
                  <a:cubicBezTo>
                    <a:pt x="265" y="140"/>
                    <a:pt x="257" y="110"/>
                    <a:pt x="242" y="88"/>
                  </a:cubicBezTo>
                  <a:cubicBezTo>
                    <a:pt x="226" y="66"/>
                    <a:pt x="206" y="55"/>
                    <a:pt x="179" y="55"/>
                  </a:cubicBezTo>
                  <a:cubicBezTo>
                    <a:pt x="151" y="55"/>
                    <a:pt x="129" y="66"/>
                    <a:pt x="113" y="90"/>
                  </a:cubicBezTo>
                  <a:cubicBezTo>
                    <a:pt x="96" y="113"/>
                    <a:pt x="88" y="145"/>
                    <a:pt x="88" y="185"/>
                  </a:cubicBezTo>
                  <a:cubicBezTo>
                    <a:pt x="88" y="224"/>
                    <a:pt x="96" y="254"/>
                    <a:pt x="112" y="276"/>
                  </a:cubicBezTo>
                  <a:cubicBezTo>
                    <a:pt x="128" y="299"/>
                    <a:pt x="150" y="310"/>
                    <a:pt x="178" y="310"/>
                  </a:cubicBezTo>
                  <a:cubicBezTo>
                    <a:pt x="195" y="310"/>
                    <a:pt x="209" y="306"/>
                    <a:pt x="220" y="297"/>
                  </a:cubicBezTo>
                  <a:cubicBezTo>
                    <a:pt x="231" y="288"/>
                    <a:pt x="240" y="278"/>
                    <a:pt x="246" y="264"/>
                  </a:cubicBezTo>
                  <a:cubicBezTo>
                    <a:pt x="253" y="251"/>
                    <a:pt x="258" y="237"/>
                    <a:pt x="261" y="221"/>
                  </a:cubicBezTo>
                  <a:cubicBezTo>
                    <a:pt x="264" y="206"/>
                    <a:pt x="265" y="191"/>
                    <a:pt x="265" y="1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66" name="Rectangle 7">
              <a:extLst>
                <a:ext uri="{FF2B5EF4-FFF2-40B4-BE49-F238E27FC236}">
                  <a16:creationId xmlns:a16="http://schemas.microsoft.com/office/drawing/2014/main" id="{1A2775A1-E346-7444-9F9E-BC3D258B367C}"/>
                </a:ext>
              </a:extLst>
            </p:cNvPr>
            <p:cNvSpPr>
              <a:spLocks noChangeArrowheads="1"/>
            </p:cNvSpPr>
            <p:nvPr/>
          </p:nvSpPr>
          <p:spPr bwMode="auto">
            <a:xfrm>
              <a:off x="2065" y="1015"/>
              <a:ext cx="160" cy="9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67" name="Freeform 8">
              <a:extLst>
                <a:ext uri="{FF2B5EF4-FFF2-40B4-BE49-F238E27FC236}">
                  <a16:creationId xmlns:a16="http://schemas.microsoft.com/office/drawing/2014/main" id="{953D558D-DA2C-554E-9790-1783A6B7FD7C}"/>
                </a:ext>
              </a:extLst>
            </p:cNvPr>
            <p:cNvSpPr>
              <a:spLocks/>
            </p:cNvSpPr>
            <p:nvPr/>
          </p:nvSpPr>
          <p:spPr bwMode="auto">
            <a:xfrm>
              <a:off x="2331" y="1302"/>
              <a:ext cx="586" cy="631"/>
            </a:xfrm>
            <a:custGeom>
              <a:avLst/>
              <a:gdLst>
                <a:gd name="T0" fmla="*/ 240 w 332"/>
                <a:gd name="T1" fmla="*/ 347 h 356"/>
                <a:gd name="T2" fmla="*/ 240 w 332"/>
                <a:gd name="T3" fmla="*/ 301 h 356"/>
                <a:gd name="T4" fmla="*/ 185 w 332"/>
                <a:gd name="T5" fmla="*/ 343 h 356"/>
                <a:gd name="T6" fmla="*/ 121 w 332"/>
                <a:gd name="T7" fmla="*/ 356 h 356"/>
                <a:gd name="T8" fmla="*/ 52 w 332"/>
                <a:gd name="T9" fmla="*/ 340 h 356"/>
                <a:gd name="T10" fmla="*/ 11 w 332"/>
                <a:gd name="T11" fmla="*/ 291 h 356"/>
                <a:gd name="T12" fmla="*/ 6 w 332"/>
                <a:gd name="T13" fmla="*/ 275 h 356"/>
                <a:gd name="T14" fmla="*/ 3 w 332"/>
                <a:gd name="T15" fmla="*/ 256 h 356"/>
                <a:gd name="T16" fmla="*/ 1 w 332"/>
                <a:gd name="T17" fmla="*/ 231 h 356"/>
                <a:gd name="T18" fmla="*/ 0 w 332"/>
                <a:gd name="T19" fmla="*/ 197 h 356"/>
                <a:gd name="T20" fmla="*/ 0 w 332"/>
                <a:gd name="T21" fmla="*/ 0 h 356"/>
                <a:gd name="T22" fmla="*/ 92 w 332"/>
                <a:gd name="T23" fmla="*/ 0 h 356"/>
                <a:gd name="T24" fmla="*/ 92 w 332"/>
                <a:gd name="T25" fmla="*/ 199 h 356"/>
                <a:gd name="T26" fmla="*/ 94 w 332"/>
                <a:gd name="T27" fmla="*/ 239 h 356"/>
                <a:gd name="T28" fmla="*/ 103 w 332"/>
                <a:gd name="T29" fmla="*/ 264 h 356"/>
                <a:gd name="T30" fmla="*/ 160 w 332"/>
                <a:gd name="T31" fmla="*/ 293 h 356"/>
                <a:gd name="T32" fmla="*/ 231 w 332"/>
                <a:gd name="T33" fmla="*/ 250 h 356"/>
                <a:gd name="T34" fmla="*/ 238 w 332"/>
                <a:gd name="T35" fmla="*/ 225 h 356"/>
                <a:gd name="T36" fmla="*/ 240 w 332"/>
                <a:gd name="T37" fmla="*/ 187 h 356"/>
                <a:gd name="T38" fmla="*/ 240 w 332"/>
                <a:gd name="T39" fmla="*/ 0 h 356"/>
                <a:gd name="T40" fmla="*/ 332 w 332"/>
                <a:gd name="T41" fmla="*/ 0 h 356"/>
                <a:gd name="T42" fmla="*/ 332 w 332"/>
                <a:gd name="T43" fmla="*/ 347 h 356"/>
                <a:gd name="T44" fmla="*/ 240 w 332"/>
                <a:gd name="T45" fmla="*/ 347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2" h="356">
                  <a:moveTo>
                    <a:pt x="240" y="347"/>
                  </a:moveTo>
                  <a:cubicBezTo>
                    <a:pt x="240" y="301"/>
                    <a:pt x="240" y="301"/>
                    <a:pt x="240" y="301"/>
                  </a:cubicBezTo>
                  <a:cubicBezTo>
                    <a:pt x="222" y="320"/>
                    <a:pt x="204" y="334"/>
                    <a:pt x="185" y="343"/>
                  </a:cubicBezTo>
                  <a:cubicBezTo>
                    <a:pt x="167" y="352"/>
                    <a:pt x="145" y="356"/>
                    <a:pt x="121" y="356"/>
                  </a:cubicBezTo>
                  <a:cubicBezTo>
                    <a:pt x="93" y="356"/>
                    <a:pt x="70" y="350"/>
                    <a:pt x="52" y="340"/>
                  </a:cubicBezTo>
                  <a:cubicBezTo>
                    <a:pt x="33" y="329"/>
                    <a:pt x="19" y="313"/>
                    <a:pt x="11" y="291"/>
                  </a:cubicBezTo>
                  <a:cubicBezTo>
                    <a:pt x="9" y="286"/>
                    <a:pt x="7" y="281"/>
                    <a:pt x="6" y="275"/>
                  </a:cubicBezTo>
                  <a:cubicBezTo>
                    <a:pt x="5" y="270"/>
                    <a:pt x="3" y="263"/>
                    <a:pt x="3" y="256"/>
                  </a:cubicBezTo>
                  <a:cubicBezTo>
                    <a:pt x="2" y="249"/>
                    <a:pt x="1" y="241"/>
                    <a:pt x="1" y="231"/>
                  </a:cubicBezTo>
                  <a:cubicBezTo>
                    <a:pt x="1" y="222"/>
                    <a:pt x="0" y="211"/>
                    <a:pt x="0" y="197"/>
                  </a:cubicBezTo>
                  <a:cubicBezTo>
                    <a:pt x="0" y="0"/>
                    <a:pt x="0" y="0"/>
                    <a:pt x="0" y="0"/>
                  </a:cubicBezTo>
                  <a:cubicBezTo>
                    <a:pt x="92" y="0"/>
                    <a:pt x="92" y="0"/>
                    <a:pt x="92" y="0"/>
                  </a:cubicBezTo>
                  <a:cubicBezTo>
                    <a:pt x="92" y="199"/>
                    <a:pt x="92" y="199"/>
                    <a:pt x="92" y="199"/>
                  </a:cubicBezTo>
                  <a:cubicBezTo>
                    <a:pt x="92" y="216"/>
                    <a:pt x="93" y="230"/>
                    <a:pt x="94" y="239"/>
                  </a:cubicBezTo>
                  <a:cubicBezTo>
                    <a:pt x="96" y="248"/>
                    <a:pt x="99" y="257"/>
                    <a:pt x="103" y="264"/>
                  </a:cubicBezTo>
                  <a:cubicBezTo>
                    <a:pt x="114" y="283"/>
                    <a:pt x="133" y="293"/>
                    <a:pt x="160" y="293"/>
                  </a:cubicBezTo>
                  <a:cubicBezTo>
                    <a:pt x="194" y="293"/>
                    <a:pt x="218" y="279"/>
                    <a:pt x="231" y="250"/>
                  </a:cubicBezTo>
                  <a:cubicBezTo>
                    <a:pt x="234" y="243"/>
                    <a:pt x="237" y="234"/>
                    <a:pt x="238" y="225"/>
                  </a:cubicBezTo>
                  <a:cubicBezTo>
                    <a:pt x="239" y="216"/>
                    <a:pt x="240" y="203"/>
                    <a:pt x="240" y="187"/>
                  </a:cubicBezTo>
                  <a:cubicBezTo>
                    <a:pt x="240" y="0"/>
                    <a:pt x="240" y="0"/>
                    <a:pt x="240" y="0"/>
                  </a:cubicBezTo>
                  <a:cubicBezTo>
                    <a:pt x="332" y="0"/>
                    <a:pt x="332" y="0"/>
                    <a:pt x="332" y="0"/>
                  </a:cubicBezTo>
                  <a:cubicBezTo>
                    <a:pt x="332" y="347"/>
                    <a:pt x="332" y="347"/>
                    <a:pt x="332" y="347"/>
                  </a:cubicBezTo>
                  <a:lnTo>
                    <a:pt x="240" y="3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68" name="Freeform 9">
              <a:extLst>
                <a:ext uri="{FF2B5EF4-FFF2-40B4-BE49-F238E27FC236}">
                  <a16:creationId xmlns:a16="http://schemas.microsoft.com/office/drawing/2014/main" id="{9B05722E-C8C6-9F43-A839-E9C01C9B60E1}"/>
                </a:ext>
              </a:extLst>
            </p:cNvPr>
            <p:cNvSpPr>
              <a:spLocks/>
            </p:cNvSpPr>
            <p:nvPr/>
          </p:nvSpPr>
          <p:spPr bwMode="auto">
            <a:xfrm>
              <a:off x="3028" y="1288"/>
              <a:ext cx="586" cy="629"/>
            </a:xfrm>
            <a:custGeom>
              <a:avLst/>
              <a:gdLst>
                <a:gd name="T0" fmla="*/ 240 w 332"/>
                <a:gd name="T1" fmla="*/ 355 h 355"/>
                <a:gd name="T2" fmla="*/ 240 w 332"/>
                <a:gd name="T3" fmla="*/ 157 h 355"/>
                <a:gd name="T4" fmla="*/ 238 w 332"/>
                <a:gd name="T5" fmla="*/ 117 h 355"/>
                <a:gd name="T6" fmla="*/ 229 w 332"/>
                <a:gd name="T7" fmla="*/ 92 h 355"/>
                <a:gd name="T8" fmla="*/ 172 w 332"/>
                <a:gd name="T9" fmla="*/ 62 h 355"/>
                <a:gd name="T10" fmla="*/ 128 w 332"/>
                <a:gd name="T11" fmla="*/ 73 h 355"/>
                <a:gd name="T12" fmla="*/ 100 w 332"/>
                <a:gd name="T13" fmla="*/ 105 h 355"/>
                <a:gd name="T14" fmla="*/ 94 w 332"/>
                <a:gd name="T15" fmla="*/ 130 h 355"/>
                <a:gd name="T16" fmla="*/ 92 w 332"/>
                <a:gd name="T17" fmla="*/ 168 h 355"/>
                <a:gd name="T18" fmla="*/ 92 w 332"/>
                <a:gd name="T19" fmla="*/ 355 h 355"/>
                <a:gd name="T20" fmla="*/ 0 w 332"/>
                <a:gd name="T21" fmla="*/ 355 h 355"/>
                <a:gd name="T22" fmla="*/ 0 w 332"/>
                <a:gd name="T23" fmla="*/ 8 h 355"/>
                <a:gd name="T24" fmla="*/ 92 w 332"/>
                <a:gd name="T25" fmla="*/ 8 h 355"/>
                <a:gd name="T26" fmla="*/ 92 w 332"/>
                <a:gd name="T27" fmla="*/ 55 h 355"/>
                <a:gd name="T28" fmla="*/ 147 w 332"/>
                <a:gd name="T29" fmla="*/ 13 h 355"/>
                <a:gd name="T30" fmla="*/ 211 w 332"/>
                <a:gd name="T31" fmla="*/ 0 h 355"/>
                <a:gd name="T32" fmla="*/ 281 w 332"/>
                <a:gd name="T33" fmla="*/ 17 h 355"/>
                <a:gd name="T34" fmla="*/ 321 w 332"/>
                <a:gd name="T35" fmla="*/ 65 h 355"/>
                <a:gd name="T36" fmla="*/ 326 w 332"/>
                <a:gd name="T37" fmla="*/ 81 h 355"/>
                <a:gd name="T38" fmla="*/ 330 w 332"/>
                <a:gd name="T39" fmla="*/ 99 h 355"/>
                <a:gd name="T40" fmla="*/ 331 w 332"/>
                <a:gd name="T41" fmla="*/ 124 h 355"/>
                <a:gd name="T42" fmla="*/ 332 w 332"/>
                <a:gd name="T43" fmla="*/ 158 h 355"/>
                <a:gd name="T44" fmla="*/ 332 w 332"/>
                <a:gd name="T45" fmla="*/ 355 h 355"/>
                <a:gd name="T46" fmla="*/ 240 w 332"/>
                <a:gd name="T47"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55">
                  <a:moveTo>
                    <a:pt x="240" y="355"/>
                  </a:moveTo>
                  <a:cubicBezTo>
                    <a:pt x="240" y="157"/>
                    <a:pt x="240" y="157"/>
                    <a:pt x="240" y="157"/>
                  </a:cubicBezTo>
                  <a:cubicBezTo>
                    <a:pt x="240" y="139"/>
                    <a:pt x="239" y="126"/>
                    <a:pt x="238" y="117"/>
                  </a:cubicBezTo>
                  <a:cubicBezTo>
                    <a:pt x="236" y="107"/>
                    <a:pt x="233" y="99"/>
                    <a:pt x="229" y="92"/>
                  </a:cubicBezTo>
                  <a:cubicBezTo>
                    <a:pt x="218" y="72"/>
                    <a:pt x="199" y="62"/>
                    <a:pt x="172" y="62"/>
                  </a:cubicBezTo>
                  <a:cubicBezTo>
                    <a:pt x="155" y="62"/>
                    <a:pt x="140" y="66"/>
                    <a:pt x="128" y="73"/>
                  </a:cubicBezTo>
                  <a:cubicBezTo>
                    <a:pt x="116" y="80"/>
                    <a:pt x="107" y="91"/>
                    <a:pt x="100" y="105"/>
                  </a:cubicBezTo>
                  <a:cubicBezTo>
                    <a:pt x="97" y="113"/>
                    <a:pt x="95" y="121"/>
                    <a:pt x="94" y="130"/>
                  </a:cubicBezTo>
                  <a:cubicBezTo>
                    <a:pt x="93" y="139"/>
                    <a:pt x="92" y="152"/>
                    <a:pt x="92" y="168"/>
                  </a:cubicBezTo>
                  <a:cubicBezTo>
                    <a:pt x="92" y="355"/>
                    <a:pt x="92" y="355"/>
                    <a:pt x="92" y="355"/>
                  </a:cubicBezTo>
                  <a:cubicBezTo>
                    <a:pt x="0" y="355"/>
                    <a:pt x="0" y="355"/>
                    <a:pt x="0" y="355"/>
                  </a:cubicBezTo>
                  <a:cubicBezTo>
                    <a:pt x="0" y="8"/>
                    <a:pt x="0" y="8"/>
                    <a:pt x="0" y="8"/>
                  </a:cubicBezTo>
                  <a:cubicBezTo>
                    <a:pt x="92" y="8"/>
                    <a:pt x="92" y="8"/>
                    <a:pt x="92" y="8"/>
                  </a:cubicBezTo>
                  <a:cubicBezTo>
                    <a:pt x="92" y="55"/>
                    <a:pt x="92" y="55"/>
                    <a:pt x="92" y="55"/>
                  </a:cubicBezTo>
                  <a:cubicBezTo>
                    <a:pt x="110" y="35"/>
                    <a:pt x="128" y="21"/>
                    <a:pt x="147" y="13"/>
                  </a:cubicBezTo>
                  <a:cubicBezTo>
                    <a:pt x="165" y="4"/>
                    <a:pt x="187" y="0"/>
                    <a:pt x="211" y="0"/>
                  </a:cubicBezTo>
                  <a:cubicBezTo>
                    <a:pt x="239" y="0"/>
                    <a:pt x="262" y="6"/>
                    <a:pt x="281" y="17"/>
                  </a:cubicBezTo>
                  <a:cubicBezTo>
                    <a:pt x="299" y="28"/>
                    <a:pt x="313" y="44"/>
                    <a:pt x="321" y="65"/>
                  </a:cubicBezTo>
                  <a:cubicBezTo>
                    <a:pt x="323" y="70"/>
                    <a:pt x="325" y="75"/>
                    <a:pt x="326" y="81"/>
                  </a:cubicBezTo>
                  <a:cubicBezTo>
                    <a:pt x="327" y="86"/>
                    <a:pt x="329" y="92"/>
                    <a:pt x="330" y="99"/>
                  </a:cubicBezTo>
                  <a:cubicBezTo>
                    <a:pt x="330" y="106"/>
                    <a:pt x="331" y="114"/>
                    <a:pt x="331" y="124"/>
                  </a:cubicBezTo>
                  <a:cubicBezTo>
                    <a:pt x="332" y="133"/>
                    <a:pt x="332" y="145"/>
                    <a:pt x="332" y="158"/>
                  </a:cubicBezTo>
                  <a:cubicBezTo>
                    <a:pt x="332" y="355"/>
                    <a:pt x="332" y="355"/>
                    <a:pt x="332" y="355"/>
                  </a:cubicBezTo>
                  <a:lnTo>
                    <a:pt x="240"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69" name="Freeform 10">
              <a:extLst>
                <a:ext uri="{FF2B5EF4-FFF2-40B4-BE49-F238E27FC236}">
                  <a16:creationId xmlns:a16="http://schemas.microsoft.com/office/drawing/2014/main" id="{98C58E99-C2D7-0548-AC07-505610B5490E}"/>
                </a:ext>
              </a:extLst>
            </p:cNvPr>
            <p:cNvSpPr>
              <a:spLocks/>
            </p:cNvSpPr>
            <p:nvPr/>
          </p:nvSpPr>
          <p:spPr bwMode="auto">
            <a:xfrm>
              <a:off x="3725" y="1015"/>
              <a:ext cx="558" cy="914"/>
            </a:xfrm>
            <a:custGeom>
              <a:avLst/>
              <a:gdLst>
                <a:gd name="T0" fmla="*/ 408 w 558"/>
                <a:gd name="T1" fmla="*/ 914 h 914"/>
                <a:gd name="T2" fmla="*/ 163 w 558"/>
                <a:gd name="T3" fmla="*/ 576 h 914"/>
                <a:gd name="T4" fmla="*/ 163 w 558"/>
                <a:gd name="T5" fmla="*/ 902 h 914"/>
                <a:gd name="T6" fmla="*/ 0 w 558"/>
                <a:gd name="T7" fmla="*/ 902 h 914"/>
                <a:gd name="T8" fmla="*/ 0 w 558"/>
                <a:gd name="T9" fmla="*/ 0 h 914"/>
                <a:gd name="T10" fmla="*/ 163 w 558"/>
                <a:gd name="T11" fmla="*/ 0 h 914"/>
                <a:gd name="T12" fmla="*/ 163 w 558"/>
                <a:gd name="T13" fmla="*/ 530 h 914"/>
                <a:gd name="T14" fmla="*/ 180 w 558"/>
                <a:gd name="T15" fmla="*/ 530 h 914"/>
                <a:gd name="T16" fmla="*/ 397 w 558"/>
                <a:gd name="T17" fmla="*/ 278 h 914"/>
                <a:gd name="T18" fmla="*/ 519 w 558"/>
                <a:gd name="T19" fmla="*/ 330 h 914"/>
                <a:gd name="T20" fmla="*/ 311 w 558"/>
                <a:gd name="T21" fmla="*/ 554 h 914"/>
                <a:gd name="T22" fmla="*/ 558 w 558"/>
                <a:gd name="T23" fmla="*/ 861 h 914"/>
                <a:gd name="T24" fmla="*/ 408 w 558"/>
                <a:gd name="T25" fmla="*/ 914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8" h="914">
                  <a:moveTo>
                    <a:pt x="408" y="914"/>
                  </a:moveTo>
                  <a:lnTo>
                    <a:pt x="163" y="576"/>
                  </a:lnTo>
                  <a:lnTo>
                    <a:pt x="163" y="902"/>
                  </a:lnTo>
                  <a:lnTo>
                    <a:pt x="0" y="902"/>
                  </a:lnTo>
                  <a:lnTo>
                    <a:pt x="0" y="0"/>
                  </a:lnTo>
                  <a:lnTo>
                    <a:pt x="163" y="0"/>
                  </a:lnTo>
                  <a:lnTo>
                    <a:pt x="163" y="530"/>
                  </a:lnTo>
                  <a:lnTo>
                    <a:pt x="180" y="530"/>
                  </a:lnTo>
                  <a:lnTo>
                    <a:pt x="397" y="278"/>
                  </a:lnTo>
                  <a:lnTo>
                    <a:pt x="519" y="330"/>
                  </a:lnTo>
                  <a:lnTo>
                    <a:pt x="311" y="554"/>
                  </a:lnTo>
                  <a:lnTo>
                    <a:pt x="558" y="861"/>
                  </a:lnTo>
                  <a:lnTo>
                    <a:pt x="408" y="9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70" name="Freeform 11">
              <a:extLst>
                <a:ext uri="{FF2B5EF4-FFF2-40B4-BE49-F238E27FC236}">
                  <a16:creationId xmlns:a16="http://schemas.microsoft.com/office/drawing/2014/main" id="{1AB161D5-06BE-BB4F-8467-EAD361DD71C4}"/>
                </a:ext>
              </a:extLst>
            </p:cNvPr>
            <p:cNvSpPr>
              <a:spLocks/>
            </p:cNvSpPr>
            <p:nvPr/>
          </p:nvSpPr>
          <p:spPr bwMode="auto">
            <a:xfrm>
              <a:off x="4422" y="1309"/>
              <a:ext cx="491" cy="592"/>
            </a:xfrm>
            <a:custGeom>
              <a:avLst/>
              <a:gdLst>
                <a:gd name="T0" fmla="*/ 0 w 491"/>
                <a:gd name="T1" fmla="*/ 592 h 592"/>
                <a:gd name="T2" fmla="*/ 0 w 491"/>
                <a:gd name="T3" fmla="*/ 484 h 592"/>
                <a:gd name="T4" fmla="*/ 382 w 491"/>
                <a:gd name="T5" fmla="*/ 296 h 592"/>
                <a:gd name="T6" fmla="*/ 0 w 491"/>
                <a:gd name="T7" fmla="*/ 110 h 592"/>
                <a:gd name="T8" fmla="*/ 0 w 491"/>
                <a:gd name="T9" fmla="*/ 0 h 592"/>
                <a:gd name="T10" fmla="*/ 491 w 491"/>
                <a:gd name="T11" fmla="*/ 246 h 592"/>
                <a:gd name="T12" fmla="*/ 491 w 491"/>
                <a:gd name="T13" fmla="*/ 347 h 592"/>
                <a:gd name="T14" fmla="*/ 0 w 491"/>
                <a:gd name="T15" fmla="*/ 592 h 5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1" h="592">
                  <a:moveTo>
                    <a:pt x="0" y="592"/>
                  </a:moveTo>
                  <a:lnTo>
                    <a:pt x="0" y="484"/>
                  </a:lnTo>
                  <a:lnTo>
                    <a:pt x="382" y="296"/>
                  </a:lnTo>
                  <a:lnTo>
                    <a:pt x="0" y="110"/>
                  </a:lnTo>
                  <a:lnTo>
                    <a:pt x="0" y="0"/>
                  </a:lnTo>
                  <a:lnTo>
                    <a:pt x="491" y="246"/>
                  </a:lnTo>
                  <a:lnTo>
                    <a:pt x="491" y="347"/>
                  </a:lnTo>
                  <a:lnTo>
                    <a:pt x="0" y="5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sp>
          <p:nvSpPr>
            <p:cNvPr id="71" name="Freeform 12">
              <a:extLst>
                <a:ext uri="{FF2B5EF4-FFF2-40B4-BE49-F238E27FC236}">
                  <a16:creationId xmlns:a16="http://schemas.microsoft.com/office/drawing/2014/main" id="{C9B6113F-A788-A14A-A562-50484688AB6D}"/>
                </a:ext>
              </a:extLst>
            </p:cNvPr>
            <p:cNvSpPr>
              <a:spLocks noEditPoints="1"/>
            </p:cNvSpPr>
            <p:nvPr/>
          </p:nvSpPr>
          <p:spPr bwMode="auto">
            <a:xfrm>
              <a:off x="4415" y="1150"/>
              <a:ext cx="110" cy="110"/>
            </a:xfrm>
            <a:custGeom>
              <a:avLst/>
              <a:gdLst>
                <a:gd name="T0" fmla="*/ 25 w 62"/>
                <a:gd name="T1" fmla="*/ 30 h 62"/>
                <a:gd name="T2" fmla="*/ 29 w 62"/>
                <a:gd name="T3" fmla="*/ 30 h 62"/>
                <a:gd name="T4" fmla="*/ 38 w 62"/>
                <a:gd name="T5" fmla="*/ 24 h 62"/>
                <a:gd name="T6" fmla="*/ 29 w 62"/>
                <a:gd name="T7" fmla="*/ 18 h 62"/>
                <a:gd name="T8" fmla="*/ 25 w 62"/>
                <a:gd name="T9" fmla="*/ 18 h 62"/>
                <a:gd name="T10" fmla="*/ 25 w 62"/>
                <a:gd name="T11" fmla="*/ 30 h 62"/>
                <a:gd name="T12" fmla="*/ 25 w 62"/>
                <a:gd name="T13" fmla="*/ 49 h 62"/>
                <a:gd name="T14" fmla="*/ 20 w 62"/>
                <a:gd name="T15" fmla="*/ 49 h 62"/>
                <a:gd name="T16" fmla="*/ 20 w 62"/>
                <a:gd name="T17" fmla="*/ 14 h 62"/>
                <a:gd name="T18" fmla="*/ 30 w 62"/>
                <a:gd name="T19" fmla="*/ 13 h 62"/>
                <a:gd name="T20" fmla="*/ 40 w 62"/>
                <a:gd name="T21" fmla="*/ 16 h 62"/>
                <a:gd name="T22" fmla="*/ 44 w 62"/>
                <a:gd name="T23" fmla="*/ 23 h 62"/>
                <a:gd name="T24" fmla="*/ 37 w 62"/>
                <a:gd name="T25" fmla="*/ 32 h 62"/>
                <a:gd name="T26" fmla="*/ 37 w 62"/>
                <a:gd name="T27" fmla="*/ 32 h 62"/>
                <a:gd name="T28" fmla="*/ 43 w 62"/>
                <a:gd name="T29" fmla="*/ 40 h 62"/>
                <a:gd name="T30" fmla="*/ 45 w 62"/>
                <a:gd name="T31" fmla="*/ 49 h 62"/>
                <a:gd name="T32" fmla="*/ 39 w 62"/>
                <a:gd name="T33" fmla="*/ 49 h 62"/>
                <a:gd name="T34" fmla="*/ 37 w 62"/>
                <a:gd name="T35" fmla="*/ 40 h 62"/>
                <a:gd name="T36" fmla="*/ 29 w 62"/>
                <a:gd name="T37" fmla="*/ 34 h 62"/>
                <a:gd name="T38" fmla="*/ 25 w 62"/>
                <a:gd name="T39" fmla="*/ 34 h 62"/>
                <a:gd name="T40" fmla="*/ 25 w 62"/>
                <a:gd name="T41" fmla="*/ 49 h 62"/>
                <a:gd name="T42" fmla="*/ 31 w 62"/>
                <a:gd name="T43" fmla="*/ 4 h 62"/>
                <a:gd name="T44" fmla="*/ 6 w 62"/>
                <a:gd name="T45" fmla="*/ 31 h 62"/>
                <a:gd name="T46" fmla="*/ 31 w 62"/>
                <a:gd name="T47" fmla="*/ 57 h 62"/>
                <a:gd name="T48" fmla="*/ 56 w 62"/>
                <a:gd name="T49" fmla="*/ 31 h 62"/>
                <a:gd name="T50" fmla="*/ 31 w 62"/>
                <a:gd name="T51" fmla="*/ 4 h 62"/>
                <a:gd name="T52" fmla="*/ 31 w 62"/>
                <a:gd name="T53" fmla="*/ 0 h 62"/>
                <a:gd name="T54" fmla="*/ 62 w 62"/>
                <a:gd name="T55" fmla="*/ 31 h 62"/>
                <a:gd name="T56" fmla="*/ 31 w 62"/>
                <a:gd name="T57" fmla="*/ 62 h 62"/>
                <a:gd name="T58" fmla="*/ 0 w 62"/>
                <a:gd name="T59" fmla="*/ 31 h 62"/>
                <a:gd name="T60" fmla="*/ 31 w 62"/>
                <a:gd name="T6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62">
                  <a:moveTo>
                    <a:pt x="25" y="30"/>
                  </a:moveTo>
                  <a:cubicBezTo>
                    <a:pt x="29" y="30"/>
                    <a:pt x="29" y="30"/>
                    <a:pt x="29" y="30"/>
                  </a:cubicBezTo>
                  <a:cubicBezTo>
                    <a:pt x="34" y="30"/>
                    <a:pt x="38" y="28"/>
                    <a:pt x="38" y="24"/>
                  </a:cubicBezTo>
                  <a:cubicBezTo>
                    <a:pt x="38" y="21"/>
                    <a:pt x="36" y="18"/>
                    <a:pt x="29" y="18"/>
                  </a:cubicBezTo>
                  <a:cubicBezTo>
                    <a:pt x="28" y="18"/>
                    <a:pt x="26" y="18"/>
                    <a:pt x="25" y="18"/>
                  </a:cubicBezTo>
                  <a:lnTo>
                    <a:pt x="25" y="30"/>
                  </a:lnTo>
                  <a:close/>
                  <a:moveTo>
                    <a:pt x="25" y="49"/>
                  </a:moveTo>
                  <a:cubicBezTo>
                    <a:pt x="20" y="49"/>
                    <a:pt x="20" y="49"/>
                    <a:pt x="20" y="49"/>
                  </a:cubicBezTo>
                  <a:cubicBezTo>
                    <a:pt x="20" y="14"/>
                    <a:pt x="20" y="14"/>
                    <a:pt x="20" y="14"/>
                  </a:cubicBezTo>
                  <a:cubicBezTo>
                    <a:pt x="23" y="14"/>
                    <a:pt x="25" y="13"/>
                    <a:pt x="30" y="13"/>
                  </a:cubicBezTo>
                  <a:cubicBezTo>
                    <a:pt x="35" y="13"/>
                    <a:pt x="38" y="14"/>
                    <a:pt x="40" y="16"/>
                  </a:cubicBezTo>
                  <a:cubicBezTo>
                    <a:pt x="43" y="17"/>
                    <a:pt x="44" y="20"/>
                    <a:pt x="44" y="23"/>
                  </a:cubicBezTo>
                  <a:cubicBezTo>
                    <a:pt x="44" y="28"/>
                    <a:pt x="41" y="31"/>
                    <a:pt x="37" y="32"/>
                  </a:cubicBezTo>
                  <a:cubicBezTo>
                    <a:pt x="37" y="32"/>
                    <a:pt x="37" y="32"/>
                    <a:pt x="37" y="32"/>
                  </a:cubicBezTo>
                  <a:cubicBezTo>
                    <a:pt x="40" y="32"/>
                    <a:pt x="42" y="35"/>
                    <a:pt x="43" y="40"/>
                  </a:cubicBezTo>
                  <a:cubicBezTo>
                    <a:pt x="43" y="46"/>
                    <a:pt x="44" y="48"/>
                    <a:pt x="45" y="49"/>
                  </a:cubicBezTo>
                  <a:cubicBezTo>
                    <a:pt x="39" y="49"/>
                    <a:pt x="39" y="49"/>
                    <a:pt x="39" y="49"/>
                  </a:cubicBezTo>
                  <a:cubicBezTo>
                    <a:pt x="38" y="48"/>
                    <a:pt x="37" y="45"/>
                    <a:pt x="37" y="40"/>
                  </a:cubicBezTo>
                  <a:cubicBezTo>
                    <a:pt x="36" y="36"/>
                    <a:pt x="34" y="34"/>
                    <a:pt x="29" y="34"/>
                  </a:cubicBezTo>
                  <a:cubicBezTo>
                    <a:pt x="25" y="34"/>
                    <a:pt x="25" y="34"/>
                    <a:pt x="25" y="34"/>
                  </a:cubicBezTo>
                  <a:lnTo>
                    <a:pt x="25" y="49"/>
                  </a:lnTo>
                  <a:close/>
                  <a:moveTo>
                    <a:pt x="31" y="4"/>
                  </a:moveTo>
                  <a:cubicBezTo>
                    <a:pt x="17" y="4"/>
                    <a:pt x="6" y="16"/>
                    <a:pt x="6" y="31"/>
                  </a:cubicBezTo>
                  <a:cubicBezTo>
                    <a:pt x="6" y="46"/>
                    <a:pt x="17" y="57"/>
                    <a:pt x="31" y="57"/>
                  </a:cubicBezTo>
                  <a:cubicBezTo>
                    <a:pt x="45" y="57"/>
                    <a:pt x="56" y="46"/>
                    <a:pt x="56" y="31"/>
                  </a:cubicBezTo>
                  <a:cubicBezTo>
                    <a:pt x="56" y="16"/>
                    <a:pt x="45" y="4"/>
                    <a:pt x="31" y="4"/>
                  </a:cubicBezTo>
                  <a:close/>
                  <a:moveTo>
                    <a:pt x="31" y="0"/>
                  </a:moveTo>
                  <a:cubicBezTo>
                    <a:pt x="48" y="0"/>
                    <a:pt x="62" y="13"/>
                    <a:pt x="62" y="31"/>
                  </a:cubicBezTo>
                  <a:cubicBezTo>
                    <a:pt x="62" y="48"/>
                    <a:pt x="48" y="62"/>
                    <a:pt x="31" y="62"/>
                  </a:cubicBezTo>
                  <a:cubicBezTo>
                    <a:pt x="14" y="62"/>
                    <a:pt x="0" y="48"/>
                    <a:pt x="0" y="31"/>
                  </a:cubicBezTo>
                  <a:cubicBezTo>
                    <a:pt x="0" y="13"/>
                    <a:pt x="1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609555" rtl="0" eaLnBrk="0" fontAlgn="base" latinLnBrk="0" hangingPunct="0">
                <a:lnSpc>
                  <a:spcPct val="100000"/>
                </a:lnSpc>
                <a:spcBef>
                  <a:spcPct val="0"/>
                </a:spcBef>
                <a:spcAft>
                  <a:spcPct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ＭＳ Ｐゴシック" charset="-128"/>
                <a:cs typeface="Arial" panose="020B0604020202020204" pitchFamily="34" charset="0"/>
              </a:endParaRPr>
            </a:p>
          </p:txBody>
        </p:sp>
      </p:grpSp>
      <p:pic>
        <p:nvPicPr>
          <p:cNvPr id="73" name="Picture 72">
            <a:extLst>
              <a:ext uri="{FF2B5EF4-FFF2-40B4-BE49-F238E27FC236}">
                <a16:creationId xmlns:a16="http://schemas.microsoft.com/office/drawing/2014/main" id="{D0F3F7CE-ACB8-924B-ABDC-C65466DBD86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077122" y="5428412"/>
            <a:ext cx="360529" cy="186941"/>
          </a:xfrm>
          <a:prstGeom prst="rect">
            <a:avLst/>
          </a:prstGeom>
        </p:spPr>
      </p:pic>
      <p:pic>
        <p:nvPicPr>
          <p:cNvPr id="83" name="Picture 82">
            <a:extLst>
              <a:ext uri="{FF2B5EF4-FFF2-40B4-BE49-F238E27FC236}">
                <a16:creationId xmlns:a16="http://schemas.microsoft.com/office/drawing/2014/main" id="{E2159B77-2550-AB4F-8382-07E461C71E5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170546" y="3120497"/>
            <a:ext cx="283793" cy="283793"/>
          </a:xfrm>
          <a:prstGeom prst="rect">
            <a:avLst/>
          </a:prstGeom>
        </p:spPr>
      </p:pic>
      <p:pic>
        <p:nvPicPr>
          <p:cNvPr id="84" name="Picture 83">
            <a:extLst>
              <a:ext uri="{FF2B5EF4-FFF2-40B4-BE49-F238E27FC236}">
                <a16:creationId xmlns:a16="http://schemas.microsoft.com/office/drawing/2014/main" id="{240C846D-DC87-364E-A7DE-14F7F4AFA33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0476" y="5873390"/>
            <a:ext cx="825480" cy="215343"/>
          </a:xfrm>
          <a:prstGeom prst="rect">
            <a:avLst/>
          </a:prstGeom>
        </p:spPr>
      </p:pic>
      <p:pic>
        <p:nvPicPr>
          <p:cNvPr id="85" name="Picture 84">
            <a:extLst>
              <a:ext uri="{FF2B5EF4-FFF2-40B4-BE49-F238E27FC236}">
                <a16:creationId xmlns:a16="http://schemas.microsoft.com/office/drawing/2014/main" id="{989C8732-7582-A34B-96BE-91341AEF24F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533219" y="5478697"/>
            <a:ext cx="890652" cy="204601"/>
          </a:xfrm>
          <a:prstGeom prst="rect">
            <a:avLst/>
          </a:prstGeom>
        </p:spPr>
      </p:pic>
      <p:pic>
        <p:nvPicPr>
          <p:cNvPr id="96" name="Picture 34">
            <a:extLst>
              <a:ext uri="{FF2B5EF4-FFF2-40B4-BE49-F238E27FC236}">
                <a16:creationId xmlns:a16="http://schemas.microsoft.com/office/drawing/2014/main" id="{83E866D6-5D29-3C4F-B2D3-5CF57D7DD6E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669894" y="5491073"/>
            <a:ext cx="1089156" cy="191080"/>
          </a:xfrm>
          <a:prstGeom prst="rect">
            <a:avLst/>
          </a:prstGeom>
          <a:noFill/>
        </p:spPr>
      </p:pic>
      <p:pic>
        <p:nvPicPr>
          <p:cNvPr id="101" name="Picture 14">
            <a:extLst>
              <a:ext uri="{FF2B5EF4-FFF2-40B4-BE49-F238E27FC236}">
                <a16:creationId xmlns:a16="http://schemas.microsoft.com/office/drawing/2014/main" id="{6096F8D6-9A5C-DA40-B1F4-8F7ABCC0323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322885" y="5917950"/>
            <a:ext cx="900355" cy="99565"/>
          </a:xfrm>
          <a:prstGeom prst="rect">
            <a:avLst/>
          </a:prstGeom>
          <a:noFill/>
        </p:spPr>
      </p:pic>
      <p:pic>
        <p:nvPicPr>
          <p:cNvPr id="102" name="Picture 101">
            <a:extLst>
              <a:ext uri="{FF2B5EF4-FFF2-40B4-BE49-F238E27FC236}">
                <a16:creationId xmlns:a16="http://schemas.microsoft.com/office/drawing/2014/main" id="{EF7DFA79-47FC-A248-A514-483FE6837637}"/>
              </a:ext>
            </a:extLst>
          </p:cNvPr>
          <p:cNvPicPr>
            <a:picLocks noChangeAspect="1"/>
          </p:cNvPicPr>
          <p:nvPr/>
        </p:nvPicPr>
        <p:blipFill rotWithShape="1">
          <a:blip r:embed="rId17"/>
          <a:srcRect t="2" b="26525"/>
          <a:stretch/>
        </p:blipFill>
        <p:spPr>
          <a:xfrm>
            <a:off x="10563239" y="3486340"/>
            <a:ext cx="928823" cy="212368"/>
          </a:xfrm>
          <a:prstGeom prst="rect">
            <a:avLst/>
          </a:prstGeom>
        </p:spPr>
      </p:pic>
      <p:pic>
        <p:nvPicPr>
          <p:cNvPr id="112" name="Picture 111">
            <a:extLst>
              <a:ext uri="{FF2B5EF4-FFF2-40B4-BE49-F238E27FC236}">
                <a16:creationId xmlns:a16="http://schemas.microsoft.com/office/drawing/2014/main" id="{AB1DAB3A-B68D-5240-8798-6D2765758DE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711885" y="5463514"/>
            <a:ext cx="587959" cy="85521"/>
          </a:xfrm>
          <a:prstGeom prst="rect">
            <a:avLst/>
          </a:prstGeom>
        </p:spPr>
      </p:pic>
      <p:pic>
        <p:nvPicPr>
          <p:cNvPr id="116" name="Picture 115">
            <a:extLst>
              <a:ext uri="{FF2B5EF4-FFF2-40B4-BE49-F238E27FC236}">
                <a16:creationId xmlns:a16="http://schemas.microsoft.com/office/drawing/2014/main" id="{4F6BDA60-19AE-2A4B-8845-6E177683C699}"/>
              </a:ext>
            </a:extLst>
          </p:cNvPr>
          <p:cNvPicPr>
            <a:picLocks noChangeAspect="1"/>
          </p:cNvPicPr>
          <p:nvPr/>
        </p:nvPicPr>
        <p:blipFill rotWithShape="1">
          <a:blip r:embed="rId20">
            <a:clrChange>
              <a:clrFrom>
                <a:srgbClr val="151515"/>
              </a:clrFrom>
              <a:clrTo>
                <a:srgbClr val="151515">
                  <a:alpha val="0"/>
                </a:srgbClr>
              </a:clrTo>
            </a:clrChange>
          </a:blip>
          <a:srcRect l="15955" t="40280" r="15576" b="35692"/>
          <a:stretch/>
        </p:blipFill>
        <p:spPr>
          <a:xfrm>
            <a:off x="9227009" y="3518025"/>
            <a:ext cx="957124" cy="167944"/>
          </a:xfrm>
          <a:prstGeom prst="rect">
            <a:avLst/>
          </a:prstGeom>
        </p:spPr>
      </p:pic>
      <p:grpSp>
        <p:nvGrpSpPr>
          <p:cNvPr id="91" name="Group 90">
            <a:extLst>
              <a:ext uri="{FF2B5EF4-FFF2-40B4-BE49-F238E27FC236}">
                <a16:creationId xmlns:a16="http://schemas.microsoft.com/office/drawing/2014/main" id="{71629804-63D4-4A26-812E-A4BB28316CF4}"/>
              </a:ext>
            </a:extLst>
          </p:cNvPr>
          <p:cNvGrpSpPr/>
          <p:nvPr/>
        </p:nvGrpSpPr>
        <p:grpSpPr>
          <a:xfrm>
            <a:off x="4319213" y="2949007"/>
            <a:ext cx="3620363" cy="1457395"/>
            <a:chOff x="3545406" y="2465456"/>
            <a:chExt cx="2085989" cy="912581"/>
          </a:xfrm>
        </p:grpSpPr>
        <p:pic>
          <p:nvPicPr>
            <p:cNvPr id="94" name="Picture 93">
              <a:extLst>
                <a:ext uri="{FF2B5EF4-FFF2-40B4-BE49-F238E27FC236}">
                  <a16:creationId xmlns:a16="http://schemas.microsoft.com/office/drawing/2014/main" id="{90D053BA-47E5-49A4-8ACB-010FA432CA32}"/>
                </a:ext>
              </a:extLst>
            </p:cNvPr>
            <p:cNvPicPr>
              <a:picLocks noChangeAspect="1"/>
            </p:cNvPicPr>
            <p:nvPr/>
          </p:nvPicPr>
          <p:blipFill>
            <a:blip r:embed="rId21" cstate="screen">
              <a:lum bright="70000" contrast="-70000"/>
              <a:extLst>
                <a:ext uri="{28A0092B-C50C-407E-A947-70E740481C1C}">
                  <a14:useLocalDpi xmlns:a14="http://schemas.microsoft.com/office/drawing/2010/main"/>
                </a:ext>
              </a:extLst>
            </a:blip>
            <a:stretch>
              <a:fillRect/>
            </a:stretch>
          </p:blipFill>
          <p:spPr>
            <a:xfrm>
              <a:off x="3545406" y="2465456"/>
              <a:ext cx="2085989" cy="912581"/>
            </a:xfrm>
            <a:prstGeom prst="rect">
              <a:avLst/>
            </a:prstGeom>
          </p:spPr>
        </p:pic>
        <p:sp>
          <p:nvSpPr>
            <p:cNvPr id="98" name="TextBox 97">
              <a:extLst>
                <a:ext uri="{FF2B5EF4-FFF2-40B4-BE49-F238E27FC236}">
                  <a16:creationId xmlns:a16="http://schemas.microsoft.com/office/drawing/2014/main" id="{6C9A2E63-EC42-404E-BA3D-8F842F7A9633}"/>
                </a:ext>
              </a:extLst>
            </p:cNvPr>
            <p:cNvSpPr txBox="1"/>
            <p:nvPr/>
          </p:nvSpPr>
          <p:spPr>
            <a:xfrm>
              <a:off x="3619188" y="2829105"/>
              <a:ext cx="1813100" cy="295547"/>
            </a:xfrm>
            <a:prstGeom prst="rect">
              <a:avLst/>
            </a:prstGeom>
            <a:noFill/>
          </p:spPr>
          <p:txBody>
            <a:bodyPr wrap="square" rtlCol="0" anchor="ctr">
              <a:sp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srgbClr val="3B3E42"/>
                  </a:solidFill>
                  <a:effectLst/>
                  <a:uLnTx/>
                  <a:uFillTx/>
                  <a:latin typeface="Arial" panose="020B0604020202020204"/>
                  <a:ea typeface="Calibri"/>
                  <a:cs typeface="Arial" panose="020B0604020202020204" pitchFamily="34" charset="0"/>
                </a:rPr>
                <a:t>Digital Services Exchange </a:t>
              </a:r>
            </a:p>
            <a:p>
              <a:pPr marL="0" marR="0" lvl="0" indent="0" algn="ctr" defTabSz="1219110" rtl="0" eaLnBrk="1" fontAlgn="auto" latinLnBrk="0" hangingPunct="1">
                <a:lnSpc>
                  <a:spcPct val="100000"/>
                </a:lnSpc>
                <a:spcBef>
                  <a:spcPts val="0"/>
                </a:spcBef>
                <a:spcAft>
                  <a:spcPts val="0"/>
                </a:spcAft>
                <a:buClrTx/>
                <a:buSzTx/>
                <a:buFontTx/>
                <a:buNone/>
                <a:tabLst/>
                <a:defRPr/>
              </a:pPr>
              <a:r>
                <a:rPr kumimoji="0" lang="en-US" altLang="en-US" sz="1067" b="1" i="0" u="none" strike="noStrike" kern="0" cap="none" spc="0" normalizeH="0" baseline="0" noProof="0" dirty="0">
                  <a:ln>
                    <a:noFill/>
                  </a:ln>
                  <a:solidFill>
                    <a:srgbClr val="009CDA"/>
                  </a:solidFill>
                  <a:effectLst/>
                  <a:uLnTx/>
                  <a:uFillTx/>
                  <a:latin typeface="Arial" panose="020B0604020202020204"/>
                  <a:ea typeface="Calibri"/>
                  <a:cs typeface="Arial" panose="020B0604020202020204" pitchFamily="34" charset="0"/>
                </a:rPr>
                <a:t>Security and Policy Enforcement</a:t>
              </a:r>
            </a:p>
          </p:txBody>
        </p:sp>
      </p:grpSp>
      <p:grpSp>
        <p:nvGrpSpPr>
          <p:cNvPr id="6" name="Group 5">
            <a:extLst>
              <a:ext uri="{FF2B5EF4-FFF2-40B4-BE49-F238E27FC236}">
                <a16:creationId xmlns:a16="http://schemas.microsoft.com/office/drawing/2014/main" id="{D9DBF5FB-AB22-4B4D-838B-1B030793E513}"/>
              </a:ext>
            </a:extLst>
          </p:cNvPr>
          <p:cNvGrpSpPr/>
          <p:nvPr/>
        </p:nvGrpSpPr>
        <p:grpSpPr>
          <a:xfrm>
            <a:off x="7145810" y="1472394"/>
            <a:ext cx="956785" cy="651221"/>
            <a:chOff x="5565325" y="867800"/>
            <a:chExt cx="717589" cy="488416"/>
          </a:xfrm>
        </p:grpSpPr>
        <p:sp>
          <p:nvSpPr>
            <p:cNvPr id="143" name="Freeform 64">
              <a:extLst>
                <a:ext uri="{FF2B5EF4-FFF2-40B4-BE49-F238E27FC236}">
                  <a16:creationId xmlns:a16="http://schemas.microsoft.com/office/drawing/2014/main" id="{3C7AE2C6-4F60-4792-88D0-762808617CC5}"/>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9" name="TextBox 158">
              <a:extLst>
                <a:ext uri="{FF2B5EF4-FFF2-40B4-BE49-F238E27FC236}">
                  <a16:creationId xmlns:a16="http://schemas.microsoft.com/office/drawing/2014/main" id="{7AB7983E-35A8-4C8C-97A5-B8C2B21836A7}"/>
                </a:ext>
              </a:extLst>
            </p:cNvPr>
            <p:cNvSpPr txBox="1"/>
            <p:nvPr/>
          </p:nvSpPr>
          <p:spPr>
            <a:xfrm>
              <a:off x="5667049" y="1009095"/>
              <a:ext cx="529481" cy="167959"/>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cxnSp>
        <p:nvCxnSpPr>
          <p:cNvPr id="13" name="Straight Connector 12">
            <a:extLst>
              <a:ext uri="{FF2B5EF4-FFF2-40B4-BE49-F238E27FC236}">
                <a16:creationId xmlns:a16="http://schemas.microsoft.com/office/drawing/2014/main" id="{264AAA9D-2680-464B-8F7F-71F65E7302BE}"/>
              </a:ext>
            </a:extLst>
          </p:cNvPr>
          <p:cNvCxnSpPr>
            <a:cxnSpLocks/>
          </p:cNvCxnSpPr>
          <p:nvPr/>
        </p:nvCxnSpPr>
        <p:spPr>
          <a:xfrm flipH="1">
            <a:off x="538333" y="2982897"/>
            <a:ext cx="2740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B407CE4-29D7-42A4-9762-7A9DAD052087}"/>
              </a:ext>
            </a:extLst>
          </p:cNvPr>
          <p:cNvCxnSpPr>
            <a:cxnSpLocks/>
          </p:cNvCxnSpPr>
          <p:nvPr/>
        </p:nvCxnSpPr>
        <p:spPr>
          <a:xfrm flipH="1">
            <a:off x="538333" y="5337776"/>
            <a:ext cx="2740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2" name="Picture 171">
            <a:extLst>
              <a:ext uri="{FF2B5EF4-FFF2-40B4-BE49-F238E27FC236}">
                <a16:creationId xmlns:a16="http://schemas.microsoft.com/office/drawing/2014/main" id="{871606BE-8627-44D7-9AF8-6260A4175278}"/>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720580" y="2469328"/>
            <a:ext cx="411339" cy="411339"/>
          </a:xfrm>
          <a:prstGeom prst="rect">
            <a:avLst/>
          </a:prstGeom>
        </p:spPr>
      </p:pic>
      <p:cxnSp>
        <p:nvCxnSpPr>
          <p:cNvPr id="174" name="Straight Connector 173">
            <a:extLst>
              <a:ext uri="{FF2B5EF4-FFF2-40B4-BE49-F238E27FC236}">
                <a16:creationId xmlns:a16="http://schemas.microsoft.com/office/drawing/2014/main" id="{41B8CBE4-C132-4715-A6F6-8338A415C716}"/>
              </a:ext>
            </a:extLst>
          </p:cNvPr>
          <p:cNvCxnSpPr>
            <a:cxnSpLocks/>
          </p:cNvCxnSpPr>
          <p:nvPr/>
        </p:nvCxnSpPr>
        <p:spPr>
          <a:xfrm flipH="1">
            <a:off x="8959208" y="2985983"/>
            <a:ext cx="2740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4C352F22-7251-48BC-9728-02438514A7F7}"/>
              </a:ext>
            </a:extLst>
          </p:cNvPr>
          <p:cNvGrpSpPr/>
          <p:nvPr/>
        </p:nvGrpSpPr>
        <p:grpSpPr>
          <a:xfrm>
            <a:off x="11101117" y="2422492"/>
            <a:ext cx="515556" cy="449693"/>
            <a:chOff x="392518" y="2446916"/>
            <a:chExt cx="434890" cy="379332"/>
          </a:xfrm>
          <a:solidFill>
            <a:schemeClr val="bg1"/>
          </a:solidFill>
        </p:grpSpPr>
        <p:sp>
          <p:nvSpPr>
            <p:cNvPr id="176" name="Freeform 14">
              <a:extLst>
                <a:ext uri="{FF2B5EF4-FFF2-40B4-BE49-F238E27FC236}">
                  <a16:creationId xmlns:a16="http://schemas.microsoft.com/office/drawing/2014/main" id="{342E3519-9677-499A-8A60-6527723A792C}"/>
                </a:ext>
              </a:extLst>
            </p:cNvPr>
            <p:cNvSpPr>
              <a:spLocks noEditPoints="1"/>
            </p:cNvSpPr>
            <p:nvPr/>
          </p:nvSpPr>
          <p:spPr bwMode="auto">
            <a:xfrm>
              <a:off x="392518" y="2446916"/>
              <a:ext cx="290246" cy="290246"/>
            </a:xfrm>
            <a:custGeom>
              <a:avLst/>
              <a:gdLst>
                <a:gd name="T0" fmla="*/ 1123 w 1259"/>
                <a:gd name="T1" fmla="*/ 567 h 1254"/>
                <a:gd name="T2" fmla="*/ 1259 w 1259"/>
                <a:gd name="T3" fmla="*/ 496 h 1254"/>
                <a:gd name="T4" fmla="*/ 1211 w 1259"/>
                <a:gd name="T5" fmla="*/ 376 h 1254"/>
                <a:gd name="T6" fmla="*/ 1060 w 1259"/>
                <a:gd name="T7" fmla="*/ 392 h 1254"/>
                <a:gd name="T8" fmla="*/ 1004 w 1259"/>
                <a:gd name="T9" fmla="*/ 312 h 1254"/>
                <a:gd name="T10" fmla="*/ 1060 w 1259"/>
                <a:gd name="T11" fmla="*/ 152 h 1254"/>
                <a:gd name="T12" fmla="*/ 964 w 1259"/>
                <a:gd name="T13" fmla="*/ 80 h 1254"/>
                <a:gd name="T14" fmla="*/ 845 w 1259"/>
                <a:gd name="T15" fmla="*/ 200 h 1254"/>
                <a:gd name="T16" fmla="*/ 741 w 1259"/>
                <a:gd name="T17" fmla="*/ 168 h 1254"/>
                <a:gd name="T18" fmla="*/ 693 w 1259"/>
                <a:gd name="T19" fmla="*/ 0 h 1254"/>
                <a:gd name="T20" fmla="*/ 574 w 1259"/>
                <a:gd name="T21" fmla="*/ 0 h 1254"/>
                <a:gd name="T22" fmla="*/ 526 w 1259"/>
                <a:gd name="T23" fmla="*/ 160 h 1254"/>
                <a:gd name="T24" fmla="*/ 414 w 1259"/>
                <a:gd name="T25" fmla="*/ 184 h 1254"/>
                <a:gd name="T26" fmla="*/ 391 w 1259"/>
                <a:gd name="T27" fmla="*/ 160 h 1254"/>
                <a:gd name="T28" fmla="*/ 343 w 1259"/>
                <a:gd name="T29" fmla="*/ 120 h 1254"/>
                <a:gd name="T30" fmla="*/ 303 w 1259"/>
                <a:gd name="T31" fmla="*/ 80 h 1254"/>
                <a:gd name="T32" fmla="*/ 199 w 1259"/>
                <a:gd name="T33" fmla="*/ 168 h 1254"/>
                <a:gd name="T34" fmla="*/ 255 w 1259"/>
                <a:gd name="T35" fmla="*/ 312 h 1254"/>
                <a:gd name="T36" fmla="*/ 207 w 1259"/>
                <a:gd name="T37" fmla="*/ 376 h 1254"/>
                <a:gd name="T38" fmla="*/ 88 w 1259"/>
                <a:gd name="T39" fmla="*/ 376 h 1254"/>
                <a:gd name="T40" fmla="*/ 40 w 1259"/>
                <a:gd name="T41" fmla="*/ 376 h 1254"/>
                <a:gd name="T42" fmla="*/ 24 w 1259"/>
                <a:gd name="T43" fmla="*/ 408 h 1254"/>
                <a:gd name="T44" fmla="*/ 0 w 1259"/>
                <a:gd name="T45" fmla="*/ 472 h 1254"/>
                <a:gd name="T46" fmla="*/ 120 w 1259"/>
                <a:gd name="T47" fmla="*/ 544 h 1254"/>
                <a:gd name="T48" fmla="*/ 144 w 1259"/>
                <a:gd name="T49" fmla="*/ 559 h 1254"/>
                <a:gd name="T50" fmla="*/ 144 w 1259"/>
                <a:gd name="T51" fmla="*/ 583 h 1254"/>
                <a:gd name="T52" fmla="*/ 136 w 1259"/>
                <a:gd name="T53" fmla="*/ 663 h 1254"/>
                <a:gd name="T54" fmla="*/ 0 w 1259"/>
                <a:gd name="T55" fmla="*/ 759 h 1254"/>
                <a:gd name="T56" fmla="*/ 40 w 1259"/>
                <a:gd name="T57" fmla="*/ 879 h 1254"/>
                <a:gd name="T58" fmla="*/ 199 w 1259"/>
                <a:gd name="T59" fmla="*/ 855 h 1254"/>
                <a:gd name="T60" fmla="*/ 247 w 1259"/>
                <a:gd name="T61" fmla="*/ 943 h 1254"/>
                <a:gd name="T62" fmla="*/ 199 w 1259"/>
                <a:gd name="T63" fmla="*/ 1087 h 1254"/>
                <a:gd name="T64" fmla="*/ 303 w 1259"/>
                <a:gd name="T65" fmla="*/ 1159 h 1254"/>
                <a:gd name="T66" fmla="*/ 430 w 1259"/>
                <a:gd name="T67" fmla="*/ 1063 h 1254"/>
                <a:gd name="T68" fmla="*/ 526 w 1259"/>
                <a:gd name="T69" fmla="*/ 1103 h 1254"/>
                <a:gd name="T70" fmla="*/ 566 w 1259"/>
                <a:gd name="T71" fmla="*/ 1254 h 1254"/>
                <a:gd name="T72" fmla="*/ 685 w 1259"/>
                <a:gd name="T73" fmla="*/ 1254 h 1254"/>
                <a:gd name="T74" fmla="*/ 725 w 1259"/>
                <a:gd name="T75" fmla="*/ 1095 h 1254"/>
                <a:gd name="T76" fmla="*/ 845 w 1259"/>
                <a:gd name="T77" fmla="*/ 1063 h 1254"/>
                <a:gd name="T78" fmla="*/ 956 w 1259"/>
                <a:gd name="T79" fmla="*/ 1167 h 1254"/>
                <a:gd name="T80" fmla="*/ 1052 w 1259"/>
                <a:gd name="T81" fmla="*/ 1095 h 1254"/>
                <a:gd name="T82" fmla="*/ 996 w 1259"/>
                <a:gd name="T83" fmla="*/ 951 h 1254"/>
                <a:gd name="T84" fmla="*/ 1060 w 1259"/>
                <a:gd name="T85" fmla="*/ 871 h 1254"/>
                <a:gd name="T86" fmla="*/ 1219 w 1259"/>
                <a:gd name="T87" fmla="*/ 871 h 1254"/>
                <a:gd name="T88" fmla="*/ 1259 w 1259"/>
                <a:gd name="T89" fmla="*/ 767 h 1254"/>
                <a:gd name="T90" fmla="*/ 1123 w 1259"/>
                <a:gd name="T91" fmla="*/ 679 h 1254"/>
                <a:gd name="T92" fmla="*/ 1123 w 1259"/>
                <a:gd name="T93" fmla="*/ 567 h 1254"/>
                <a:gd name="T94" fmla="*/ 629 w 1259"/>
                <a:gd name="T95" fmla="*/ 879 h 1254"/>
                <a:gd name="T96" fmla="*/ 375 w 1259"/>
                <a:gd name="T97" fmla="*/ 623 h 1254"/>
                <a:gd name="T98" fmla="*/ 629 w 1259"/>
                <a:gd name="T99" fmla="*/ 368 h 1254"/>
                <a:gd name="T100" fmla="*/ 884 w 1259"/>
                <a:gd name="T101" fmla="*/ 623 h 1254"/>
                <a:gd name="T102" fmla="*/ 629 w 1259"/>
                <a:gd name="T103" fmla="*/ 87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9" h="1254">
                  <a:moveTo>
                    <a:pt x="1123" y="567"/>
                  </a:moveTo>
                  <a:cubicBezTo>
                    <a:pt x="1259" y="496"/>
                    <a:pt x="1259" y="496"/>
                    <a:pt x="1259" y="496"/>
                  </a:cubicBezTo>
                  <a:cubicBezTo>
                    <a:pt x="1211" y="376"/>
                    <a:pt x="1211" y="376"/>
                    <a:pt x="1211" y="376"/>
                  </a:cubicBezTo>
                  <a:cubicBezTo>
                    <a:pt x="1060" y="392"/>
                    <a:pt x="1060" y="392"/>
                    <a:pt x="1060" y="392"/>
                  </a:cubicBezTo>
                  <a:cubicBezTo>
                    <a:pt x="1004" y="312"/>
                    <a:pt x="1004" y="312"/>
                    <a:pt x="1004" y="312"/>
                  </a:cubicBezTo>
                  <a:cubicBezTo>
                    <a:pt x="1060" y="152"/>
                    <a:pt x="1060" y="152"/>
                    <a:pt x="1060" y="152"/>
                  </a:cubicBezTo>
                  <a:cubicBezTo>
                    <a:pt x="964" y="80"/>
                    <a:pt x="964" y="80"/>
                    <a:pt x="964" y="80"/>
                  </a:cubicBezTo>
                  <a:cubicBezTo>
                    <a:pt x="845" y="200"/>
                    <a:pt x="845" y="200"/>
                    <a:pt x="845" y="200"/>
                  </a:cubicBezTo>
                  <a:cubicBezTo>
                    <a:pt x="741" y="168"/>
                    <a:pt x="741" y="168"/>
                    <a:pt x="741" y="168"/>
                  </a:cubicBezTo>
                  <a:cubicBezTo>
                    <a:pt x="693" y="0"/>
                    <a:pt x="693" y="0"/>
                    <a:pt x="693" y="0"/>
                  </a:cubicBezTo>
                  <a:cubicBezTo>
                    <a:pt x="574" y="0"/>
                    <a:pt x="574" y="0"/>
                    <a:pt x="574" y="0"/>
                  </a:cubicBezTo>
                  <a:cubicBezTo>
                    <a:pt x="526" y="160"/>
                    <a:pt x="526" y="160"/>
                    <a:pt x="526" y="160"/>
                  </a:cubicBezTo>
                  <a:cubicBezTo>
                    <a:pt x="414" y="184"/>
                    <a:pt x="414" y="184"/>
                    <a:pt x="414" y="184"/>
                  </a:cubicBezTo>
                  <a:cubicBezTo>
                    <a:pt x="391" y="160"/>
                    <a:pt x="391" y="160"/>
                    <a:pt x="391" y="160"/>
                  </a:cubicBezTo>
                  <a:cubicBezTo>
                    <a:pt x="343" y="120"/>
                    <a:pt x="343" y="120"/>
                    <a:pt x="343" y="120"/>
                  </a:cubicBezTo>
                  <a:cubicBezTo>
                    <a:pt x="303" y="80"/>
                    <a:pt x="303" y="80"/>
                    <a:pt x="303" y="80"/>
                  </a:cubicBezTo>
                  <a:cubicBezTo>
                    <a:pt x="199" y="168"/>
                    <a:pt x="199" y="168"/>
                    <a:pt x="199" y="168"/>
                  </a:cubicBezTo>
                  <a:cubicBezTo>
                    <a:pt x="255" y="312"/>
                    <a:pt x="255" y="312"/>
                    <a:pt x="255" y="312"/>
                  </a:cubicBezTo>
                  <a:cubicBezTo>
                    <a:pt x="207" y="376"/>
                    <a:pt x="207" y="376"/>
                    <a:pt x="207" y="376"/>
                  </a:cubicBezTo>
                  <a:cubicBezTo>
                    <a:pt x="88" y="376"/>
                    <a:pt x="88" y="376"/>
                    <a:pt x="88" y="376"/>
                  </a:cubicBezTo>
                  <a:cubicBezTo>
                    <a:pt x="40" y="376"/>
                    <a:pt x="40" y="376"/>
                    <a:pt x="40" y="376"/>
                  </a:cubicBezTo>
                  <a:cubicBezTo>
                    <a:pt x="24" y="408"/>
                    <a:pt x="24" y="408"/>
                    <a:pt x="24" y="408"/>
                  </a:cubicBezTo>
                  <a:cubicBezTo>
                    <a:pt x="0" y="472"/>
                    <a:pt x="0" y="472"/>
                    <a:pt x="0" y="472"/>
                  </a:cubicBezTo>
                  <a:cubicBezTo>
                    <a:pt x="120" y="544"/>
                    <a:pt x="120" y="544"/>
                    <a:pt x="120" y="544"/>
                  </a:cubicBezTo>
                  <a:cubicBezTo>
                    <a:pt x="144" y="559"/>
                    <a:pt x="144" y="559"/>
                    <a:pt x="144" y="559"/>
                  </a:cubicBezTo>
                  <a:cubicBezTo>
                    <a:pt x="144" y="583"/>
                    <a:pt x="144" y="583"/>
                    <a:pt x="144" y="583"/>
                  </a:cubicBezTo>
                  <a:cubicBezTo>
                    <a:pt x="136" y="663"/>
                    <a:pt x="136" y="663"/>
                    <a:pt x="136" y="663"/>
                  </a:cubicBezTo>
                  <a:cubicBezTo>
                    <a:pt x="0" y="759"/>
                    <a:pt x="0" y="759"/>
                    <a:pt x="0" y="759"/>
                  </a:cubicBezTo>
                  <a:cubicBezTo>
                    <a:pt x="40" y="879"/>
                    <a:pt x="40" y="879"/>
                    <a:pt x="40" y="879"/>
                  </a:cubicBezTo>
                  <a:cubicBezTo>
                    <a:pt x="199" y="855"/>
                    <a:pt x="199" y="855"/>
                    <a:pt x="199" y="855"/>
                  </a:cubicBezTo>
                  <a:cubicBezTo>
                    <a:pt x="247" y="943"/>
                    <a:pt x="247" y="943"/>
                    <a:pt x="247" y="943"/>
                  </a:cubicBezTo>
                  <a:cubicBezTo>
                    <a:pt x="199" y="1087"/>
                    <a:pt x="199" y="1087"/>
                    <a:pt x="199" y="1087"/>
                  </a:cubicBezTo>
                  <a:cubicBezTo>
                    <a:pt x="303" y="1159"/>
                    <a:pt x="303" y="1159"/>
                    <a:pt x="303" y="1159"/>
                  </a:cubicBezTo>
                  <a:cubicBezTo>
                    <a:pt x="430" y="1063"/>
                    <a:pt x="430" y="1063"/>
                    <a:pt x="430" y="1063"/>
                  </a:cubicBezTo>
                  <a:cubicBezTo>
                    <a:pt x="526" y="1103"/>
                    <a:pt x="526" y="1103"/>
                    <a:pt x="526" y="1103"/>
                  </a:cubicBezTo>
                  <a:cubicBezTo>
                    <a:pt x="566" y="1254"/>
                    <a:pt x="566" y="1254"/>
                    <a:pt x="566" y="1254"/>
                  </a:cubicBezTo>
                  <a:cubicBezTo>
                    <a:pt x="685" y="1254"/>
                    <a:pt x="685" y="1254"/>
                    <a:pt x="685" y="1254"/>
                  </a:cubicBezTo>
                  <a:cubicBezTo>
                    <a:pt x="725" y="1095"/>
                    <a:pt x="725" y="1095"/>
                    <a:pt x="725" y="1095"/>
                  </a:cubicBezTo>
                  <a:cubicBezTo>
                    <a:pt x="845" y="1063"/>
                    <a:pt x="845" y="1063"/>
                    <a:pt x="845" y="1063"/>
                  </a:cubicBezTo>
                  <a:cubicBezTo>
                    <a:pt x="956" y="1167"/>
                    <a:pt x="956" y="1167"/>
                    <a:pt x="956" y="1167"/>
                  </a:cubicBezTo>
                  <a:cubicBezTo>
                    <a:pt x="1052" y="1095"/>
                    <a:pt x="1052" y="1095"/>
                    <a:pt x="1052" y="1095"/>
                  </a:cubicBezTo>
                  <a:cubicBezTo>
                    <a:pt x="996" y="951"/>
                    <a:pt x="996" y="951"/>
                    <a:pt x="996" y="951"/>
                  </a:cubicBezTo>
                  <a:cubicBezTo>
                    <a:pt x="1060" y="871"/>
                    <a:pt x="1060" y="871"/>
                    <a:pt x="1060" y="871"/>
                  </a:cubicBezTo>
                  <a:cubicBezTo>
                    <a:pt x="1219" y="871"/>
                    <a:pt x="1219" y="871"/>
                    <a:pt x="1219" y="871"/>
                  </a:cubicBezTo>
                  <a:cubicBezTo>
                    <a:pt x="1259" y="767"/>
                    <a:pt x="1259" y="767"/>
                    <a:pt x="1259" y="767"/>
                  </a:cubicBezTo>
                  <a:cubicBezTo>
                    <a:pt x="1123" y="679"/>
                    <a:pt x="1123" y="679"/>
                    <a:pt x="1123" y="679"/>
                  </a:cubicBezTo>
                  <a:lnTo>
                    <a:pt x="1123" y="567"/>
                  </a:lnTo>
                  <a:close/>
                  <a:moveTo>
                    <a:pt x="629" y="879"/>
                  </a:moveTo>
                  <a:cubicBezTo>
                    <a:pt x="486" y="879"/>
                    <a:pt x="375" y="767"/>
                    <a:pt x="375" y="623"/>
                  </a:cubicBezTo>
                  <a:cubicBezTo>
                    <a:pt x="375" y="488"/>
                    <a:pt x="486" y="368"/>
                    <a:pt x="629" y="368"/>
                  </a:cubicBezTo>
                  <a:cubicBezTo>
                    <a:pt x="773" y="368"/>
                    <a:pt x="884" y="488"/>
                    <a:pt x="884" y="623"/>
                  </a:cubicBezTo>
                  <a:cubicBezTo>
                    <a:pt x="884" y="767"/>
                    <a:pt x="773" y="879"/>
                    <a:pt x="629" y="879"/>
                  </a:cubicBezTo>
                  <a:close/>
                </a:path>
              </a:pathLst>
            </a:custGeom>
            <a:grpFill/>
            <a:ln w="0">
              <a:noFill/>
              <a:prstDash val="solid"/>
              <a:round/>
              <a:headEnd/>
              <a:tailEnd/>
            </a:ln>
            <a:extLst>
              <a:ext uri="{91240B29-F687-4f45-9708-019B960494DF}">
                <a14:hiddenLine xmlns:a14="http://schemas.microsoft.com/office/drawing/2010/main" xmlns="" w="0">
                  <a:solidFill>
                    <a:srgbClr val="000000"/>
                  </a:solidFill>
                  <a:prstDash val="solid"/>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177" name="Freeform 14">
              <a:extLst>
                <a:ext uri="{FF2B5EF4-FFF2-40B4-BE49-F238E27FC236}">
                  <a16:creationId xmlns:a16="http://schemas.microsoft.com/office/drawing/2014/main" id="{F4B4AB5F-FB54-4A60-AC76-04773BBDB1D7}"/>
                </a:ext>
              </a:extLst>
            </p:cNvPr>
            <p:cNvSpPr>
              <a:spLocks noEditPoints="1"/>
            </p:cNvSpPr>
            <p:nvPr/>
          </p:nvSpPr>
          <p:spPr bwMode="auto">
            <a:xfrm rot="922818">
              <a:off x="632953" y="2631793"/>
              <a:ext cx="194455" cy="194455"/>
            </a:xfrm>
            <a:custGeom>
              <a:avLst/>
              <a:gdLst>
                <a:gd name="T0" fmla="*/ 1123 w 1259"/>
                <a:gd name="T1" fmla="*/ 567 h 1254"/>
                <a:gd name="T2" fmla="*/ 1259 w 1259"/>
                <a:gd name="T3" fmla="*/ 496 h 1254"/>
                <a:gd name="T4" fmla="*/ 1211 w 1259"/>
                <a:gd name="T5" fmla="*/ 376 h 1254"/>
                <a:gd name="T6" fmla="*/ 1060 w 1259"/>
                <a:gd name="T7" fmla="*/ 392 h 1254"/>
                <a:gd name="T8" fmla="*/ 1004 w 1259"/>
                <a:gd name="T9" fmla="*/ 312 h 1254"/>
                <a:gd name="T10" fmla="*/ 1060 w 1259"/>
                <a:gd name="T11" fmla="*/ 152 h 1254"/>
                <a:gd name="T12" fmla="*/ 964 w 1259"/>
                <a:gd name="T13" fmla="*/ 80 h 1254"/>
                <a:gd name="T14" fmla="*/ 845 w 1259"/>
                <a:gd name="T15" fmla="*/ 200 h 1254"/>
                <a:gd name="T16" fmla="*/ 741 w 1259"/>
                <a:gd name="T17" fmla="*/ 168 h 1254"/>
                <a:gd name="T18" fmla="*/ 693 w 1259"/>
                <a:gd name="T19" fmla="*/ 0 h 1254"/>
                <a:gd name="T20" fmla="*/ 574 w 1259"/>
                <a:gd name="T21" fmla="*/ 0 h 1254"/>
                <a:gd name="T22" fmla="*/ 526 w 1259"/>
                <a:gd name="T23" fmla="*/ 160 h 1254"/>
                <a:gd name="T24" fmla="*/ 414 w 1259"/>
                <a:gd name="T25" fmla="*/ 184 h 1254"/>
                <a:gd name="T26" fmla="*/ 391 w 1259"/>
                <a:gd name="T27" fmla="*/ 160 h 1254"/>
                <a:gd name="T28" fmla="*/ 343 w 1259"/>
                <a:gd name="T29" fmla="*/ 120 h 1254"/>
                <a:gd name="T30" fmla="*/ 303 w 1259"/>
                <a:gd name="T31" fmla="*/ 80 h 1254"/>
                <a:gd name="T32" fmla="*/ 199 w 1259"/>
                <a:gd name="T33" fmla="*/ 168 h 1254"/>
                <a:gd name="T34" fmla="*/ 255 w 1259"/>
                <a:gd name="T35" fmla="*/ 312 h 1254"/>
                <a:gd name="T36" fmla="*/ 207 w 1259"/>
                <a:gd name="T37" fmla="*/ 376 h 1254"/>
                <a:gd name="T38" fmla="*/ 88 w 1259"/>
                <a:gd name="T39" fmla="*/ 376 h 1254"/>
                <a:gd name="T40" fmla="*/ 40 w 1259"/>
                <a:gd name="T41" fmla="*/ 376 h 1254"/>
                <a:gd name="T42" fmla="*/ 24 w 1259"/>
                <a:gd name="T43" fmla="*/ 408 h 1254"/>
                <a:gd name="T44" fmla="*/ 0 w 1259"/>
                <a:gd name="T45" fmla="*/ 472 h 1254"/>
                <a:gd name="T46" fmla="*/ 120 w 1259"/>
                <a:gd name="T47" fmla="*/ 544 h 1254"/>
                <a:gd name="T48" fmla="*/ 144 w 1259"/>
                <a:gd name="T49" fmla="*/ 559 h 1254"/>
                <a:gd name="T50" fmla="*/ 144 w 1259"/>
                <a:gd name="T51" fmla="*/ 583 h 1254"/>
                <a:gd name="T52" fmla="*/ 136 w 1259"/>
                <a:gd name="T53" fmla="*/ 663 h 1254"/>
                <a:gd name="T54" fmla="*/ 0 w 1259"/>
                <a:gd name="T55" fmla="*/ 759 h 1254"/>
                <a:gd name="T56" fmla="*/ 40 w 1259"/>
                <a:gd name="T57" fmla="*/ 879 h 1254"/>
                <a:gd name="T58" fmla="*/ 199 w 1259"/>
                <a:gd name="T59" fmla="*/ 855 h 1254"/>
                <a:gd name="T60" fmla="*/ 247 w 1259"/>
                <a:gd name="T61" fmla="*/ 943 h 1254"/>
                <a:gd name="T62" fmla="*/ 199 w 1259"/>
                <a:gd name="T63" fmla="*/ 1087 h 1254"/>
                <a:gd name="T64" fmla="*/ 303 w 1259"/>
                <a:gd name="T65" fmla="*/ 1159 h 1254"/>
                <a:gd name="T66" fmla="*/ 430 w 1259"/>
                <a:gd name="T67" fmla="*/ 1063 h 1254"/>
                <a:gd name="T68" fmla="*/ 526 w 1259"/>
                <a:gd name="T69" fmla="*/ 1103 h 1254"/>
                <a:gd name="T70" fmla="*/ 566 w 1259"/>
                <a:gd name="T71" fmla="*/ 1254 h 1254"/>
                <a:gd name="T72" fmla="*/ 685 w 1259"/>
                <a:gd name="T73" fmla="*/ 1254 h 1254"/>
                <a:gd name="T74" fmla="*/ 725 w 1259"/>
                <a:gd name="T75" fmla="*/ 1095 h 1254"/>
                <a:gd name="T76" fmla="*/ 845 w 1259"/>
                <a:gd name="T77" fmla="*/ 1063 h 1254"/>
                <a:gd name="T78" fmla="*/ 956 w 1259"/>
                <a:gd name="T79" fmla="*/ 1167 h 1254"/>
                <a:gd name="T80" fmla="*/ 1052 w 1259"/>
                <a:gd name="T81" fmla="*/ 1095 h 1254"/>
                <a:gd name="T82" fmla="*/ 996 w 1259"/>
                <a:gd name="T83" fmla="*/ 951 h 1254"/>
                <a:gd name="T84" fmla="*/ 1060 w 1259"/>
                <a:gd name="T85" fmla="*/ 871 h 1254"/>
                <a:gd name="T86" fmla="*/ 1219 w 1259"/>
                <a:gd name="T87" fmla="*/ 871 h 1254"/>
                <a:gd name="T88" fmla="*/ 1259 w 1259"/>
                <a:gd name="T89" fmla="*/ 767 h 1254"/>
                <a:gd name="T90" fmla="*/ 1123 w 1259"/>
                <a:gd name="T91" fmla="*/ 679 h 1254"/>
                <a:gd name="T92" fmla="*/ 1123 w 1259"/>
                <a:gd name="T93" fmla="*/ 567 h 1254"/>
                <a:gd name="T94" fmla="*/ 629 w 1259"/>
                <a:gd name="T95" fmla="*/ 879 h 1254"/>
                <a:gd name="T96" fmla="*/ 375 w 1259"/>
                <a:gd name="T97" fmla="*/ 623 h 1254"/>
                <a:gd name="T98" fmla="*/ 629 w 1259"/>
                <a:gd name="T99" fmla="*/ 368 h 1254"/>
                <a:gd name="T100" fmla="*/ 884 w 1259"/>
                <a:gd name="T101" fmla="*/ 623 h 1254"/>
                <a:gd name="T102" fmla="*/ 629 w 1259"/>
                <a:gd name="T103" fmla="*/ 879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59" h="1254">
                  <a:moveTo>
                    <a:pt x="1123" y="567"/>
                  </a:moveTo>
                  <a:cubicBezTo>
                    <a:pt x="1259" y="496"/>
                    <a:pt x="1259" y="496"/>
                    <a:pt x="1259" y="496"/>
                  </a:cubicBezTo>
                  <a:cubicBezTo>
                    <a:pt x="1211" y="376"/>
                    <a:pt x="1211" y="376"/>
                    <a:pt x="1211" y="376"/>
                  </a:cubicBezTo>
                  <a:cubicBezTo>
                    <a:pt x="1060" y="392"/>
                    <a:pt x="1060" y="392"/>
                    <a:pt x="1060" y="392"/>
                  </a:cubicBezTo>
                  <a:cubicBezTo>
                    <a:pt x="1004" y="312"/>
                    <a:pt x="1004" y="312"/>
                    <a:pt x="1004" y="312"/>
                  </a:cubicBezTo>
                  <a:cubicBezTo>
                    <a:pt x="1060" y="152"/>
                    <a:pt x="1060" y="152"/>
                    <a:pt x="1060" y="152"/>
                  </a:cubicBezTo>
                  <a:cubicBezTo>
                    <a:pt x="964" y="80"/>
                    <a:pt x="964" y="80"/>
                    <a:pt x="964" y="80"/>
                  </a:cubicBezTo>
                  <a:cubicBezTo>
                    <a:pt x="845" y="200"/>
                    <a:pt x="845" y="200"/>
                    <a:pt x="845" y="200"/>
                  </a:cubicBezTo>
                  <a:cubicBezTo>
                    <a:pt x="741" y="168"/>
                    <a:pt x="741" y="168"/>
                    <a:pt x="741" y="168"/>
                  </a:cubicBezTo>
                  <a:cubicBezTo>
                    <a:pt x="693" y="0"/>
                    <a:pt x="693" y="0"/>
                    <a:pt x="693" y="0"/>
                  </a:cubicBezTo>
                  <a:cubicBezTo>
                    <a:pt x="574" y="0"/>
                    <a:pt x="574" y="0"/>
                    <a:pt x="574" y="0"/>
                  </a:cubicBezTo>
                  <a:cubicBezTo>
                    <a:pt x="526" y="160"/>
                    <a:pt x="526" y="160"/>
                    <a:pt x="526" y="160"/>
                  </a:cubicBezTo>
                  <a:cubicBezTo>
                    <a:pt x="414" y="184"/>
                    <a:pt x="414" y="184"/>
                    <a:pt x="414" y="184"/>
                  </a:cubicBezTo>
                  <a:cubicBezTo>
                    <a:pt x="391" y="160"/>
                    <a:pt x="391" y="160"/>
                    <a:pt x="391" y="160"/>
                  </a:cubicBezTo>
                  <a:cubicBezTo>
                    <a:pt x="343" y="120"/>
                    <a:pt x="343" y="120"/>
                    <a:pt x="343" y="120"/>
                  </a:cubicBezTo>
                  <a:cubicBezTo>
                    <a:pt x="303" y="80"/>
                    <a:pt x="303" y="80"/>
                    <a:pt x="303" y="80"/>
                  </a:cubicBezTo>
                  <a:cubicBezTo>
                    <a:pt x="199" y="168"/>
                    <a:pt x="199" y="168"/>
                    <a:pt x="199" y="168"/>
                  </a:cubicBezTo>
                  <a:cubicBezTo>
                    <a:pt x="255" y="312"/>
                    <a:pt x="255" y="312"/>
                    <a:pt x="255" y="312"/>
                  </a:cubicBezTo>
                  <a:cubicBezTo>
                    <a:pt x="207" y="376"/>
                    <a:pt x="207" y="376"/>
                    <a:pt x="207" y="376"/>
                  </a:cubicBezTo>
                  <a:cubicBezTo>
                    <a:pt x="88" y="376"/>
                    <a:pt x="88" y="376"/>
                    <a:pt x="88" y="376"/>
                  </a:cubicBezTo>
                  <a:cubicBezTo>
                    <a:pt x="40" y="376"/>
                    <a:pt x="40" y="376"/>
                    <a:pt x="40" y="376"/>
                  </a:cubicBezTo>
                  <a:cubicBezTo>
                    <a:pt x="24" y="408"/>
                    <a:pt x="24" y="408"/>
                    <a:pt x="24" y="408"/>
                  </a:cubicBezTo>
                  <a:cubicBezTo>
                    <a:pt x="0" y="472"/>
                    <a:pt x="0" y="472"/>
                    <a:pt x="0" y="472"/>
                  </a:cubicBezTo>
                  <a:cubicBezTo>
                    <a:pt x="120" y="544"/>
                    <a:pt x="120" y="544"/>
                    <a:pt x="120" y="544"/>
                  </a:cubicBezTo>
                  <a:cubicBezTo>
                    <a:pt x="144" y="559"/>
                    <a:pt x="144" y="559"/>
                    <a:pt x="144" y="559"/>
                  </a:cubicBezTo>
                  <a:cubicBezTo>
                    <a:pt x="144" y="583"/>
                    <a:pt x="144" y="583"/>
                    <a:pt x="144" y="583"/>
                  </a:cubicBezTo>
                  <a:cubicBezTo>
                    <a:pt x="136" y="663"/>
                    <a:pt x="136" y="663"/>
                    <a:pt x="136" y="663"/>
                  </a:cubicBezTo>
                  <a:cubicBezTo>
                    <a:pt x="0" y="759"/>
                    <a:pt x="0" y="759"/>
                    <a:pt x="0" y="759"/>
                  </a:cubicBezTo>
                  <a:cubicBezTo>
                    <a:pt x="40" y="879"/>
                    <a:pt x="40" y="879"/>
                    <a:pt x="40" y="879"/>
                  </a:cubicBezTo>
                  <a:cubicBezTo>
                    <a:pt x="199" y="855"/>
                    <a:pt x="199" y="855"/>
                    <a:pt x="199" y="855"/>
                  </a:cubicBezTo>
                  <a:cubicBezTo>
                    <a:pt x="247" y="943"/>
                    <a:pt x="247" y="943"/>
                    <a:pt x="247" y="943"/>
                  </a:cubicBezTo>
                  <a:cubicBezTo>
                    <a:pt x="199" y="1087"/>
                    <a:pt x="199" y="1087"/>
                    <a:pt x="199" y="1087"/>
                  </a:cubicBezTo>
                  <a:cubicBezTo>
                    <a:pt x="303" y="1159"/>
                    <a:pt x="303" y="1159"/>
                    <a:pt x="303" y="1159"/>
                  </a:cubicBezTo>
                  <a:cubicBezTo>
                    <a:pt x="430" y="1063"/>
                    <a:pt x="430" y="1063"/>
                    <a:pt x="430" y="1063"/>
                  </a:cubicBezTo>
                  <a:cubicBezTo>
                    <a:pt x="526" y="1103"/>
                    <a:pt x="526" y="1103"/>
                    <a:pt x="526" y="1103"/>
                  </a:cubicBezTo>
                  <a:cubicBezTo>
                    <a:pt x="566" y="1254"/>
                    <a:pt x="566" y="1254"/>
                    <a:pt x="566" y="1254"/>
                  </a:cubicBezTo>
                  <a:cubicBezTo>
                    <a:pt x="685" y="1254"/>
                    <a:pt x="685" y="1254"/>
                    <a:pt x="685" y="1254"/>
                  </a:cubicBezTo>
                  <a:cubicBezTo>
                    <a:pt x="725" y="1095"/>
                    <a:pt x="725" y="1095"/>
                    <a:pt x="725" y="1095"/>
                  </a:cubicBezTo>
                  <a:cubicBezTo>
                    <a:pt x="845" y="1063"/>
                    <a:pt x="845" y="1063"/>
                    <a:pt x="845" y="1063"/>
                  </a:cubicBezTo>
                  <a:cubicBezTo>
                    <a:pt x="956" y="1167"/>
                    <a:pt x="956" y="1167"/>
                    <a:pt x="956" y="1167"/>
                  </a:cubicBezTo>
                  <a:cubicBezTo>
                    <a:pt x="1052" y="1095"/>
                    <a:pt x="1052" y="1095"/>
                    <a:pt x="1052" y="1095"/>
                  </a:cubicBezTo>
                  <a:cubicBezTo>
                    <a:pt x="996" y="951"/>
                    <a:pt x="996" y="951"/>
                    <a:pt x="996" y="951"/>
                  </a:cubicBezTo>
                  <a:cubicBezTo>
                    <a:pt x="1060" y="871"/>
                    <a:pt x="1060" y="871"/>
                    <a:pt x="1060" y="871"/>
                  </a:cubicBezTo>
                  <a:cubicBezTo>
                    <a:pt x="1219" y="871"/>
                    <a:pt x="1219" y="871"/>
                    <a:pt x="1219" y="871"/>
                  </a:cubicBezTo>
                  <a:cubicBezTo>
                    <a:pt x="1259" y="767"/>
                    <a:pt x="1259" y="767"/>
                    <a:pt x="1259" y="767"/>
                  </a:cubicBezTo>
                  <a:cubicBezTo>
                    <a:pt x="1123" y="679"/>
                    <a:pt x="1123" y="679"/>
                    <a:pt x="1123" y="679"/>
                  </a:cubicBezTo>
                  <a:lnTo>
                    <a:pt x="1123" y="567"/>
                  </a:lnTo>
                  <a:close/>
                  <a:moveTo>
                    <a:pt x="629" y="879"/>
                  </a:moveTo>
                  <a:cubicBezTo>
                    <a:pt x="486" y="879"/>
                    <a:pt x="375" y="767"/>
                    <a:pt x="375" y="623"/>
                  </a:cubicBezTo>
                  <a:cubicBezTo>
                    <a:pt x="375" y="488"/>
                    <a:pt x="486" y="368"/>
                    <a:pt x="629" y="368"/>
                  </a:cubicBezTo>
                  <a:cubicBezTo>
                    <a:pt x="773" y="368"/>
                    <a:pt x="884" y="488"/>
                    <a:pt x="884" y="623"/>
                  </a:cubicBezTo>
                  <a:cubicBezTo>
                    <a:pt x="884" y="767"/>
                    <a:pt x="773" y="879"/>
                    <a:pt x="629" y="879"/>
                  </a:cubicBezTo>
                  <a:close/>
                </a:path>
              </a:pathLst>
            </a:custGeom>
            <a:grpFill/>
            <a:ln w="0">
              <a:noFill/>
              <a:prstDash val="solid"/>
              <a:round/>
              <a:headEnd/>
              <a:tailEnd/>
            </a:ln>
            <a:extLst>
              <a:ext uri="{91240B29-F687-4f45-9708-019B960494DF}">
                <a14:hiddenLine xmlns:a14="http://schemas.microsoft.com/office/drawing/2010/main" xmlns="" w="0">
                  <a:solidFill>
                    <a:srgbClr val="000000"/>
                  </a:solidFill>
                  <a:prstDash val="solid"/>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anose="020B0604020202020204"/>
                <a:ea typeface="+mn-ea"/>
                <a:cs typeface="+mn-cs"/>
              </a:endParaRPr>
            </a:p>
          </p:txBody>
        </p:sp>
      </p:grpSp>
      <p:cxnSp>
        <p:nvCxnSpPr>
          <p:cNvPr id="178" name="Straight Connector 177">
            <a:extLst>
              <a:ext uri="{FF2B5EF4-FFF2-40B4-BE49-F238E27FC236}">
                <a16:creationId xmlns:a16="http://schemas.microsoft.com/office/drawing/2014/main" id="{B3536862-B7A2-40ED-B519-8125B24B68B7}"/>
              </a:ext>
            </a:extLst>
          </p:cNvPr>
          <p:cNvCxnSpPr>
            <a:cxnSpLocks/>
          </p:cNvCxnSpPr>
          <p:nvPr/>
        </p:nvCxnSpPr>
        <p:spPr>
          <a:xfrm flipH="1">
            <a:off x="8959208" y="5332015"/>
            <a:ext cx="27401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F19ADCC2-CA7C-40E3-8578-51B0200D40BC}"/>
              </a:ext>
            </a:extLst>
          </p:cNvPr>
          <p:cNvGrpSpPr>
            <a:grpSpLocks noChangeAspect="1"/>
          </p:cNvGrpSpPr>
          <p:nvPr/>
        </p:nvGrpSpPr>
        <p:grpSpPr>
          <a:xfrm>
            <a:off x="11127522" y="4782943"/>
            <a:ext cx="462745" cy="460645"/>
            <a:chOff x="3465513" y="3952875"/>
            <a:chExt cx="714375" cy="712788"/>
          </a:xfrm>
          <a:solidFill>
            <a:schemeClr val="bg1"/>
          </a:solidFill>
        </p:grpSpPr>
        <p:sp>
          <p:nvSpPr>
            <p:cNvPr id="180" name="Freeform 29">
              <a:extLst>
                <a:ext uri="{FF2B5EF4-FFF2-40B4-BE49-F238E27FC236}">
                  <a16:creationId xmlns:a16="http://schemas.microsoft.com/office/drawing/2014/main" id="{FD5B3982-B930-49A0-A20F-CC4920163482}"/>
                </a:ext>
              </a:extLst>
            </p:cNvPr>
            <p:cNvSpPr>
              <a:spLocks noChangeArrowheads="1"/>
            </p:cNvSpPr>
            <p:nvPr/>
          </p:nvSpPr>
          <p:spPr bwMode="auto">
            <a:xfrm>
              <a:off x="3659188" y="4144963"/>
              <a:ext cx="328612" cy="328612"/>
            </a:xfrm>
            <a:custGeom>
              <a:avLst/>
              <a:gdLst>
                <a:gd name="T0" fmla="*/ 455 w 911"/>
                <a:gd name="T1" fmla="*/ 910 h 911"/>
                <a:gd name="T2" fmla="*/ 0 w 911"/>
                <a:gd name="T3" fmla="*/ 455 h 911"/>
                <a:gd name="T4" fmla="*/ 455 w 911"/>
                <a:gd name="T5" fmla="*/ 0 h 911"/>
                <a:gd name="T6" fmla="*/ 910 w 911"/>
                <a:gd name="T7" fmla="*/ 455 h 911"/>
                <a:gd name="T8" fmla="*/ 455 w 911"/>
                <a:gd name="T9" fmla="*/ 910 h 911"/>
                <a:gd name="T10" fmla="*/ 455 w 911"/>
                <a:gd name="T11" fmla="*/ 106 h 911"/>
                <a:gd name="T12" fmla="*/ 105 w 911"/>
                <a:gd name="T13" fmla="*/ 455 h 911"/>
                <a:gd name="T14" fmla="*/ 455 w 911"/>
                <a:gd name="T15" fmla="*/ 805 h 911"/>
                <a:gd name="T16" fmla="*/ 805 w 911"/>
                <a:gd name="T17" fmla="*/ 455 h 911"/>
                <a:gd name="T18" fmla="*/ 455 w 911"/>
                <a:gd name="T19" fmla="*/ 106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1" h="911">
                  <a:moveTo>
                    <a:pt x="455" y="910"/>
                  </a:moveTo>
                  <a:cubicBezTo>
                    <a:pt x="204" y="910"/>
                    <a:pt x="0" y="706"/>
                    <a:pt x="0" y="455"/>
                  </a:cubicBezTo>
                  <a:cubicBezTo>
                    <a:pt x="0" y="204"/>
                    <a:pt x="204" y="0"/>
                    <a:pt x="455" y="0"/>
                  </a:cubicBezTo>
                  <a:cubicBezTo>
                    <a:pt x="706" y="0"/>
                    <a:pt x="910" y="204"/>
                    <a:pt x="910" y="455"/>
                  </a:cubicBezTo>
                  <a:cubicBezTo>
                    <a:pt x="910" y="706"/>
                    <a:pt x="706" y="910"/>
                    <a:pt x="455" y="910"/>
                  </a:cubicBezTo>
                  <a:close/>
                  <a:moveTo>
                    <a:pt x="455" y="106"/>
                  </a:moveTo>
                  <a:cubicBezTo>
                    <a:pt x="262" y="106"/>
                    <a:pt x="105" y="262"/>
                    <a:pt x="105" y="455"/>
                  </a:cubicBezTo>
                  <a:cubicBezTo>
                    <a:pt x="105" y="648"/>
                    <a:pt x="262" y="805"/>
                    <a:pt x="455" y="805"/>
                  </a:cubicBezTo>
                  <a:cubicBezTo>
                    <a:pt x="648" y="805"/>
                    <a:pt x="805" y="648"/>
                    <a:pt x="805" y="455"/>
                  </a:cubicBezTo>
                  <a:cubicBezTo>
                    <a:pt x="805" y="262"/>
                    <a:pt x="648" y="106"/>
                    <a:pt x="455" y="1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1" name="Freeform 30">
              <a:extLst>
                <a:ext uri="{FF2B5EF4-FFF2-40B4-BE49-F238E27FC236}">
                  <a16:creationId xmlns:a16="http://schemas.microsoft.com/office/drawing/2014/main" id="{0CA6EEFB-1252-4EB6-BB69-DD976B9E95E0}"/>
                </a:ext>
              </a:extLst>
            </p:cNvPr>
            <p:cNvSpPr>
              <a:spLocks noChangeArrowheads="1"/>
            </p:cNvSpPr>
            <p:nvPr/>
          </p:nvSpPr>
          <p:spPr bwMode="auto">
            <a:xfrm>
              <a:off x="3778250" y="3952875"/>
              <a:ext cx="88900" cy="139700"/>
            </a:xfrm>
            <a:custGeom>
              <a:avLst/>
              <a:gdLst>
                <a:gd name="T0" fmla="*/ 246 w 247"/>
                <a:gd name="T1" fmla="*/ 124 h 388"/>
                <a:gd name="T2" fmla="*/ 123 w 247"/>
                <a:gd name="T3" fmla="*/ 0 h 388"/>
                <a:gd name="T4" fmla="*/ 0 w 247"/>
                <a:gd name="T5" fmla="*/ 124 h 388"/>
                <a:gd name="T6" fmla="*/ 83 w 247"/>
                <a:gd name="T7" fmla="*/ 240 h 388"/>
                <a:gd name="T8" fmla="*/ 83 w 247"/>
                <a:gd name="T9" fmla="*/ 387 h 388"/>
                <a:gd name="T10" fmla="*/ 163 w 247"/>
                <a:gd name="T11" fmla="*/ 387 h 388"/>
                <a:gd name="T12" fmla="*/ 163 w 247"/>
                <a:gd name="T13" fmla="*/ 240 h 388"/>
                <a:gd name="T14" fmla="*/ 246 w 247"/>
                <a:gd name="T15" fmla="*/ 124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388">
                  <a:moveTo>
                    <a:pt x="246" y="124"/>
                  </a:moveTo>
                  <a:cubicBezTo>
                    <a:pt x="246" y="56"/>
                    <a:pt x="191" y="0"/>
                    <a:pt x="123" y="0"/>
                  </a:cubicBezTo>
                  <a:cubicBezTo>
                    <a:pt x="55" y="0"/>
                    <a:pt x="0" y="56"/>
                    <a:pt x="0" y="124"/>
                  </a:cubicBezTo>
                  <a:cubicBezTo>
                    <a:pt x="0" y="178"/>
                    <a:pt x="35" y="223"/>
                    <a:pt x="83" y="240"/>
                  </a:cubicBezTo>
                  <a:lnTo>
                    <a:pt x="83" y="387"/>
                  </a:lnTo>
                  <a:lnTo>
                    <a:pt x="163" y="387"/>
                  </a:lnTo>
                  <a:lnTo>
                    <a:pt x="163" y="240"/>
                  </a:lnTo>
                  <a:cubicBezTo>
                    <a:pt x="211" y="223"/>
                    <a:pt x="246" y="178"/>
                    <a:pt x="246" y="1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2" name="Freeform 31">
              <a:extLst>
                <a:ext uri="{FF2B5EF4-FFF2-40B4-BE49-F238E27FC236}">
                  <a16:creationId xmlns:a16="http://schemas.microsoft.com/office/drawing/2014/main" id="{B7B3F71C-9FF7-4B79-A139-4F3868309AC3}"/>
                </a:ext>
              </a:extLst>
            </p:cNvPr>
            <p:cNvSpPr>
              <a:spLocks noChangeArrowheads="1"/>
            </p:cNvSpPr>
            <p:nvPr/>
          </p:nvSpPr>
          <p:spPr bwMode="auto">
            <a:xfrm>
              <a:off x="3552825" y="4040188"/>
              <a:ext cx="125413" cy="127000"/>
            </a:xfrm>
            <a:custGeom>
              <a:avLst/>
              <a:gdLst>
                <a:gd name="T0" fmla="*/ 349 w 350"/>
                <a:gd name="T1" fmla="*/ 294 h 351"/>
                <a:gd name="T2" fmla="*/ 245 w 350"/>
                <a:gd name="T3" fmla="*/ 190 h 351"/>
                <a:gd name="T4" fmla="*/ 222 w 350"/>
                <a:gd name="T5" fmla="*/ 48 h 351"/>
                <a:gd name="T6" fmla="*/ 48 w 350"/>
                <a:gd name="T7" fmla="*/ 48 h 351"/>
                <a:gd name="T8" fmla="*/ 48 w 350"/>
                <a:gd name="T9" fmla="*/ 223 h 351"/>
                <a:gd name="T10" fmla="*/ 189 w 350"/>
                <a:gd name="T11" fmla="*/ 246 h 351"/>
                <a:gd name="T12" fmla="*/ 293 w 350"/>
                <a:gd name="T13" fmla="*/ 350 h 351"/>
                <a:gd name="T14" fmla="*/ 349 w 350"/>
                <a:gd name="T15" fmla="*/ 294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351">
                  <a:moveTo>
                    <a:pt x="349" y="294"/>
                  </a:moveTo>
                  <a:lnTo>
                    <a:pt x="245" y="190"/>
                  </a:lnTo>
                  <a:cubicBezTo>
                    <a:pt x="268" y="144"/>
                    <a:pt x="261" y="87"/>
                    <a:pt x="222" y="48"/>
                  </a:cubicBezTo>
                  <a:cubicBezTo>
                    <a:pt x="174" y="0"/>
                    <a:pt x="96" y="0"/>
                    <a:pt x="48" y="48"/>
                  </a:cubicBezTo>
                  <a:cubicBezTo>
                    <a:pt x="0" y="96"/>
                    <a:pt x="0" y="175"/>
                    <a:pt x="48" y="223"/>
                  </a:cubicBezTo>
                  <a:cubicBezTo>
                    <a:pt x="86" y="261"/>
                    <a:pt x="143" y="268"/>
                    <a:pt x="189" y="246"/>
                  </a:cubicBezTo>
                  <a:lnTo>
                    <a:pt x="293" y="350"/>
                  </a:lnTo>
                  <a:lnTo>
                    <a:pt x="349" y="2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3" name="Freeform 32">
              <a:extLst>
                <a:ext uri="{FF2B5EF4-FFF2-40B4-BE49-F238E27FC236}">
                  <a16:creationId xmlns:a16="http://schemas.microsoft.com/office/drawing/2014/main" id="{75CDB0F0-599C-495D-85EB-99F3738BC2C3}"/>
                </a:ext>
              </a:extLst>
            </p:cNvPr>
            <p:cNvSpPr>
              <a:spLocks noChangeArrowheads="1"/>
            </p:cNvSpPr>
            <p:nvPr/>
          </p:nvSpPr>
          <p:spPr bwMode="auto">
            <a:xfrm>
              <a:off x="3465513" y="4264025"/>
              <a:ext cx="139700" cy="88900"/>
            </a:xfrm>
            <a:custGeom>
              <a:avLst/>
              <a:gdLst>
                <a:gd name="T0" fmla="*/ 387 w 388"/>
                <a:gd name="T1" fmla="*/ 83 h 247"/>
                <a:gd name="T2" fmla="*/ 239 w 388"/>
                <a:gd name="T3" fmla="*/ 83 h 247"/>
                <a:gd name="T4" fmla="*/ 123 w 388"/>
                <a:gd name="T5" fmla="*/ 0 h 247"/>
                <a:gd name="T6" fmla="*/ 0 w 388"/>
                <a:gd name="T7" fmla="*/ 123 h 247"/>
                <a:gd name="T8" fmla="*/ 123 w 388"/>
                <a:gd name="T9" fmla="*/ 246 h 247"/>
                <a:gd name="T10" fmla="*/ 239 w 388"/>
                <a:gd name="T11" fmla="*/ 163 h 247"/>
                <a:gd name="T12" fmla="*/ 387 w 388"/>
                <a:gd name="T13" fmla="*/ 163 h 247"/>
                <a:gd name="T14" fmla="*/ 387 w 388"/>
                <a:gd name="T15" fmla="*/ 83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247">
                  <a:moveTo>
                    <a:pt x="387" y="83"/>
                  </a:moveTo>
                  <a:lnTo>
                    <a:pt x="239" y="83"/>
                  </a:lnTo>
                  <a:cubicBezTo>
                    <a:pt x="223" y="35"/>
                    <a:pt x="177" y="0"/>
                    <a:pt x="123" y="0"/>
                  </a:cubicBezTo>
                  <a:cubicBezTo>
                    <a:pt x="55" y="0"/>
                    <a:pt x="0" y="55"/>
                    <a:pt x="0" y="123"/>
                  </a:cubicBezTo>
                  <a:cubicBezTo>
                    <a:pt x="0" y="191"/>
                    <a:pt x="55" y="246"/>
                    <a:pt x="123" y="246"/>
                  </a:cubicBezTo>
                  <a:cubicBezTo>
                    <a:pt x="177" y="246"/>
                    <a:pt x="223" y="211"/>
                    <a:pt x="239" y="163"/>
                  </a:cubicBezTo>
                  <a:lnTo>
                    <a:pt x="387" y="163"/>
                  </a:lnTo>
                  <a:lnTo>
                    <a:pt x="387" y="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4" name="Freeform 33">
              <a:extLst>
                <a:ext uri="{FF2B5EF4-FFF2-40B4-BE49-F238E27FC236}">
                  <a16:creationId xmlns:a16="http://schemas.microsoft.com/office/drawing/2014/main" id="{2345CC9C-E3A9-4B65-BCD6-DB289C09027E}"/>
                </a:ext>
              </a:extLst>
            </p:cNvPr>
            <p:cNvSpPr>
              <a:spLocks noChangeArrowheads="1"/>
            </p:cNvSpPr>
            <p:nvPr/>
          </p:nvSpPr>
          <p:spPr bwMode="auto">
            <a:xfrm>
              <a:off x="3552825" y="4452938"/>
              <a:ext cx="125413" cy="125412"/>
            </a:xfrm>
            <a:custGeom>
              <a:avLst/>
              <a:gdLst>
                <a:gd name="T0" fmla="*/ 349 w 350"/>
                <a:gd name="T1" fmla="*/ 56 h 350"/>
                <a:gd name="T2" fmla="*/ 293 w 350"/>
                <a:gd name="T3" fmla="*/ 0 h 350"/>
                <a:gd name="T4" fmla="*/ 189 w 350"/>
                <a:gd name="T5" fmla="*/ 104 h 350"/>
                <a:gd name="T6" fmla="*/ 48 w 350"/>
                <a:gd name="T7" fmla="*/ 127 h 350"/>
                <a:gd name="T8" fmla="*/ 48 w 350"/>
                <a:gd name="T9" fmla="*/ 301 h 350"/>
                <a:gd name="T10" fmla="*/ 222 w 350"/>
                <a:gd name="T11" fmla="*/ 301 h 350"/>
                <a:gd name="T12" fmla="*/ 245 w 350"/>
                <a:gd name="T13" fmla="*/ 160 h 350"/>
                <a:gd name="T14" fmla="*/ 349 w 350"/>
                <a:gd name="T15" fmla="*/ 56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350">
                  <a:moveTo>
                    <a:pt x="349" y="56"/>
                  </a:moveTo>
                  <a:lnTo>
                    <a:pt x="293" y="0"/>
                  </a:lnTo>
                  <a:lnTo>
                    <a:pt x="189" y="104"/>
                  </a:lnTo>
                  <a:cubicBezTo>
                    <a:pt x="143" y="81"/>
                    <a:pt x="86" y="88"/>
                    <a:pt x="48" y="127"/>
                  </a:cubicBezTo>
                  <a:cubicBezTo>
                    <a:pt x="0" y="175"/>
                    <a:pt x="0" y="253"/>
                    <a:pt x="48" y="301"/>
                  </a:cubicBezTo>
                  <a:cubicBezTo>
                    <a:pt x="96" y="349"/>
                    <a:pt x="174" y="349"/>
                    <a:pt x="222" y="301"/>
                  </a:cubicBezTo>
                  <a:cubicBezTo>
                    <a:pt x="261" y="263"/>
                    <a:pt x="268" y="206"/>
                    <a:pt x="245" y="160"/>
                  </a:cubicBezTo>
                  <a:lnTo>
                    <a:pt x="349" y="5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5" name="Freeform 34">
              <a:extLst>
                <a:ext uri="{FF2B5EF4-FFF2-40B4-BE49-F238E27FC236}">
                  <a16:creationId xmlns:a16="http://schemas.microsoft.com/office/drawing/2014/main" id="{4E18AD15-7B0E-4C55-95DA-CB967873506E}"/>
                </a:ext>
              </a:extLst>
            </p:cNvPr>
            <p:cNvSpPr>
              <a:spLocks noChangeArrowheads="1"/>
            </p:cNvSpPr>
            <p:nvPr/>
          </p:nvSpPr>
          <p:spPr bwMode="auto">
            <a:xfrm>
              <a:off x="3778250" y="4525963"/>
              <a:ext cx="88900" cy="139700"/>
            </a:xfrm>
            <a:custGeom>
              <a:avLst/>
              <a:gdLst>
                <a:gd name="T0" fmla="*/ 163 w 247"/>
                <a:gd name="T1" fmla="*/ 147 h 388"/>
                <a:gd name="T2" fmla="*/ 163 w 247"/>
                <a:gd name="T3" fmla="*/ 0 h 388"/>
                <a:gd name="T4" fmla="*/ 83 w 247"/>
                <a:gd name="T5" fmla="*/ 0 h 388"/>
                <a:gd name="T6" fmla="*/ 83 w 247"/>
                <a:gd name="T7" fmla="*/ 147 h 388"/>
                <a:gd name="T8" fmla="*/ 0 w 247"/>
                <a:gd name="T9" fmla="*/ 264 h 388"/>
                <a:gd name="T10" fmla="*/ 123 w 247"/>
                <a:gd name="T11" fmla="*/ 387 h 388"/>
                <a:gd name="T12" fmla="*/ 246 w 247"/>
                <a:gd name="T13" fmla="*/ 264 h 388"/>
                <a:gd name="T14" fmla="*/ 163 w 247"/>
                <a:gd name="T15" fmla="*/ 147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388">
                  <a:moveTo>
                    <a:pt x="163" y="147"/>
                  </a:moveTo>
                  <a:lnTo>
                    <a:pt x="163" y="0"/>
                  </a:lnTo>
                  <a:lnTo>
                    <a:pt x="83" y="0"/>
                  </a:lnTo>
                  <a:lnTo>
                    <a:pt x="83" y="147"/>
                  </a:lnTo>
                  <a:cubicBezTo>
                    <a:pt x="35" y="164"/>
                    <a:pt x="0" y="209"/>
                    <a:pt x="0" y="264"/>
                  </a:cubicBezTo>
                  <a:cubicBezTo>
                    <a:pt x="0" y="332"/>
                    <a:pt x="55" y="387"/>
                    <a:pt x="123" y="387"/>
                  </a:cubicBezTo>
                  <a:cubicBezTo>
                    <a:pt x="191" y="387"/>
                    <a:pt x="246" y="332"/>
                    <a:pt x="246" y="264"/>
                  </a:cubicBezTo>
                  <a:cubicBezTo>
                    <a:pt x="246" y="209"/>
                    <a:pt x="211" y="164"/>
                    <a:pt x="163" y="1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6" name="Freeform 35">
              <a:extLst>
                <a:ext uri="{FF2B5EF4-FFF2-40B4-BE49-F238E27FC236}">
                  <a16:creationId xmlns:a16="http://schemas.microsoft.com/office/drawing/2014/main" id="{620DC0DF-24BC-415B-81BE-D809BF3D0417}"/>
                </a:ext>
              </a:extLst>
            </p:cNvPr>
            <p:cNvSpPr>
              <a:spLocks noChangeArrowheads="1"/>
            </p:cNvSpPr>
            <p:nvPr/>
          </p:nvSpPr>
          <p:spPr bwMode="auto">
            <a:xfrm>
              <a:off x="3965575" y="4452938"/>
              <a:ext cx="125413" cy="125412"/>
            </a:xfrm>
            <a:custGeom>
              <a:avLst/>
              <a:gdLst>
                <a:gd name="T0" fmla="*/ 301 w 350"/>
                <a:gd name="T1" fmla="*/ 127 h 350"/>
                <a:gd name="T2" fmla="*/ 160 w 350"/>
                <a:gd name="T3" fmla="*/ 104 h 350"/>
                <a:gd name="T4" fmla="*/ 56 w 350"/>
                <a:gd name="T5" fmla="*/ 0 h 350"/>
                <a:gd name="T6" fmla="*/ 0 w 350"/>
                <a:gd name="T7" fmla="*/ 56 h 350"/>
                <a:gd name="T8" fmla="*/ 104 w 350"/>
                <a:gd name="T9" fmla="*/ 160 h 350"/>
                <a:gd name="T10" fmla="*/ 127 w 350"/>
                <a:gd name="T11" fmla="*/ 301 h 350"/>
                <a:gd name="T12" fmla="*/ 301 w 350"/>
                <a:gd name="T13" fmla="*/ 301 h 350"/>
                <a:gd name="T14" fmla="*/ 301 w 350"/>
                <a:gd name="T15" fmla="*/ 127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350">
                  <a:moveTo>
                    <a:pt x="301" y="127"/>
                  </a:moveTo>
                  <a:cubicBezTo>
                    <a:pt x="263" y="88"/>
                    <a:pt x="206" y="81"/>
                    <a:pt x="160" y="104"/>
                  </a:cubicBezTo>
                  <a:lnTo>
                    <a:pt x="56" y="0"/>
                  </a:lnTo>
                  <a:lnTo>
                    <a:pt x="0" y="56"/>
                  </a:lnTo>
                  <a:lnTo>
                    <a:pt x="104" y="160"/>
                  </a:lnTo>
                  <a:cubicBezTo>
                    <a:pt x="81" y="206"/>
                    <a:pt x="88" y="263"/>
                    <a:pt x="127" y="301"/>
                  </a:cubicBezTo>
                  <a:cubicBezTo>
                    <a:pt x="175" y="349"/>
                    <a:pt x="253" y="349"/>
                    <a:pt x="301" y="301"/>
                  </a:cubicBezTo>
                  <a:cubicBezTo>
                    <a:pt x="349" y="253"/>
                    <a:pt x="349" y="175"/>
                    <a:pt x="301" y="12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7" name="Freeform 36">
              <a:extLst>
                <a:ext uri="{FF2B5EF4-FFF2-40B4-BE49-F238E27FC236}">
                  <a16:creationId xmlns:a16="http://schemas.microsoft.com/office/drawing/2014/main" id="{3EE9D57F-1CBC-49F1-B42C-417F9B7B3166}"/>
                </a:ext>
              </a:extLst>
            </p:cNvPr>
            <p:cNvSpPr>
              <a:spLocks noChangeArrowheads="1"/>
            </p:cNvSpPr>
            <p:nvPr/>
          </p:nvSpPr>
          <p:spPr bwMode="auto">
            <a:xfrm>
              <a:off x="4040188" y="4264025"/>
              <a:ext cx="139700" cy="88900"/>
            </a:xfrm>
            <a:custGeom>
              <a:avLst/>
              <a:gdLst>
                <a:gd name="T0" fmla="*/ 264 w 388"/>
                <a:gd name="T1" fmla="*/ 0 h 247"/>
                <a:gd name="T2" fmla="*/ 148 w 388"/>
                <a:gd name="T3" fmla="*/ 84 h 247"/>
                <a:gd name="T4" fmla="*/ 0 w 388"/>
                <a:gd name="T5" fmla="*/ 84 h 247"/>
                <a:gd name="T6" fmla="*/ 0 w 388"/>
                <a:gd name="T7" fmla="*/ 163 h 247"/>
                <a:gd name="T8" fmla="*/ 148 w 388"/>
                <a:gd name="T9" fmla="*/ 163 h 247"/>
                <a:gd name="T10" fmla="*/ 264 w 388"/>
                <a:gd name="T11" fmla="*/ 246 h 247"/>
                <a:gd name="T12" fmla="*/ 387 w 388"/>
                <a:gd name="T13" fmla="*/ 123 h 247"/>
                <a:gd name="T14" fmla="*/ 264 w 388"/>
                <a:gd name="T15" fmla="*/ 0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8" h="247">
                  <a:moveTo>
                    <a:pt x="264" y="0"/>
                  </a:moveTo>
                  <a:cubicBezTo>
                    <a:pt x="210" y="0"/>
                    <a:pt x="164" y="35"/>
                    <a:pt x="148" y="84"/>
                  </a:cubicBezTo>
                  <a:lnTo>
                    <a:pt x="0" y="84"/>
                  </a:lnTo>
                  <a:lnTo>
                    <a:pt x="0" y="163"/>
                  </a:lnTo>
                  <a:lnTo>
                    <a:pt x="148" y="163"/>
                  </a:lnTo>
                  <a:cubicBezTo>
                    <a:pt x="164" y="211"/>
                    <a:pt x="210" y="246"/>
                    <a:pt x="264" y="246"/>
                  </a:cubicBezTo>
                  <a:cubicBezTo>
                    <a:pt x="332" y="246"/>
                    <a:pt x="387" y="191"/>
                    <a:pt x="387" y="123"/>
                  </a:cubicBezTo>
                  <a:cubicBezTo>
                    <a:pt x="387" y="55"/>
                    <a:pt x="332" y="0"/>
                    <a:pt x="26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sp>
          <p:nvSpPr>
            <p:cNvPr id="188" name="Freeform 37">
              <a:extLst>
                <a:ext uri="{FF2B5EF4-FFF2-40B4-BE49-F238E27FC236}">
                  <a16:creationId xmlns:a16="http://schemas.microsoft.com/office/drawing/2014/main" id="{98EC6838-566A-48FB-9CD3-46F8CC8103DB}"/>
                </a:ext>
              </a:extLst>
            </p:cNvPr>
            <p:cNvSpPr>
              <a:spLocks noChangeArrowheads="1"/>
            </p:cNvSpPr>
            <p:nvPr/>
          </p:nvSpPr>
          <p:spPr bwMode="auto">
            <a:xfrm>
              <a:off x="3965575" y="4040188"/>
              <a:ext cx="125413" cy="127000"/>
            </a:xfrm>
            <a:custGeom>
              <a:avLst/>
              <a:gdLst>
                <a:gd name="T0" fmla="*/ 301 w 350"/>
                <a:gd name="T1" fmla="*/ 48 h 351"/>
                <a:gd name="T2" fmla="*/ 127 w 350"/>
                <a:gd name="T3" fmla="*/ 48 h 351"/>
                <a:gd name="T4" fmla="*/ 104 w 350"/>
                <a:gd name="T5" fmla="*/ 190 h 351"/>
                <a:gd name="T6" fmla="*/ 0 w 350"/>
                <a:gd name="T7" fmla="*/ 294 h 351"/>
                <a:gd name="T8" fmla="*/ 56 w 350"/>
                <a:gd name="T9" fmla="*/ 350 h 351"/>
                <a:gd name="T10" fmla="*/ 160 w 350"/>
                <a:gd name="T11" fmla="*/ 246 h 351"/>
                <a:gd name="T12" fmla="*/ 301 w 350"/>
                <a:gd name="T13" fmla="*/ 223 h 351"/>
                <a:gd name="T14" fmla="*/ 301 w 350"/>
                <a:gd name="T15" fmla="*/ 48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 h="351">
                  <a:moveTo>
                    <a:pt x="301" y="48"/>
                  </a:moveTo>
                  <a:cubicBezTo>
                    <a:pt x="253" y="0"/>
                    <a:pt x="175" y="0"/>
                    <a:pt x="127" y="48"/>
                  </a:cubicBezTo>
                  <a:cubicBezTo>
                    <a:pt x="88" y="87"/>
                    <a:pt x="81" y="144"/>
                    <a:pt x="104" y="190"/>
                  </a:cubicBezTo>
                  <a:lnTo>
                    <a:pt x="0" y="294"/>
                  </a:lnTo>
                  <a:lnTo>
                    <a:pt x="56" y="350"/>
                  </a:lnTo>
                  <a:lnTo>
                    <a:pt x="160" y="246"/>
                  </a:lnTo>
                  <a:cubicBezTo>
                    <a:pt x="206" y="268"/>
                    <a:pt x="263" y="261"/>
                    <a:pt x="301" y="223"/>
                  </a:cubicBezTo>
                  <a:cubicBezTo>
                    <a:pt x="349" y="175"/>
                    <a:pt x="349" y="96"/>
                    <a:pt x="301" y="4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34" charset="-128"/>
                <a:cs typeface="Arial" panose="020B0604020202020204" pitchFamily="34" charset="0"/>
              </a:endParaRPr>
            </a:p>
          </p:txBody>
        </p:sp>
      </p:grpSp>
      <p:pic>
        <p:nvPicPr>
          <p:cNvPr id="189" name="Picture 2">
            <a:extLst>
              <a:ext uri="{FF2B5EF4-FFF2-40B4-BE49-F238E27FC236}">
                <a16:creationId xmlns:a16="http://schemas.microsoft.com/office/drawing/2014/main" id="{CF174242-65BE-49FF-AAD2-6407C152087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bwMode="auto">
          <a:xfrm>
            <a:off x="2750938" y="4842501"/>
            <a:ext cx="334284" cy="39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 name="Group 193">
            <a:extLst>
              <a:ext uri="{FF2B5EF4-FFF2-40B4-BE49-F238E27FC236}">
                <a16:creationId xmlns:a16="http://schemas.microsoft.com/office/drawing/2014/main" id="{F5EE648E-16C5-4A3D-AFC7-935AE026F982}"/>
              </a:ext>
            </a:extLst>
          </p:cNvPr>
          <p:cNvGrpSpPr/>
          <p:nvPr/>
        </p:nvGrpSpPr>
        <p:grpSpPr>
          <a:xfrm>
            <a:off x="9045165" y="5690641"/>
            <a:ext cx="424992" cy="111295"/>
            <a:chOff x="6908820" y="1033100"/>
            <a:chExt cx="970832" cy="254235"/>
          </a:xfrm>
        </p:grpSpPr>
        <p:pic>
          <p:nvPicPr>
            <p:cNvPr id="195" name="Picture 194" descr="A close up of a logo&#10;&#10;Description automatically generated">
              <a:extLst>
                <a:ext uri="{FF2B5EF4-FFF2-40B4-BE49-F238E27FC236}">
                  <a16:creationId xmlns:a16="http://schemas.microsoft.com/office/drawing/2014/main" id="{A8E4B27E-F624-4914-BB34-A4C4EFD86D0F}"/>
                </a:ext>
              </a:extLst>
            </p:cNvPr>
            <p:cNvPicPr>
              <a:picLocks noChangeAspect="1"/>
            </p:cNvPicPr>
            <p:nvPr/>
          </p:nvPicPr>
          <p:blipFill rotWithShape="1">
            <a:blip r:embed="rId26">
              <a:duotone>
                <a:schemeClr val="bg2">
                  <a:shade val="45000"/>
                  <a:satMod val="135000"/>
                </a:schemeClr>
                <a:prstClr val="white"/>
              </a:duotone>
            </a:blip>
            <a:srcRect r="73108" b="32854"/>
            <a:stretch/>
          </p:blipFill>
          <p:spPr>
            <a:xfrm>
              <a:off x="6908820" y="1034149"/>
              <a:ext cx="261079" cy="253186"/>
            </a:xfrm>
            <a:prstGeom prst="rect">
              <a:avLst/>
            </a:prstGeom>
          </p:spPr>
        </p:pic>
        <p:pic>
          <p:nvPicPr>
            <p:cNvPr id="196" name="Picture 195" descr="A close up of a logo&#10;&#10;Description automatically generated">
              <a:extLst>
                <a:ext uri="{FF2B5EF4-FFF2-40B4-BE49-F238E27FC236}">
                  <a16:creationId xmlns:a16="http://schemas.microsoft.com/office/drawing/2014/main" id="{EBE49E26-24FE-44B6-91C5-64CCEC9BD060}"/>
                </a:ext>
              </a:extLst>
            </p:cNvPr>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100000" contrast="100000"/>
                      </a14:imgEffect>
                    </a14:imgLayer>
                  </a14:imgProps>
                </a:ext>
              </a:extLst>
            </a:blip>
            <a:srcRect l="31648" t="-279" b="32854"/>
            <a:stretch/>
          </p:blipFill>
          <p:spPr>
            <a:xfrm>
              <a:off x="7216070" y="1033100"/>
              <a:ext cx="663582" cy="254235"/>
            </a:xfrm>
            <a:prstGeom prst="rect">
              <a:avLst/>
            </a:prstGeom>
          </p:spPr>
        </p:pic>
      </p:grpSp>
      <p:pic>
        <p:nvPicPr>
          <p:cNvPr id="197" name="Picture 196">
            <a:extLst>
              <a:ext uri="{FF2B5EF4-FFF2-40B4-BE49-F238E27FC236}">
                <a16:creationId xmlns:a16="http://schemas.microsoft.com/office/drawing/2014/main" id="{12F63411-2FE9-45F8-AA0E-19FC333321C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732799" y="5616226"/>
            <a:ext cx="577013" cy="117540"/>
          </a:xfrm>
          <a:prstGeom prst="rect">
            <a:avLst/>
          </a:prstGeom>
        </p:spPr>
      </p:pic>
      <p:grpSp>
        <p:nvGrpSpPr>
          <p:cNvPr id="111" name="Group 110">
            <a:extLst>
              <a:ext uri="{FF2B5EF4-FFF2-40B4-BE49-F238E27FC236}">
                <a16:creationId xmlns:a16="http://schemas.microsoft.com/office/drawing/2014/main" id="{712ACA83-464C-6B42-95F7-5D62CBC5A7C0}"/>
              </a:ext>
            </a:extLst>
          </p:cNvPr>
          <p:cNvGrpSpPr/>
          <p:nvPr/>
        </p:nvGrpSpPr>
        <p:grpSpPr>
          <a:xfrm>
            <a:off x="4023841" y="1459424"/>
            <a:ext cx="2044732" cy="655213"/>
            <a:chOff x="1753350" y="859596"/>
            <a:chExt cx="1426190" cy="457008"/>
          </a:xfrm>
        </p:grpSpPr>
        <p:grpSp>
          <p:nvGrpSpPr>
            <p:cNvPr id="115" name="Group 114">
              <a:extLst>
                <a:ext uri="{FF2B5EF4-FFF2-40B4-BE49-F238E27FC236}">
                  <a16:creationId xmlns:a16="http://schemas.microsoft.com/office/drawing/2014/main" id="{8ACE74BE-90CA-5743-AC9A-AB88E40C2552}"/>
                </a:ext>
              </a:extLst>
            </p:cNvPr>
            <p:cNvGrpSpPr/>
            <p:nvPr/>
          </p:nvGrpSpPr>
          <p:grpSpPr>
            <a:xfrm>
              <a:off x="2509381" y="859596"/>
              <a:ext cx="670159" cy="456755"/>
              <a:chOff x="3016814" y="891950"/>
              <a:chExt cx="837297" cy="543808"/>
            </a:xfrm>
          </p:grpSpPr>
          <p:sp>
            <p:nvSpPr>
              <p:cNvPr id="123" name="Freeform 64">
                <a:extLst>
                  <a:ext uri="{FF2B5EF4-FFF2-40B4-BE49-F238E27FC236}">
                    <a16:creationId xmlns:a16="http://schemas.microsoft.com/office/drawing/2014/main" id="{430AC206-6949-9345-9C6E-CA09D50A48A0}"/>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24" name="Picture 92">
                <a:extLst>
                  <a:ext uri="{FF2B5EF4-FFF2-40B4-BE49-F238E27FC236}">
                    <a16:creationId xmlns:a16="http://schemas.microsoft.com/office/drawing/2014/main" id="{E32C8468-81E9-6B42-8659-512FC461F834}"/>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3256120" y="1041604"/>
                <a:ext cx="394336" cy="123418"/>
              </a:xfrm>
              <a:prstGeom prst="rect">
                <a:avLst/>
              </a:prstGeom>
            </p:spPr>
          </p:pic>
          <p:pic>
            <p:nvPicPr>
              <p:cNvPr id="125" name="Picture 96">
                <a:extLst>
                  <a:ext uri="{FF2B5EF4-FFF2-40B4-BE49-F238E27FC236}">
                    <a16:creationId xmlns:a16="http://schemas.microsoft.com/office/drawing/2014/main" id="{5628C012-6826-234A-A408-370619E00648}"/>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3199653" y="1214812"/>
                <a:ext cx="146753" cy="139846"/>
              </a:xfrm>
              <a:prstGeom prst="rect">
                <a:avLst/>
              </a:prstGeom>
            </p:spPr>
          </p:pic>
          <p:pic>
            <p:nvPicPr>
              <p:cNvPr id="126" name="Picture 99">
                <a:extLst>
                  <a:ext uri="{FF2B5EF4-FFF2-40B4-BE49-F238E27FC236}">
                    <a16:creationId xmlns:a16="http://schemas.microsoft.com/office/drawing/2014/main" id="{61EFF3A9-90DF-0243-AD6F-F08085C780E6}"/>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456067" y="1232775"/>
                <a:ext cx="233363" cy="103777"/>
              </a:xfrm>
              <a:prstGeom prst="rect">
                <a:avLst/>
              </a:prstGeom>
            </p:spPr>
          </p:pic>
        </p:grpSp>
        <p:grpSp>
          <p:nvGrpSpPr>
            <p:cNvPr id="117" name="Group 116">
              <a:extLst>
                <a:ext uri="{FF2B5EF4-FFF2-40B4-BE49-F238E27FC236}">
                  <a16:creationId xmlns:a16="http://schemas.microsoft.com/office/drawing/2014/main" id="{416A194A-1113-A549-8E08-49F35A09BC2D}"/>
                </a:ext>
              </a:extLst>
            </p:cNvPr>
            <p:cNvGrpSpPr/>
            <p:nvPr/>
          </p:nvGrpSpPr>
          <p:grpSpPr>
            <a:xfrm>
              <a:off x="1753350" y="859596"/>
              <a:ext cx="719243" cy="457008"/>
              <a:chOff x="1888491" y="892202"/>
              <a:chExt cx="837297" cy="543808"/>
            </a:xfrm>
          </p:grpSpPr>
          <p:sp>
            <p:nvSpPr>
              <p:cNvPr id="119" name="Freeform 64">
                <a:extLst>
                  <a:ext uri="{FF2B5EF4-FFF2-40B4-BE49-F238E27FC236}">
                    <a16:creationId xmlns:a16="http://schemas.microsoft.com/office/drawing/2014/main" id="{2EE3F397-E57C-314F-8415-CFB1D95D35CE}"/>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20" name="Picture 142">
                <a:extLst>
                  <a:ext uri="{FF2B5EF4-FFF2-40B4-BE49-F238E27FC236}">
                    <a16:creationId xmlns:a16="http://schemas.microsoft.com/office/drawing/2014/main" id="{2EE3BE76-BE73-F741-9C4A-D37F6F7CB652}"/>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091741" y="1054622"/>
                <a:ext cx="454030" cy="101767"/>
              </a:xfrm>
              <a:prstGeom prst="rect">
                <a:avLst/>
              </a:prstGeom>
            </p:spPr>
          </p:pic>
          <p:pic>
            <p:nvPicPr>
              <p:cNvPr id="121" name="Picture 114">
                <a:extLst>
                  <a:ext uri="{FF2B5EF4-FFF2-40B4-BE49-F238E27FC236}">
                    <a16:creationId xmlns:a16="http://schemas.microsoft.com/office/drawing/2014/main" id="{B685C08B-8741-0649-92E4-518E3DE0947C}"/>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361501" y="1201755"/>
                <a:ext cx="254731" cy="182419"/>
              </a:xfrm>
              <a:prstGeom prst="rect">
                <a:avLst/>
              </a:prstGeom>
            </p:spPr>
          </p:pic>
          <p:pic>
            <p:nvPicPr>
              <p:cNvPr id="122" name="Picture 2">
                <a:extLst>
                  <a:ext uri="{FF2B5EF4-FFF2-40B4-BE49-F238E27FC236}">
                    <a16:creationId xmlns:a16="http://schemas.microsoft.com/office/drawing/2014/main" id="{8FB3A07E-9E5C-1D4A-9077-3D24B50EDA12}"/>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0" name="Group 129">
            <a:extLst>
              <a:ext uri="{FF2B5EF4-FFF2-40B4-BE49-F238E27FC236}">
                <a16:creationId xmlns:a16="http://schemas.microsoft.com/office/drawing/2014/main" id="{8FF6A14A-CC02-8844-88B5-313BB47EBA8F}"/>
              </a:ext>
            </a:extLst>
          </p:cNvPr>
          <p:cNvGrpSpPr/>
          <p:nvPr/>
        </p:nvGrpSpPr>
        <p:grpSpPr>
          <a:xfrm>
            <a:off x="6120558" y="1476054"/>
            <a:ext cx="977359" cy="645873"/>
            <a:chOff x="3590307" y="772377"/>
            <a:chExt cx="693414" cy="458232"/>
          </a:xfrm>
        </p:grpSpPr>
        <p:grpSp>
          <p:nvGrpSpPr>
            <p:cNvPr id="145" name="Group 144">
              <a:extLst>
                <a:ext uri="{FF2B5EF4-FFF2-40B4-BE49-F238E27FC236}">
                  <a16:creationId xmlns:a16="http://schemas.microsoft.com/office/drawing/2014/main" id="{3D0B1FA8-12B4-7846-AA90-4FBE58597BA9}"/>
                </a:ext>
              </a:extLst>
            </p:cNvPr>
            <p:cNvGrpSpPr/>
            <p:nvPr/>
          </p:nvGrpSpPr>
          <p:grpSpPr>
            <a:xfrm>
              <a:off x="3590307" y="772377"/>
              <a:ext cx="693414" cy="458232"/>
              <a:chOff x="4065882" y="894990"/>
              <a:chExt cx="837297" cy="543808"/>
            </a:xfrm>
          </p:grpSpPr>
          <p:sp>
            <p:nvSpPr>
              <p:cNvPr id="149" name="Freeform 64">
                <a:extLst>
                  <a:ext uri="{FF2B5EF4-FFF2-40B4-BE49-F238E27FC236}">
                    <a16:creationId xmlns:a16="http://schemas.microsoft.com/office/drawing/2014/main" id="{CE0D3A51-5FD2-8444-BC4C-DC506D3EBA98}"/>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50" name="Picture 4">
                <a:extLst>
                  <a:ext uri="{FF2B5EF4-FFF2-40B4-BE49-F238E27FC236}">
                    <a16:creationId xmlns:a16="http://schemas.microsoft.com/office/drawing/2014/main" id="{8F0A83BF-B9BF-2F48-8E12-E89D0D4D749B}"/>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6">
              <a:extLst>
                <a:ext uri="{FF2B5EF4-FFF2-40B4-BE49-F238E27FC236}">
                  <a16:creationId xmlns:a16="http://schemas.microsoft.com/office/drawing/2014/main" id="{276CFA40-2B9C-424E-8DDA-5FACD2039C18}"/>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C9DF1BDD-6D0A-D441-BCC3-00D3ACD8D004}"/>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82753" y="3159863"/>
            <a:ext cx="778724" cy="164984"/>
          </a:xfrm>
          <a:prstGeom prst="rect">
            <a:avLst/>
          </a:prstGeom>
        </p:spPr>
      </p:pic>
      <p:pic>
        <p:nvPicPr>
          <p:cNvPr id="11" name="Graphic 10">
            <a:extLst>
              <a:ext uri="{FF2B5EF4-FFF2-40B4-BE49-F238E27FC236}">
                <a16:creationId xmlns:a16="http://schemas.microsoft.com/office/drawing/2014/main" id="{E5705D52-E8DA-C046-899C-26548CC5B2D3}"/>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1530535" y="3185266"/>
            <a:ext cx="431168" cy="145159"/>
          </a:xfrm>
          <a:prstGeom prst="rect">
            <a:avLst/>
          </a:prstGeom>
        </p:spPr>
      </p:pic>
      <p:pic>
        <p:nvPicPr>
          <p:cNvPr id="151" name="Graphic 150">
            <a:extLst>
              <a:ext uri="{FF2B5EF4-FFF2-40B4-BE49-F238E27FC236}">
                <a16:creationId xmlns:a16="http://schemas.microsoft.com/office/drawing/2014/main" id="{8E3134F4-B792-154B-85ED-A5FB4B41D80D}"/>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82753" y="5520549"/>
            <a:ext cx="778724" cy="164984"/>
          </a:xfrm>
          <a:prstGeom prst="rect">
            <a:avLst/>
          </a:prstGeom>
        </p:spPr>
      </p:pic>
      <p:pic>
        <p:nvPicPr>
          <p:cNvPr id="15" name="Graphic 14">
            <a:extLst>
              <a:ext uri="{FF2B5EF4-FFF2-40B4-BE49-F238E27FC236}">
                <a16:creationId xmlns:a16="http://schemas.microsoft.com/office/drawing/2014/main" id="{11BED8A2-7BEF-CF49-9662-4AACDB489780}"/>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580512" y="5870606"/>
            <a:ext cx="497515" cy="206177"/>
          </a:xfrm>
          <a:prstGeom prst="rect">
            <a:avLst/>
          </a:prstGeom>
        </p:spPr>
      </p:pic>
      <p:pic>
        <p:nvPicPr>
          <p:cNvPr id="156" name="Graphic 155">
            <a:extLst>
              <a:ext uri="{FF2B5EF4-FFF2-40B4-BE49-F238E27FC236}">
                <a16:creationId xmlns:a16="http://schemas.microsoft.com/office/drawing/2014/main" id="{A5C51269-FAD0-2543-8CDF-0A39DF533774}"/>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10907854" y="3159863"/>
            <a:ext cx="778724" cy="164984"/>
          </a:xfrm>
          <a:prstGeom prst="rect">
            <a:avLst/>
          </a:prstGeom>
        </p:spPr>
      </p:pic>
      <p:pic>
        <p:nvPicPr>
          <p:cNvPr id="17" name="Picture 16" descr="A picture containing building, drawing&#10;&#10;Description automatically generated">
            <a:extLst>
              <a:ext uri="{FF2B5EF4-FFF2-40B4-BE49-F238E27FC236}">
                <a16:creationId xmlns:a16="http://schemas.microsoft.com/office/drawing/2014/main" id="{8EC7C7E0-63C5-B345-8617-CB269C6B9E86}"/>
              </a:ext>
            </a:extLst>
          </p:cNvPr>
          <p:cNvPicPr>
            <a:picLocks noChangeAspect="1"/>
          </p:cNvPicPr>
          <p:nvPr/>
        </p:nvPicPr>
        <p:blipFill>
          <a:blip r:embed="rId53"/>
          <a:stretch>
            <a:fillRect/>
          </a:stretch>
        </p:blipFill>
        <p:spPr>
          <a:xfrm>
            <a:off x="9816686" y="3142394"/>
            <a:ext cx="885065" cy="172589"/>
          </a:xfrm>
          <a:prstGeom prst="rect">
            <a:avLst/>
          </a:prstGeom>
        </p:spPr>
      </p:pic>
    </p:spTree>
    <p:extLst>
      <p:ext uri="{BB962C8B-B14F-4D97-AF65-F5344CB8AC3E}">
        <p14:creationId xmlns:p14="http://schemas.microsoft.com/office/powerpoint/2010/main" val="168274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F98A-9FB7-7D46-B876-248A8EE90078}"/>
              </a:ext>
            </a:extLst>
          </p:cNvPr>
          <p:cNvSpPr>
            <a:spLocks noGrp="1"/>
          </p:cNvSpPr>
          <p:nvPr>
            <p:ph type="title"/>
          </p:nvPr>
        </p:nvSpPr>
        <p:spPr/>
        <p:txBody>
          <a:bodyPr/>
          <a:lstStyle/>
          <a:p>
            <a:r>
              <a:rPr lang="en-US" dirty="0"/>
              <a:t>Thought leaders…</a:t>
            </a:r>
          </a:p>
        </p:txBody>
      </p:sp>
      <p:sp>
        <p:nvSpPr>
          <p:cNvPr id="6" name="Content Placeholder 5">
            <a:extLst>
              <a:ext uri="{FF2B5EF4-FFF2-40B4-BE49-F238E27FC236}">
                <a16:creationId xmlns:a16="http://schemas.microsoft.com/office/drawing/2014/main" id="{FD4CB6D0-BEB4-FE45-8A2C-54763D4FEC83}"/>
              </a:ext>
            </a:extLst>
          </p:cNvPr>
          <p:cNvSpPr>
            <a:spLocks noGrp="1"/>
          </p:cNvSpPr>
          <p:nvPr>
            <p:ph sz="quarter" idx="11"/>
          </p:nvPr>
        </p:nvSpPr>
        <p:spPr/>
        <p:txBody>
          <a:bodyPr/>
          <a:lstStyle/>
          <a:p>
            <a:r>
              <a:rPr lang="en-US" dirty="0"/>
              <a:t>Zscaler: Zenith of scalability</a:t>
            </a:r>
          </a:p>
        </p:txBody>
      </p:sp>
      <p:grpSp>
        <p:nvGrpSpPr>
          <p:cNvPr id="11" name="Group 10">
            <a:extLst>
              <a:ext uri="{FF2B5EF4-FFF2-40B4-BE49-F238E27FC236}">
                <a16:creationId xmlns:a16="http://schemas.microsoft.com/office/drawing/2014/main" id="{6A9E2C01-EA68-8B45-8CC6-7186F744782B}"/>
              </a:ext>
            </a:extLst>
          </p:cNvPr>
          <p:cNvGrpSpPr/>
          <p:nvPr/>
        </p:nvGrpSpPr>
        <p:grpSpPr>
          <a:xfrm>
            <a:off x="452038" y="5042091"/>
            <a:ext cx="1461687" cy="1257967"/>
            <a:chOff x="543227" y="3819485"/>
            <a:chExt cx="1096265" cy="943475"/>
          </a:xfrm>
        </p:grpSpPr>
        <p:sp>
          <p:nvSpPr>
            <p:cNvPr id="210" name="TextBox 209">
              <a:extLst>
                <a:ext uri="{FF2B5EF4-FFF2-40B4-BE49-F238E27FC236}">
                  <a16:creationId xmlns:a16="http://schemas.microsoft.com/office/drawing/2014/main" id="{AE02D13C-53FD-C443-BC57-B1CCB962535C}"/>
                </a:ext>
              </a:extLst>
            </p:cNvPr>
            <p:cNvSpPr txBox="1"/>
            <p:nvPr/>
          </p:nvSpPr>
          <p:spPr bwMode="gray">
            <a:xfrm>
              <a:off x="543227" y="3819485"/>
              <a:ext cx="1096265" cy="182880"/>
            </a:xfrm>
            <a:prstGeom prst="rect">
              <a:avLst/>
            </a:prstGeom>
            <a:noFill/>
          </p:spPr>
          <p:txBody>
            <a:bodyPr wrap="none" lIns="12181" tIns="12181" rIns="12181" bIns="12181" rtlCol="0" anchor="ctr">
              <a:no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Conglomerates</a:t>
              </a:r>
            </a:p>
          </p:txBody>
        </p:sp>
        <p:grpSp>
          <p:nvGrpSpPr>
            <p:cNvPr id="211" name="Group 210">
              <a:extLst>
                <a:ext uri="{FF2B5EF4-FFF2-40B4-BE49-F238E27FC236}">
                  <a16:creationId xmlns:a16="http://schemas.microsoft.com/office/drawing/2014/main" id="{C194766F-ABE4-6B48-A458-F1A41C10580C}"/>
                </a:ext>
              </a:extLst>
            </p:cNvPr>
            <p:cNvGrpSpPr/>
            <p:nvPr/>
          </p:nvGrpSpPr>
          <p:grpSpPr>
            <a:xfrm>
              <a:off x="866927" y="4563257"/>
              <a:ext cx="438295" cy="199703"/>
              <a:chOff x="975101" y="2415979"/>
              <a:chExt cx="438295" cy="199703"/>
            </a:xfrm>
          </p:grpSpPr>
          <p:sp>
            <p:nvSpPr>
              <p:cNvPr id="214" name="Rectangle 213">
                <a:extLst>
                  <a:ext uri="{FF2B5EF4-FFF2-40B4-BE49-F238E27FC236}">
                    <a16:creationId xmlns:a16="http://schemas.microsoft.com/office/drawing/2014/main" id="{B56955D7-3101-344F-B069-2AE63D1C6E3A}"/>
                  </a:ext>
                </a:extLst>
              </p:cNvPr>
              <p:cNvSpPr/>
              <p:nvPr/>
            </p:nvSpPr>
            <p:spPr>
              <a:xfrm>
                <a:off x="975101" y="2416269"/>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4</a:t>
                </a:r>
              </a:p>
            </p:txBody>
          </p:sp>
          <p:sp>
            <p:nvSpPr>
              <p:cNvPr id="215" name="Rectangle 214">
                <a:extLst>
                  <a:ext uri="{FF2B5EF4-FFF2-40B4-BE49-F238E27FC236}">
                    <a16:creationId xmlns:a16="http://schemas.microsoft.com/office/drawing/2014/main" id="{95AD5FD0-CEA1-924B-8B47-6DEE7334F331}"/>
                  </a:ext>
                </a:extLst>
              </p:cNvPr>
              <p:cNvSpPr/>
              <p:nvPr/>
            </p:nvSpPr>
            <p:spPr>
              <a:xfrm>
                <a:off x="1005013" y="2443279"/>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6" name="Rectangle 215">
                <a:extLst>
                  <a:ext uri="{FF2B5EF4-FFF2-40B4-BE49-F238E27FC236}">
                    <a16:creationId xmlns:a16="http://schemas.microsoft.com/office/drawing/2014/main" id="{D63E0C20-ABD8-994A-A8CF-CE78EF341D9F}"/>
                  </a:ext>
                </a:extLst>
              </p:cNvPr>
              <p:cNvSpPr/>
              <p:nvPr/>
            </p:nvSpPr>
            <p:spPr>
              <a:xfrm>
                <a:off x="1328035" y="2415979"/>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pic>
          <p:nvPicPr>
            <p:cNvPr id="212" name="Graphic 211">
              <a:extLst>
                <a:ext uri="{FF2B5EF4-FFF2-40B4-BE49-F238E27FC236}">
                  <a16:creationId xmlns:a16="http://schemas.microsoft.com/office/drawing/2014/main" id="{34F16F02-17B6-FA43-AE98-8D080B398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532" y="4139877"/>
              <a:ext cx="303354" cy="303354"/>
            </a:xfrm>
            <a:prstGeom prst="rect">
              <a:avLst/>
            </a:prstGeom>
          </p:spPr>
        </p:pic>
      </p:grpSp>
      <p:grpSp>
        <p:nvGrpSpPr>
          <p:cNvPr id="10" name="Group 9">
            <a:extLst>
              <a:ext uri="{FF2B5EF4-FFF2-40B4-BE49-F238E27FC236}">
                <a16:creationId xmlns:a16="http://schemas.microsoft.com/office/drawing/2014/main" id="{85043359-019B-A44B-9C35-F175BE8EF870}"/>
              </a:ext>
            </a:extLst>
          </p:cNvPr>
          <p:cNvGrpSpPr/>
          <p:nvPr/>
        </p:nvGrpSpPr>
        <p:grpSpPr>
          <a:xfrm>
            <a:off x="4426002" y="5031641"/>
            <a:ext cx="1461687" cy="1265857"/>
            <a:chOff x="1681753" y="3812194"/>
            <a:chExt cx="1096265" cy="949393"/>
          </a:xfrm>
        </p:grpSpPr>
        <p:pic>
          <p:nvPicPr>
            <p:cNvPr id="219" name="Graphic 218">
              <a:extLst>
                <a:ext uri="{FF2B5EF4-FFF2-40B4-BE49-F238E27FC236}">
                  <a16:creationId xmlns:a16="http://schemas.microsoft.com/office/drawing/2014/main" id="{7433AB4B-4EA6-F54B-88E0-66615032C0B0}"/>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20124" b="20124"/>
            <a:stretch/>
          </p:blipFill>
          <p:spPr>
            <a:xfrm flipH="1">
              <a:off x="2037954" y="4200185"/>
              <a:ext cx="376666" cy="209831"/>
            </a:xfrm>
            <a:prstGeom prst="rect">
              <a:avLst/>
            </a:prstGeom>
          </p:spPr>
        </p:pic>
        <p:sp>
          <p:nvSpPr>
            <p:cNvPr id="225" name="TextBox 224">
              <a:extLst>
                <a:ext uri="{FF2B5EF4-FFF2-40B4-BE49-F238E27FC236}">
                  <a16:creationId xmlns:a16="http://schemas.microsoft.com/office/drawing/2014/main" id="{3AF90758-D292-1040-9C18-B1411F5DD560}"/>
                </a:ext>
              </a:extLst>
            </p:cNvPr>
            <p:cNvSpPr txBox="1"/>
            <p:nvPr/>
          </p:nvSpPr>
          <p:spPr bwMode="gray">
            <a:xfrm>
              <a:off x="1681753" y="3812194"/>
              <a:ext cx="1096265" cy="182880"/>
            </a:xfrm>
            <a:prstGeom prst="rect">
              <a:avLst/>
            </a:prstGeom>
            <a:noFill/>
          </p:spPr>
          <p:txBody>
            <a:bodyPr wrap="none" lIns="12181" tIns="12181" rIns="12181" bIns="12181" rtlCol="0" anchor="ctr">
              <a:no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Apparel</a:t>
              </a:r>
            </a:p>
          </p:txBody>
        </p:sp>
        <p:grpSp>
          <p:nvGrpSpPr>
            <p:cNvPr id="226" name="Group 225">
              <a:extLst>
                <a:ext uri="{FF2B5EF4-FFF2-40B4-BE49-F238E27FC236}">
                  <a16:creationId xmlns:a16="http://schemas.microsoft.com/office/drawing/2014/main" id="{216C0552-0998-1547-B8CD-8412CFFB734A}"/>
                </a:ext>
              </a:extLst>
            </p:cNvPr>
            <p:cNvGrpSpPr/>
            <p:nvPr/>
          </p:nvGrpSpPr>
          <p:grpSpPr>
            <a:xfrm>
              <a:off x="2001802" y="4549672"/>
              <a:ext cx="445597" cy="211915"/>
              <a:chOff x="971450" y="2389589"/>
              <a:chExt cx="445597" cy="211915"/>
            </a:xfrm>
          </p:grpSpPr>
          <p:sp>
            <p:nvSpPr>
              <p:cNvPr id="227" name="Rectangle 226">
                <a:extLst>
                  <a:ext uri="{FF2B5EF4-FFF2-40B4-BE49-F238E27FC236}">
                    <a16:creationId xmlns:a16="http://schemas.microsoft.com/office/drawing/2014/main" id="{DCA45439-F34D-0145-BFB2-669F045B5FA1}"/>
                  </a:ext>
                </a:extLst>
              </p:cNvPr>
              <p:cNvSpPr/>
              <p:nvPr/>
            </p:nvSpPr>
            <p:spPr>
              <a:xfrm>
                <a:off x="971450" y="2389589"/>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3</a:t>
                </a:r>
              </a:p>
            </p:txBody>
          </p:sp>
          <p:sp>
            <p:nvSpPr>
              <p:cNvPr id="228" name="Rectangle 227">
                <a:extLst>
                  <a:ext uri="{FF2B5EF4-FFF2-40B4-BE49-F238E27FC236}">
                    <a16:creationId xmlns:a16="http://schemas.microsoft.com/office/drawing/2014/main" id="{79884319-CDF4-9D44-9AFE-DAA88F5303EB}"/>
                  </a:ext>
                </a:extLst>
              </p:cNvPr>
              <p:cNvSpPr/>
              <p:nvPr/>
            </p:nvSpPr>
            <p:spPr>
              <a:xfrm>
                <a:off x="1005013" y="2429101"/>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9" name="Rectangle 228">
                <a:extLst>
                  <a:ext uri="{FF2B5EF4-FFF2-40B4-BE49-F238E27FC236}">
                    <a16:creationId xmlns:a16="http://schemas.microsoft.com/office/drawing/2014/main" id="{14C1F894-47B5-CE48-9BE4-D762FD7DADED}"/>
                  </a:ext>
                </a:extLst>
              </p:cNvPr>
              <p:cNvSpPr/>
              <p:nvPr/>
            </p:nvSpPr>
            <p:spPr>
              <a:xfrm>
                <a:off x="1331686" y="2398175"/>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grpSp>
      <p:grpSp>
        <p:nvGrpSpPr>
          <p:cNvPr id="12" name="Group 11">
            <a:extLst>
              <a:ext uri="{FF2B5EF4-FFF2-40B4-BE49-F238E27FC236}">
                <a16:creationId xmlns:a16="http://schemas.microsoft.com/office/drawing/2014/main" id="{4619915E-96A1-274B-95DC-30B9E1036BED}"/>
              </a:ext>
            </a:extLst>
          </p:cNvPr>
          <p:cNvGrpSpPr/>
          <p:nvPr/>
        </p:nvGrpSpPr>
        <p:grpSpPr>
          <a:xfrm>
            <a:off x="8262119" y="5029150"/>
            <a:ext cx="1461687" cy="1262457"/>
            <a:chOff x="2991053" y="3812194"/>
            <a:chExt cx="1096265" cy="946843"/>
          </a:xfrm>
        </p:grpSpPr>
        <p:pic>
          <p:nvPicPr>
            <p:cNvPr id="243" name="Graphic 242">
              <a:extLst>
                <a:ext uri="{FF2B5EF4-FFF2-40B4-BE49-F238E27FC236}">
                  <a16:creationId xmlns:a16="http://schemas.microsoft.com/office/drawing/2014/main" id="{BBCECD24-1734-0840-8CC1-A1098FDDCA5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370402" y="4138776"/>
              <a:ext cx="305430" cy="305424"/>
            </a:xfrm>
            <a:prstGeom prst="rect">
              <a:avLst/>
            </a:prstGeom>
          </p:spPr>
        </p:pic>
        <p:sp>
          <p:nvSpPr>
            <p:cNvPr id="236" name="TextBox 235">
              <a:extLst>
                <a:ext uri="{FF2B5EF4-FFF2-40B4-BE49-F238E27FC236}">
                  <a16:creationId xmlns:a16="http://schemas.microsoft.com/office/drawing/2014/main" id="{72DA2D7E-D09D-1941-8B10-671B2347A425}"/>
                </a:ext>
              </a:extLst>
            </p:cNvPr>
            <p:cNvSpPr txBox="1"/>
            <p:nvPr/>
          </p:nvSpPr>
          <p:spPr bwMode="gray">
            <a:xfrm>
              <a:off x="2991053" y="3812194"/>
              <a:ext cx="1096265" cy="182880"/>
            </a:xfrm>
            <a:prstGeom prst="rect">
              <a:avLst/>
            </a:prstGeom>
            <a:noFill/>
          </p:spPr>
          <p:txBody>
            <a:bodyPr wrap="none" lIns="12181" tIns="12181" rIns="12181" bIns="12181" rtlCol="0" anchor="ctr">
              <a:no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Beverages</a:t>
              </a:r>
            </a:p>
          </p:txBody>
        </p:sp>
        <p:grpSp>
          <p:nvGrpSpPr>
            <p:cNvPr id="237" name="Group 236">
              <a:extLst>
                <a:ext uri="{FF2B5EF4-FFF2-40B4-BE49-F238E27FC236}">
                  <a16:creationId xmlns:a16="http://schemas.microsoft.com/office/drawing/2014/main" id="{997A3106-0770-CD43-B1B0-D9BFEC7E8602}"/>
                </a:ext>
              </a:extLst>
            </p:cNvPr>
            <p:cNvGrpSpPr/>
            <p:nvPr/>
          </p:nvGrpSpPr>
          <p:grpSpPr>
            <a:xfrm>
              <a:off x="3315395" y="4553040"/>
              <a:ext cx="445597" cy="205997"/>
              <a:chOff x="975743" y="2392957"/>
              <a:chExt cx="445597" cy="205997"/>
            </a:xfrm>
          </p:grpSpPr>
          <p:sp>
            <p:nvSpPr>
              <p:cNvPr id="238" name="Rectangle 237">
                <a:extLst>
                  <a:ext uri="{FF2B5EF4-FFF2-40B4-BE49-F238E27FC236}">
                    <a16:creationId xmlns:a16="http://schemas.microsoft.com/office/drawing/2014/main" id="{F2E04367-6DF7-AE41-BF07-8992E84C03A1}"/>
                  </a:ext>
                </a:extLst>
              </p:cNvPr>
              <p:cNvSpPr/>
              <p:nvPr/>
            </p:nvSpPr>
            <p:spPr>
              <a:xfrm>
                <a:off x="975743" y="2392957"/>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4</a:t>
                </a:r>
              </a:p>
            </p:txBody>
          </p:sp>
          <p:sp>
            <p:nvSpPr>
              <p:cNvPr id="239" name="Rectangle 238">
                <a:extLst>
                  <a:ext uri="{FF2B5EF4-FFF2-40B4-BE49-F238E27FC236}">
                    <a16:creationId xmlns:a16="http://schemas.microsoft.com/office/drawing/2014/main" id="{D4B60EAC-410C-F14C-8A39-64E1ED8B7C81}"/>
                  </a:ext>
                </a:extLst>
              </p:cNvPr>
              <p:cNvSpPr/>
              <p:nvPr/>
            </p:nvSpPr>
            <p:spPr>
              <a:xfrm>
                <a:off x="1005013" y="2426551"/>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0" name="Rectangle 239">
                <a:extLst>
                  <a:ext uri="{FF2B5EF4-FFF2-40B4-BE49-F238E27FC236}">
                    <a16:creationId xmlns:a16="http://schemas.microsoft.com/office/drawing/2014/main" id="{2FC1A2D7-1BFF-1F4C-B28E-A4D3130DCDE3}"/>
                  </a:ext>
                </a:extLst>
              </p:cNvPr>
              <p:cNvSpPr/>
              <p:nvPr/>
            </p:nvSpPr>
            <p:spPr>
              <a:xfrm>
                <a:off x="1335979" y="2397250"/>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grpSp>
      <p:grpSp>
        <p:nvGrpSpPr>
          <p:cNvPr id="13" name="Group 12">
            <a:extLst>
              <a:ext uri="{FF2B5EF4-FFF2-40B4-BE49-F238E27FC236}">
                <a16:creationId xmlns:a16="http://schemas.microsoft.com/office/drawing/2014/main" id="{C803F886-06AF-2F40-87FF-5ABE2E1433D1}"/>
              </a:ext>
            </a:extLst>
          </p:cNvPr>
          <p:cNvGrpSpPr/>
          <p:nvPr/>
        </p:nvGrpSpPr>
        <p:grpSpPr>
          <a:xfrm>
            <a:off x="2506298" y="4980648"/>
            <a:ext cx="1461687" cy="1314024"/>
            <a:chOff x="4690945" y="3781026"/>
            <a:chExt cx="1096265" cy="985518"/>
          </a:xfrm>
        </p:grpSpPr>
        <p:pic>
          <p:nvPicPr>
            <p:cNvPr id="251" name="Content Placeholder 118">
              <a:extLst>
                <a:ext uri="{FF2B5EF4-FFF2-40B4-BE49-F238E27FC236}">
                  <a16:creationId xmlns:a16="http://schemas.microsoft.com/office/drawing/2014/main" id="{B5B4C0AB-848E-B84E-A257-BB9FACEE667E}"/>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02208" y="4150175"/>
              <a:ext cx="303736" cy="303736"/>
            </a:xfrm>
            <a:prstGeom prst="rect">
              <a:avLst/>
            </a:prstGeom>
          </p:spPr>
        </p:pic>
        <p:sp>
          <p:nvSpPr>
            <p:cNvPr id="260" name="TextBox 259">
              <a:extLst>
                <a:ext uri="{FF2B5EF4-FFF2-40B4-BE49-F238E27FC236}">
                  <a16:creationId xmlns:a16="http://schemas.microsoft.com/office/drawing/2014/main" id="{C3D4FAF5-459F-954C-82D9-A4A22CC13DF3}"/>
                </a:ext>
              </a:extLst>
            </p:cNvPr>
            <p:cNvSpPr txBox="1"/>
            <p:nvPr/>
          </p:nvSpPr>
          <p:spPr bwMode="gray">
            <a:xfrm>
              <a:off x="4690945" y="3781026"/>
              <a:ext cx="1096265" cy="295449"/>
            </a:xfrm>
            <a:prstGeom prst="rect">
              <a:avLst/>
            </a:prstGeom>
            <a:noFill/>
          </p:spPr>
          <p:txBody>
            <a:bodyPr wrap="square" lIns="12181" tIns="12181" rIns="12181" bIns="12181" rtlCol="0" anchor="ctr">
              <a:sp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Household &amp; Personal Care</a:t>
              </a:r>
            </a:p>
          </p:txBody>
        </p:sp>
        <p:grpSp>
          <p:nvGrpSpPr>
            <p:cNvPr id="261" name="Group 260">
              <a:extLst>
                <a:ext uri="{FF2B5EF4-FFF2-40B4-BE49-F238E27FC236}">
                  <a16:creationId xmlns:a16="http://schemas.microsoft.com/office/drawing/2014/main" id="{2781FC52-B497-A642-9C72-CFC7A61266A1}"/>
                </a:ext>
              </a:extLst>
            </p:cNvPr>
            <p:cNvGrpSpPr/>
            <p:nvPr/>
          </p:nvGrpSpPr>
          <p:grpSpPr>
            <a:xfrm>
              <a:off x="5025335" y="4567526"/>
              <a:ext cx="437011" cy="199018"/>
              <a:chOff x="975743" y="2376472"/>
              <a:chExt cx="437011" cy="199018"/>
            </a:xfrm>
          </p:grpSpPr>
          <p:sp>
            <p:nvSpPr>
              <p:cNvPr id="262" name="Rectangle 261">
                <a:extLst>
                  <a:ext uri="{FF2B5EF4-FFF2-40B4-BE49-F238E27FC236}">
                    <a16:creationId xmlns:a16="http://schemas.microsoft.com/office/drawing/2014/main" id="{ED9EC658-6297-A348-B34A-4BA4E04EBFBD}"/>
                  </a:ext>
                </a:extLst>
              </p:cNvPr>
              <p:cNvSpPr/>
              <p:nvPr/>
            </p:nvSpPr>
            <p:spPr>
              <a:xfrm>
                <a:off x="975743" y="2376472"/>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sp>
            <p:nvSpPr>
              <p:cNvPr id="263" name="Rectangle 262">
                <a:extLst>
                  <a:ext uri="{FF2B5EF4-FFF2-40B4-BE49-F238E27FC236}">
                    <a16:creationId xmlns:a16="http://schemas.microsoft.com/office/drawing/2014/main" id="{3594489A-747F-7544-8C64-963FC6CED940}"/>
                  </a:ext>
                </a:extLst>
              </p:cNvPr>
              <p:cNvSpPr/>
              <p:nvPr/>
            </p:nvSpPr>
            <p:spPr>
              <a:xfrm>
                <a:off x="1005013" y="2403087"/>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4" name="Rectangle 263">
                <a:extLst>
                  <a:ext uri="{FF2B5EF4-FFF2-40B4-BE49-F238E27FC236}">
                    <a16:creationId xmlns:a16="http://schemas.microsoft.com/office/drawing/2014/main" id="{7A6755EE-AEB0-C543-938A-780157BD644E}"/>
                  </a:ext>
                </a:extLst>
              </p:cNvPr>
              <p:cNvSpPr/>
              <p:nvPr/>
            </p:nvSpPr>
            <p:spPr>
              <a:xfrm>
                <a:off x="1327393" y="2376473"/>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grpSp>
      <p:grpSp>
        <p:nvGrpSpPr>
          <p:cNvPr id="14" name="Group 13">
            <a:extLst>
              <a:ext uri="{FF2B5EF4-FFF2-40B4-BE49-F238E27FC236}">
                <a16:creationId xmlns:a16="http://schemas.microsoft.com/office/drawing/2014/main" id="{29E98959-F701-514A-AD67-E7C04E33A672}"/>
              </a:ext>
            </a:extLst>
          </p:cNvPr>
          <p:cNvGrpSpPr/>
          <p:nvPr/>
        </p:nvGrpSpPr>
        <p:grpSpPr>
          <a:xfrm>
            <a:off x="6316886" y="4970834"/>
            <a:ext cx="1461687" cy="1314705"/>
            <a:chOff x="6011050" y="3774549"/>
            <a:chExt cx="1096265" cy="986029"/>
          </a:xfrm>
        </p:grpSpPr>
        <p:sp>
          <p:nvSpPr>
            <p:cNvPr id="268" name="TextBox 267">
              <a:extLst>
                <a:ext uri="{FF2B5EF4-FFF2-40B4-BE49-F238E27FC236}">
                  <a16:creationId xmlns:a16="http://schemas.microsoft.com/office/drawing/2014/main" id="{2DE1F075-5D0D-2F4E-BAD7-7182710F6F58}"/>
                </a:ext>
              </a:extLst>
            </p:cNvPr>
            <p:cNvSpPr txBox="1"/>
            <p:nvPr/>
          </p:nvSpPr>
          <p:spPr bwMode="gray">
            <a:xfrm>
              <a:off x="6011050" y="3774549"/>
              <a:ext cx="1096265" cy="295449"/>
            </a:xfrm>
            <a:prstGeom prst="rect">
              <a:avLst/>
            </a:prstGeom>
            <a:noFill/>
          </p:spPr>
          <p:txBody>
            <a:bodyPr wrap="square" lIns="12181" tIns="12181" rIns="12181" bIns="12181" rtlCol="0" anchor="ctr">
              <a:sp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Diversified </a:t>
              </a: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Insurance</a:t>
              </a:r>
            </a:p>
          </p:txBody>
        </p:sp>
        <p:grpSp>
          <p:nvGrpSpPr>
            <p:cNvPr id="269" name="Group 268">
              <a:extLst>
                <a:ext uri="{FF2B5EF4-FFF2-40B4-BE49-F238E27FC236}">
                  <a16:creationId xmlns:a16="http://schemas.microsoft.com/office/drawing/2014/main" id="{6A0A07B3-E183-8447-B35A-8D73EBE0ACE8}"/>
                </a:ext>
              </a:extLst>
            </p:cNvPr>
            <p:cNvGrpSpPr/>
            <p:nvPr/>
          </p:nvGrpSpPr>
          <p:grpSpPr>
            <a:xfrm>
              <a:off x="6326806" y="4548663"/>
              <a:ext cx="449890" cy="211915"/>
              <a:chOff x="967157" y="2336037"/>
              <a:chExt cx="449890" cy="211915"/>
            </a:xfrm>
          </p:grpSpPr>
          <p:sp>
            <p:nvSpPr>
              <p:cNvPr id="270" name="Rectangle 269">
                <a:extLst>
                  <a:ext uri="{FF2B5EF4-FFF2-40B4-BE49-F238E27FC236}">
                    <a16:creationId xmlns:a16="http://schemas.microsoft.com/office/drawing/2014/main" id="{431B3EC6-0DBD-384E-BAC4-C4C64AB85BA2}"/>
                  </a:ext>
                </a:extLst>
              </p:cNvPr>
              <p:cNvSpPr/>
              <p:nvPr/>
            </p:nvSpPr>
            <p:spPr>
              <a:xfrm>
                <a:off x="967157" y="2336037"/>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3</a:t>
                </a:r>
              </a:p>
            </p:txBody>
          </p:sp>
          <p:sp>
            <p:nvSpPr>
              <p:cNvPr id="272" name="Rectangle 271">
                <a:extLst>
                  <a:ext uri="{FF2B5EF4-FFF2-40B4-BE49-F238E27FC236}">
                    <a16:creationId xmlns:a16="http://schemas.microsoft.com/office/drawing/2014/main" id="{B2B2DA21-6B6A-7E46-818C-1B5DBE7B903E}"/>
                  </a:ext>
                </a:extLst>
              </p:cNvPr>
              <p:cNvSpPr/>
              <p:nvPr/>
            </p:nvSpPr>
            <p:spPr>
              <a:xfrm>
                <a:off x="1005013" y="2375549"/>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4" name="Rectangle 273">
                <a:extLst>
                  <a:ext uri="{FF2B5EF4-FFF2-40B4-BE49-F238E27FC236}">
                    <a16:creationId xmlns:a16="http://schemas.microsoft.com/office/drawing/2014/main" id="{65249CF1-F468-0947-A6E5-A9C65D809BD1}"/>
                  </a:ext>
                </a:extLst>
              </p:cNvPr>
              <p:cNvSpPr/>
              <p:nvPr/>
            </p:nvSpPr>
            <p:spPr>
              <a:xfrm>
                <a:off x="1331686" y="2344623"/>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pic>
          <p:nvPicPr>
            <p:cNvPr id="279" name="Graphic 278">
              <a:extLst>
                <a:ext uri="{FF2B5EF4-FFF2-40B4-BE49-F238E27FC236}">
                  <a16:creationId xmlns:a16="http://schemas.microsoft.com/office/drawing/2014/main" id="{F62D1BDD-1620-E848-8447-ED8EF7E7E02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423802" y="4143985"/>
              <a:ext cx="258185" cy="289893"/>
            </a:xfrm>
            <a:prstGeom prst="rect">
              <a:avLst/>
            </a:prstGeom>
          </p:spPr>
        </p:pic>
      </p:grpSp>
      <p:grpSp>
        <p:nvGrpSpPr>
          <p:cNvPr id="17" name="Group 16">
            <a:extLst>
              <a:ext uri="{FF2B5EF4-FFF2-40B4-BE49-F238E27FC236}">
                <a16:creationId xmlns:a16="http://schemas.microsoft.com/office/drawing/2014/main" id="{51098AA3-968C-1B48-9DC8-98FA28A0C05D}"/>
              </a:ext>
            </a:extLst>
          </p:cNvPr>
          <p:cNvGrpSpPr/>
          <p:nvPr/>
        </p:nvGrpSpPr>
        <p:grpSpPr>
          <a:xfrm>
            <a:off x="10039926" y="4980611"/>
            <a:ext cx="1738087" cy="1303466"/>
            <a:chOff x="7736670" y="3803520"/>
            <a:chExt cx="1303565" cy="977600"/>
          </a:xfrm>
        </p:grpSpPr>
        <p:grpSp>
          <p:nvGrpSpPr>
            <p:cNvPr id="15" name="Group 14">
              <a:extLst>
                <a:ext uri="{FF2B5EF4-FFF2-40B4-BE49-F238E27FC236}">
                  <a16:creationId xmlns:a16="http://schemas.microsoft.com/office/drawing/2014/main" id="{FB17A7C2-5154-CC4B-8F09-3E2DE5259F84}"/>
                </a:ext>
              </a:extLst>
            </p:cNvPr>
            <p:cNvGrpSpPr/>
            <p:nvPr/>
          </p:nvGrpSpPr>
          <p:grpSpPr>
            <a:xfrm>
              <a:off x="7736670" y="3803520"/>
              <a:ext cx="1303565" cy="977600"/>
              <a:chOff x="7347062" y="3773376"/>
              <a:chExt cx="1303565" cy="977600"/>
            </a:xfrm>
          </p:grpSpPr>
          <p:sp>
            <p:nvSpPr>
              <p:cNvPr id="284" name="TextBox 283">
                <a:extLst>
                  <a:ext uri="{FF2B5EF4-FFF2-40B4-BE49-F238E27FC236}">
                    <a16:creationId xmlns:a16="http://schemas.microsoft.com/office/drawing/2014/main" id="{9E20B9E3-DC12-4841-AEF0-7B82ADBE58E0}"/>
                  </a:ext>
                </a:extLst>
              </p:cNvPr>
              <p:cNvSpPr txBox="1"/>
              <p:nvPr/>
            </p:nvSpPr>
            <p:spPr bwMode="gray">
              <a:xfrm>
                <a:off x="7347062" y="3773376"/>
                <a:ext cx="1303565" cy="295449"/>
              </a:xfrm>
              <a:prstGeom prst="rect">
                <a:avLst/>
              </a:prstGeom>
              <a:noFill/>
            </p:spPr>
            <p:txBody>
              <a:bodyPr wrap="square" lIns="12181" tIns="12181" rIns="12181" bIns="12181" rtlCol="0" anchor="ctr">
                <a:spAutoFit/>
              </a:bodyPr>
              <a:lstStyle/>
              <a:p>
                <a:pPr marL="0" marR="0" lvl="0" indent="0" algn="ctr" defTabSz="1087646"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Retail and Food</a:t>
                </a:r>
              </a:p>
            </p:txBody>
          </p:sp>
          <p:grpSp>
            <p:nvGrpSpPr>
              <p:cNvPr id="285" name="Group 284">
                <a:extLst>
                  <a:ext uri="{FF2B5EF4-FFF2-40B4-BE49-F238E27FC236}">
                    <a16:creationId xmlns:a16="http://schemas.microsoft.com/office/drawing/2014/main" id="{4875325F-2649-2647-9730-08419447EDEB}"/>
                  </a:ext>
                </a:extLst>
              </p:cNvPr>
              <p:cNvGrpSpPr/>
              <p:nvPr/>
            </p:nvGrpSpPr>
            <p:grpSpPr>
              <a:xfrm>
                <a:off x="7779232" y="4544979"/>
                <a:ext cx="441304" cy="205997"/>
                <a:chOff x="971450" y="2353925"/>
                <a:chExt cx="441304" cy="205997"/>
              </a:xfrm>
            </p:grpSpPr>
            <p:sp>
              <p:nvSpPr>
                <p:cNvPr id="286" name="Rectangle 285">
                  <a:extLst>
                    <a:ext uri="{FF2B5EF4-FFF2-40B4-BE49-F238E27FC236}">
                      <a16:creationId xmlns:a16="http://schemas.microsoft.com/office/drawing/2014/main" id="{C50ADFA3-D9ED-1A4F-AC3A-470F63380152}"/>
                    </a:ext>
                  </a:extLst>
                </p:cNvPr>
                <p:cNvSpPr/>
                <p:nvPr/>
              </p:nvSpPr>
              <p:spPr>
                <a:xfrm>
                  <a:off x="971450" y="2353925"/>
                  <a:ext cx="85360"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2</a:t>
                  </a:r>
                </a:p>
              </p:txBody>
            </p:sp>
            <p:sp>
              <p:nvSpPr>
                <p:cNvPr id="287" name="Rectangle 286">
                  <a:extLst>
                    <a:ext uri="{FF2B5EF4-FFF2-40B4-BE49-F238E27FC236}">
                      <a16:creationId xmlns:a16="http://schemas.microsoft.com/office/drawing/2014/main" id="{B4E0E296-671F-3246-AF32-0DC9A23D1EE2}"/>
                    </a:ext>
                  </a:extLst>
                </p:cNvPr>
                <p:cNvSpPr/>
                <p:nvPr/>
              </p:nvSpPr>
              <p:spPr>
                <a:xfrm>
                  <a:off x="1005013" y="2387519"/>
                  <a:ext cx="385238" cy="172403"/>
                </a:xfrm>
                <a:prstGeom prst="rect">
                  <a:avLst/>
                </a:prstGeom>
              </p:spPr>
              <p:txBody>
                <a:bodyPr wrap="square" lIns="0" tIns="0" rIns="0" bIns="0" anchor="ct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rPr>
                    <a:t>OF THE</a:t>
                  </a:r>
                  <a:br>
                    <a:rPr kumimoji="0" lang="en-US" sz="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TOP</a:t>
                  </a:r>
                  <a:endParaRPr kumimoji="0" lang="en-US" sz="9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88" name="Rectangle 287">
                  <a:extLst>
                    <a:ext uri="{FF2B5EF4-FFF2-40B4-BE49-F238E27FC236}">
                      <a16:creationId xmlns:a16="http://schemas.microsoft.com/office/drawing/2014/main" id="{50698056-D09B-4C4C-8048-3A8A9FF3B3EC}"/>
                    </a:ext>
                  </a:extLst>
                </p:cNvPr>
                <p:cNvSpPr/>
                <p:nvPr/>
              </p:nvSpPr>
              <p:spPr>
                <a:xfrm>
                  <a:off x="1327393" y="2362511"/>
                  <a:ext cx="85361" cy="184666"/>
                </a:xfrm>
                <a:prstGeom prst="rect">
                  <a:avLst/>
                </a:prstGeom>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5</a:t>
                  </a:r>
                </a:p>
              </p:txBody>
            </p:sp>
          </p:grpSp>
        </p:grpSp>
        <p:pic>
          <p:nvPicPr>
            <p:cNvPr id="303" name="Graphic 302">
              <a:extLst>
                <a:ext uri="{FF2B5EF4-FFF2-40B4-BE49-F238E27FC236}">
                  <a16:creationId xmlns:a16="http://schemas.microsoft.com/office/drawing/2014/main" id="{AD3E87FC-0EA6-BF41-9097-E2A087153FE9}"/>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19553" y="4184158"/>
              <a:ext cx="312778" cy="294998"/>
            </a:xfrm>
            <a:prstGeom prst="rect">
              <a:avLst/>
            </a:prstGeom>
          </p:spPr>
        </p:pic>
      </p:grpSp>
      <p:grpSp>
        <p:nvGrpSpPr>
          <p:cNvPr id="50" name="Group 49">
            <a:extLst>
              <a:ext uri="{FF2B5EF4-FFF2-40B4-BE49-F238E27FC236}">
                <a16:creationId xmlns:a16="http://schemas.microsoft.com/office/drawing/2014/main" id="{E813F241-B263-6646-A410-004FC308ECAC}"/>
              </a:ext>
            </a:extLst>
          </p:cNvPr>
          <p:cNvGrpSpPr/>
          <p:nvPr/>
        </p:nvGrpSpPr>
        <p:grpSpPr>
          <a:xfrm>
            <a:off x="9027952" y="1489349"/>
            <a:ext cx="2541041" cy="2950288"/>
            <a:chOff x="6770963" y="1117012"/>
            <a:chExt cx="1905781" cy="2212716"/>
          </a:xfrm>
        </p:grpSpPr>
        <p:grpSp>
          <p:nvGrpSpPr>
            <p:cNvPr id="111" name="Group 110">
              <a:extLst>
                <a:ext uri="{FF2B5EF4-FFF2-40B4-BE49-F238E27FC236}">
                  <a16:creationId xmlns:a16="http://schemas.microsoft.com/office/drawing/2014/main" id="{96C87386-AC3B-3C4E-9296-7BC9126F3A65}"/>
                </a:ext>
              </a:extLst>
            </p:cNvPr>
            <p:cNvGrpSpPr/>
            <p:nvPr/>
          </p:nvGrpSpPr>
          <p:grpSpPr>
            <a:xfrm>
              <a:off x="6770963" y="1117012"/>
              <a:ext cx="1905781" cy="2212716"/>
              <a:chOff x="6770963" y="969359"/>
              <a:chExt cx="2106337" cy="2445572"/>
            </a:xfrm>
          </p:grpSpPr>
          <p:grpSp>
            <p:nvGrpSpPr>
              <p:cNvPr id="112" name="Group 111">
                <a:extLst>
                  <a:ext uri="{FF2B5EF4-FFF2-40B4-BE49-F238E27FC236}">
                    <a16:creationId xmlns:a16="http://schemas.microsoft.com/office/drawing/2014/main" id="{7A78F4F7-ADF3-FE44-9A28-F1B5CFCF1729}"/>
                  </a:ext>
                </a:extLst>
              </p:cNvPr>
              <p:cNvGrpSpPr/>
              <p:nvPr/>
            </p:nvGrpSpPr>
            <p:grpSpPr>
              <a:xfrm>
                <a:off x="6770963" y="969359"/>
                <a:ext cx="2106337" cy="2445572"/>
                <a:chOff x="6896100" y="1118459"/>
                <a:chExt cx="2106337" cy="2445572"/>
              </a:xfrm>
            </p:grpSpPr>
            <p:sp>
              <p:nvSpPr>
                <p:cNvPr id="123" name="Rectangle 122">
                  <a:extLst>
                    <a:ext uri="{FF2B5EF4-FFF2-40B4-BE49-F238E27FC236}">
                      <a16:creationId xmlns:a16="http://schemas.microsoft.com/office/drawing/2014/main" id="{618943C5-1885-9946-AA5B-6E36D6F5EAAB}"/>
                    </a:ext>
                  </a:extLst>
                </p:cNvPr>
                <p:cNvSpPr/>
                <p:nvPr/>
              </p:nvSpPr>
              <p:spPr>
                <a:xfrm>
                  <a:off x="6896100" y="1118459"/>
                  <a:ext cx="2106337" cy="2445572"/>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4" name="Arrow: Up 10">
                  <a:extLst>
                    <a:ext uri="{FF2B5EF4-FFF2-40B4-BE49-F238E27FC236}">
                      <a16:creationId xmlns:a16="http://schemas.microsoft.com/office/drawing/2014/main" id="{CA0BD01F-32A6-1D44-A56C-65D7218DF544}"/>
                    </a:ext>
                  </a:extLst>
                </p:cNvPr>
                <p:cNvSpPr/>
                <p:nvPr/>
              </p:nvSpPr>
              <p:spPr>
                <a:xfrm>
                  <a:off x="6987939" y="1669022"/>
                  <a:ext cx="212961" cy="1878016"/>
                </a:xfrm>
                <a:prstGeom prst="upArrow">
                  <a:avLst>
                    <a:gd name="adj1" fmla="val 50000"/>
                    <a:gd name="adj2" fmla="val 67526"/>
                  </a:avLst>
                </a:prstGeom>
                <a:gradFill>
                  <a:gsLst>
                    <a:gs pos="0">
                      <a:schemeClr val="accent1">
                        <a:tint val="100000"/>
                        <a:shade val="100000"/>
                        <a:satMod val="130000"/>
                        <a:lumMod val="0"/>
                        <a:lumOff val="100000"/>
                        <a:alpha val="0"/>
                      </a:schemeClr>
                    </a:gs>
                    <a:gs pos="60000">
                      <a:schemeClr val="accent1">
                        <a:alpha val="43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
            <p:nvSpPr>
              <p:cNvPr id="113" name="TextBox 112">
                <a:extLst>
                  <a:ext uri="{FF2B5EF4-FFF2-40B4-BE49-F238E27FC236}">
                    <a16:creationId xmlns:a16="http://schemas.microsoft.com/office/drawing/2014/main" id="{95FE4551-C376-6E4E-BDA6-D5DEAD54B445}"/>
                  </a:ext>
                </a:extLst>
              </p:cNvPr>
              <p:cNvSpPr txBox="1"/>
              <p:nvPr/>
            </p:nvSpPr>
            <p:spPr>
              <a:xfrm>
                <a:off x="7335632" y="1092177"/>
                <a:ext cx="1326002" cy="586827"/>
              </a:xfrm>
              <a:prstGeom prst="rect">
                <a:avLst/>
              </a:prstGeom>
            </p:spPr>
            <p:txBody>
              <a:bodyPr wrap="square" lIns="0" tIns="0" rIns="0" bIns="0" rtlCol="0">
                <a:noAutofit/>
              </a:bodyPr>
              <a:lstStyle>
                <a:defPPr>
                  <a:defRPr lang="en-US"/>
                </a:defPPr>
                <a:lvl1pPr algn="ctr" defTabSz="342900" fontAlgn="auto">
                  <a:lnSpc>
                    <a:spcPct val="90000"/>
                  </a:lnSpc>
                  <a:spcBef>
                    <a:spcPts val="400"/>
                  </a:spcBef>
                  <a:spcAft>
                    <a:spcPts val="0"/>
                  </a:spcAft>
                  <a:defRPr sz="1600">
                    <a:solidFill>
                      <a:schemeClr val="accent3">
                        <a:lumMod val="40000"/>
                        <a:lumOff val="60000"/>
                      </a:schemeClr>
                    </a:solidFill>
                    <a:latin typeface="Arial" panose="020B0604020202020204" pitchFamily="34" charset="0"/>
                    <a:ea typeface="Arial" charset="0"/>
                    <a:cs typeface="Arial" panose="020B0604020202020204" pitchFamily="34" charset="0"/>
                  </a:defRPr>
                </a:lvl1p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Office 365</a:t>
                </a:r>
              </a:p>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Monthly Traffic</a:t>
                </a:r>
              </a:p>
            </p:txBody>
          </p:sp>
          <p:grpSp>
            <p:nvGrpSpPr>
              <p:cNvPr id="117" name="Group 116">
                <a:extLst>
                  <a:ext uri="{FF2B5EF4-FFF2-40B4-BE49-F238E27FC236}">
                    <a16:creationId xmlns:a16="http://schemas.microsoft.com/office/drawing/2014/main" id="{F45DF209-4AED-024F-8EB5-85171A6BFA08}"/>
                  </a:ext>
                </a:extLst>
              </p:cNvPr>
              <p:cNvGrpSpPr/>
              <p:nvPr/>
            </p:nvGrpSpPr>
            <p:grpSpPr>
              <a:xfrm>
                <a:off x="6994763" y="1603242"/>
                <a:ext cx="768473" cy="1660461"/>
                <a:chOff x="6994763" y="1752342"/>
                <a:chExt cx="768473" cy="1660461"/>
              </a:xfrm>
            </p:grpSpPr>
            <p:sp>
              <p:nvSpPr>
                <p:cNvPr id="119" name="TextBox 118">
                  <a:extLst>
                    <a:ext uri="{FF2B5EF4-FFF2-40B4-BE49-F238E27FC236}">
                      <a16:creationId xmlns:a16="http://schemas.microsoft.com/office/drawing/2014/main" id="{9D9DAEEF-036A-404F-9DC8-F181EE3005E2}"/>
                    </a:ext>
                  </a:extLst>
                </p:cNvPr>
                <p:cNvSpPr txBox="1"/>
                <p:nvPr/>
              </p:nvSpPr>
              <p:spPr>
                <a:xfrm>
                  <a:off x="6994962" y="1752342"/>
                  <a:ext cx="704882"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1"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401 TB</a:t>
                  </a:r>
                </a:p>
              </p:txBody>
            </p:sp>
            <p:sp>
              <p:nvSpPr>
                <p:cNvPr id="120" name="TextBox 119">
                  <a:extLst>
                    <a:ext uri="{FF2B5EF4-FFF2-40B4-BE49-F238E27FC236}">
                      <a16:creationId xmlns:a16="http://schemas.microsoft.com/office/drawing/2014/main" id="{7E9EF493-D219-4C49-B224-7CBFC0B45465}"/>
                    </a:ext>
                  </a:extLst>
                </p:cNvPr>
                <p:cNvSpPr txBox="1"/>
                <p:nvPr/>
              </p:nvSpPr>
              <p:spPr>
                <a:xfrm>
                  <a:off x="7009855" y="3160826"/>
                  <a:ext cx="704882"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318 TB</a:t>
                  </a:r>
                </a:p>
              </p:txBody>
            </p:sp>
            <p:sp>
              <p:nvSpPr>
                <p:cNvPr id="121" name="TextBox 120">
                  <a:extLst>
                    <a:ext uri="{FF2B5EF4-FFF2-40B4-BE49-F238E27FC236}">
                      <a16:creationId xmlns:a16="http://schemas.microsoft.com/office/drawing/2014/main" id="{42D9AB97-E310-1D47-87E4-B891016FAF88}"/>
                    </a:ext>
                  </a:extLst>
                </p:cNvPr>
                <p:cNvSpPr txBox="1"/>
                <p:nvPr/>
              </p:nvSpPr>
              <p:spPr>
                <a:xfrm>
                  <a:off x="6994962" y="2734535"/>
                  <a:ext cx="704882"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345 TB</a:t>
                  </a:r>
                </a:p>
              </p:txBody>
            </p:sp>
            <p:sp>
              <p:nvSpPr>
                <p:cNvPr id="122" name="TextBox 121">
                  <a:extLst>
                    <a:ext uri="{FF2B5EF4-FFF2-40B4-BE49-F238E27FC236}">
                      <a16:creationId xmlns:a16="http://schemas.microsoft.com/office/drawing/2014/main" id="{60BF5849-762E-6341-9680-09126D725D2E}"/>
                    </a:ext>
                  </a:extLst>
                </p:cNvPr>
                <p:cNvSpPr txBox="1"/>
                <p:nvPr/>
              </p:nvSpPr>
              <p:spPr>
                <a:xfrm>
                  <a:off x="6994763" y="2271548"/>
                  <a:ext cx="768473"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349 TB</a:t>
                  </a:r>
                </a:p>
              </p:txBody>
            </p:sp>
          </p:grpSp>
        </p:grpSp>
        <p:pic>
          <p:nvPicPr>
            <p:cNvPr id="126" name="Picture 5">
              <a:extLst>
                <a:ext uri="{FF2B5EF4-FFF2-40B4-BE49-F238E27FC236}">
                  <a16:creationId xmlns:a16="http://schemas.microsoft.com/office/drawing/2014/main" id="{F1FDA594-4B7D-A542-B675-D7F1C150229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950400" y="1250256"/>
              <a:ext cx="230007" cy="275061"/>
            </a:xfrm>
            <a:prstGeom prst="rect">
              <a:avLst/>
            </a:prstGeom>
          </p:spPr>
        </p:pic>
        <p:pic>
          <p:nvPicPr>
            <p:cNvPr id="24" name="Graphic 23">
              <a:extLst>
                <a:ext uri="{FF2B5EF4-FFF2-40B4-BE49-F238E27FC236}">
                  <a16:creationId xmlns:a16="http://schemas.microsoft.com/office/drawing/2014/main" id="{FCF08064-EE6A-594C-BA50-A6C3F154110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655178" y="1750103"/>
              <a:ext cx="566240" cy="154205"/>
            </a:xfrm>
            <a:prstGeom prst="rect">
              <a:avLst/>
            </a:prstGeom>
          </p:spPr>
        </p:pic>
        <p:pic>
          <p:nvPicPr>
            <p:cNvPr id="26" name="Graphic 25">
              <a:extLst>
                <a:ext uri="{FF2B5EF4-FFF2-40B4-BE49-F238E27FC236}">
                  <a16:creationId xmlns:a16="http://schemas.microsoft.com/office/drawing/2014/main" id="{148972E1-1C48-474A-A3DD-93484E150DC0}"/>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665208" y="2241941"/>
              <a:ext cx="521512" cy="78226"/>
            </a:xfrm>
            <a:prstGeom prst="rect">
              <a:avLst/>
            </a:prstGeom>
          </p:spPr>
        </p:pic>
        <p:pic>
          <p:nvPicPr>
            <p:cNvPr id="28" name="Graphic 27">
              <a:extLst>
                <a:ext uri="{FF2B5EF4-FFF2-40B4-BE49-F238E27FC236}">
                  <a16:creationId xmlns:a16="http://schemas.microsoft.com/office/drawing/2014/main" id="{7CBC102B-AF3A-FD4F-A3CA-424E92FEA07B}"/>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650358" y="2630406"/>
              <a:ext cx="569414" cy="131213"/>
            </a:xfrm>
            <a:prstGeom prst="rect">
              <a:avLst/>
            </a:prstGeom>
          </p:spPr>
        </p:pic>
        <p:pic>
          <p:nvPicPr>
            <p:cNvPr id="30" name="Graphic 29">
              <a:extLst>
                <a:ext uri="{FF2B5EF4-FFF2-40B4-BE49-F238E27FC236}">
                  <a16:creationId xmlns:a16="http://schemas.microsoft.com/office/drawing/2014/main" id="{5E4C3184-4B62-BB4B-9435-DAAD5A16F051}"/>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7656099" y="3034356"/>
              <a:ext cx="529455" cy="95302"/>
            </a:xfrm>
            <a:prstGeom prst="rect">
              <a:avLst/>
            </a:prstGeom>
          </p:spPr>
        </p:pic>
      </p:grpSp>
      <p:grpSp>
        <p:nvGrpSpPr>
          <p:cNvPr id="49" name="Group 48">
            <a:extLst>
              <a:ext uri="{FF2B5EF4-FFF2-40B4-BE49-F238E27FC236}">
                <a16:creationId xmlns:a16="http://schemas.microsoft.com/office/drawing/2014/main" id="{7744D4A5-8EC7-D949-8686-444E7399CA94}"/>
              </a:ext>
            </a:extLst>
          </p:cNvPr>
          <p:cNvGrpSpPr/>
          <p:nvPr/>
        </p:nvGrpSpPr>
        <p:grpSpPr>
          <a:xfrm>
            <a:off x="6117902" y="1489349"/>
            <a:ext cx="2541041" cy="2950288"/>
            <a:chOff x="4588426" y="1117012"/>
            <a:chExt cx="1905781" cy="2212716"/>
          </a:xfrm>
        </p:grpSpPr>
        <p:grpSp>
          <p:nvGrpSpPr>
            <p:cNvPr id="22" name="Group 21">
              <a:extLst>
                <a:ext uri="{FF2B5EF4-FFF2-40B4-BE49-F238E27FC236}">
                  <a16:creationId xmlns:a16="http://schemas.microsoft.com/office/drawing/2014/main" id="{DC2897DC-7388-42C9-80E9-CDB5D1870742}"/>
                </a:ext>
              </a:extLst>
            </p:cNvPr>
            <p:cNvGrpSpPr/>
            <p:nvPr/>
          </p:nvGrpSpPr>
          <p:grpSpPr>
            <a:xfrm>
              <a:off x="4588426" y="1117012"/>
              <a:ext cx="1905781" cy="2212716"/>
              <a:chOff x="4588426" y="884156"/>
              <a:chExt cx="2106337" cy="2445572"/>
            </a:xfrm>
          </p:grpSpPr>
          <p:grpSp>
            <p:nvGrpSpPr>
              <p:cNvPr id="96" name="Group 95">
                <a:extLst>
                  <a:ext uri="{FF2B5EF4-FFF2-40B4-BE49-F238E27FC236}">
                    <a16:creationId xmlns:a16="http://schemas.microsoft.com/office/drawing/2014/main" id="{9FC5C0D2-998C-364C-B38D-32C80BB2D363}"/>
                  </a:ext>
                </a:extLst>
              </p:cNvPr>
              <p:cNvGrpSpPr/>
              <p:nvPr/>
            </p:nvGrpSpPr>
            <p:grpSpPr>
              <a:xfrm>
                <a:off x="4588426" y="884156"/>
                <a:ext cx="2106337" cy="2445572"/>
                <a:chOff x="4588426" y="969359"/>
                <a:chExt cx="2106337" cy="2445572"/>
              </a:xfrm>
            </p:grpSpPr>
            <p:grpSp>
              <p:nvGrpSpPr>
                <p:cNvPr id="97" name="Group 96">
                  <a:extLst>
                    <a:ext uri="{FF2B5EF4-FFF2-40B4-BE49-F238E27FC236}">
                      <a16:creationId xmlns:a16="http://schemas.microsoft.com/office/drawing/2014/main" id="{9EB64B7B-76A7-434F-8FAB-7BAD4570075D}"/>
                    </a:ext>
                  </a:extLst>
                </p:cNvPr>
                <p:cNvGrpSpPr/>
                <p:nvPr/>
              </p:nvGrpSpPr>
              <p:grpSpPr>
                <a:xfrm>
                  <a:off x="4588426" y="969359"/>
                  <a:ext cx="2106337" cy="2445572"/>
                  <a:chOff x="4713563" y="1118459"/>
                  <a:chExt cx="2106337" cy="2445572"/>
                </a:xfrm>
              </p:grpSpPr>
              <p:sp>
                <p:nvSpPr>
                  <p:cNvPr id="109" name="Rectangle 108">
                    <a:extLst>
                      <a:ext uri="{FF2B5EF4-FFF2-40B4-BE49-F238E27FC236}">
                        <a16:creationId xmlns:a16="http://schemas.microsoft.com/office/drawing/2014/main" id="{3E7F77B5-AAEE-C548-A683-B633D2EFAF8D}"/>
                      </a:ext>
                    </a:extLst>
                  </p:cNvPr>
                  <p:cNvSpPr/>
                  <p:nvPr/>
                </p:nvSpPr>
                <p:spPr>
                  <a:xfrm>
                    <a:off x="4713563" y="1118459"/>
                    <a:ext cx="2106337" cy="2445572"/>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0" name="Arrow: Up 10">
                    <a:extLst>
                      <a:ext uri="{FF2B5EF4-FFF2-40B4-BE49-F238E27FC236}">
                        <a16:creationId xmlns:a16="http://schemas.microsoft.com/office/drawing/2014/main" id="{1952C84E-00B3-9648-9EA6-F6B4A3FC2204}"/>
                      </a:ext>
                    </a:extLst>
                  </p:cNvPr>
                  <p:cNvSpPr/>
                  <p:nvPr/>
                </p:nvSpPr>
                <p:spPr>
                  <a:xfrm>
                    <a:off x="4778139" y="1669022"/>
                    <a:ext cx="212961" cy="1895009"/>
                  </a:xfrm>
                  <a:prstGeom prst="upArrow">
                    <a:avLst>
                      <a:gd name="adj1" fmla="val 50000"/>
                      <a:gd name="adj2" fmla="val 67526"/>
                    </a:avLst>
                  </a:prstGeom>
                  <a:gradFill>
                    <a:gsLst>
                      <a:gs pos="0">
                        <a:schemeClr val="accent1">
                          <a:tint val="100000"/>
                          <a:shade val="100000"/>
                          <a:satMod val="130000"/>
                          <a:lumMod val="0"/>
                          <a:lumOff val="100000"/>
                          <a:alpha val="0"/>
                        </a:schemeClr>
                      </a:gs>
                      <a:gs pos="60000">
                        <a:schemeClr val="accent1">
                          <a:alpha val="42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
              <p:nvSpPr>
                <p:cNvPr id="98" name="TextBox 97">
                  <a:extLst>
                    <a:ext uri="{FF2B5EF4-FFF2-40B4-BE49-F238E27FC236}">
                      <a16:creationId xmlns:a16="http://schemas.microsoft.com/office/drawing/2014/main" id="{F6D03767-8A89-4645-B5EA-1A2BA84E8564}"/>
                    </a:ext>
                  </a:extLst>
                </p:cNvPr>
                <p:cNvSpPr txBox="1"/>
                <p:nvPr/>
              </p:nvSpPr>
              <p:spPr>
                <a:xfrm>
                  <a:off x="5180262" y="1096458"/>
                  <a:ext cx="922666" cy="586827"/>
                </a:xfrm>
                <a:prstGeom prst="rect">
                  <a:avLst/>
                </a:prstGeom>
                <a:noFill/>
              </p:spPr>
              <p:txBody>
                <a:bodyPr wrap="square" lIns="0" tIns="0" rIns="0" bIns="0" rtlCol="0">
                  <a:noAutofit/>
                </a:bodyPr>
                <a:lstStyle>
                  <a:defPPr>
                    <a:defRPr lang="en-US"/>
                  </a:defPPr>
                  <a:lvl1pPr algn="ctr" defTabSz="342900" fontAlgn="auto">
                    <a:lnSpc>
                      <a:spcPct val="90000"/>
                    </a:lnSpc>
                    <a:spcBef>
                      <a:spcPts val="400"/>
                    </a:spcBef>
                    <a:spcAft>
                      <a:spcPts val="0"/>
                    </a:spcAft>
                    <a:defRPr sz="1600">
                      <a:solidFill>
                        <a:schemeClr val="accent3">
                          <a:lumMod val="40000"/>
                          <a:lumOff val="60000"/>
                        </a:schemeClr>
                      </a:solidFill>
                      <a:latin typeface="Arial" panose="020B0604020202020204" pitchFamily="34" charset="0"/>
                      <a:ea typeface="Arial" charset="0"/>
                      <a:cs typeface="Arial" panose="020B0604020202020204" pitchFamily="34" charset="0"/>
                    </a:defRPr>
                  </a:lvl1p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Users</a:t>
                  </a:r>
                </a:p>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Protected</a:t>
                  </a:r>
                </a:p>
              </p:txBody>
            </p:sp>
            <p:grpSp>
              <p:nvGrpSpPr>
                <p:cNvPr id="99" name="Group 98">
                  <a:extLst>
                    <a:ext uri="{FF2B5EF4-FFF2-40B4-BE49-F238E27FC236}">
                      <a16:creationId xmlns:a16="http://schemas.microsoft.com/office/drawing/2014/main" id="{1ABC4D91-2D65-7940-99F6-2BE8032EC987}"/>
                    </a:ext>
                  </a:extLst>
                </p:cNvPr>
                <p:cNvGrpSpPr/>
                <p:nvPr/>
              </p:nvGrpSpPr>
              <p:grpSpPr>
                <a:xfrm>
                  <a:off x="4769922" y="1615336"/>
                  <a:ext cx="625039" cy="1652266"/>
                  <a:chOff x="4769922" y="1764436"/>
                  <a:chExt cx="625039" cy="1652266"/>
                </a:xfrm>
              </p:grpSpPr>
              <p:sp>
                <p:nvSpPr>
                  <p:cNvPr id="105" name="TextBox 104">
                    <a:extLst>
                      <a:ext uri="{FF2B5EF4-FFF2-40B4-BE49-F238E27FC236}">
                        <a16:creationId xmlns:a16="http://schemas.microsoft.com/office/drawing/2014/main" id="{763DEB40-06BA-654E-B9D6-0E7700DC5695}"/>
                      </a:ext>
                    </a:extLst>
                  </p:cNvPr>
                  <p:cNvSpPr txBox="1"/>
                  <p:nvPr/>
                </p:nvSpPr>
                <p:spPr>
                  <a:xfrm>
                    <a:off x="4769922" y="1764436"/>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1"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1.3M</a:t>
                    </a:r>
                  </a:p>
                </p:txBody>
              </p:sp>
              <p:sp>
                <p:nvSpPr>
                  <p:cNvPr id="106" name="TextBox 105">
                    <a:extLst>
                      <a:ext uri="{FF2B5EF4-FFF2-40B4-BE49-F238E27FC236}">
                        <a16:creationId xmlns:a16="http://schemas.microsoft.com/office/drawing/2014/main" id="{950A2335-C4D9-1945-B0AE-BDFEC682B201}"/>
                      </a:ext>
                    </a:extLst>
                  </p:cNvPr>
                  <p:cNvSpPr txBox="1"/>
                  <p:nvPr/>
                </p:nvSpPr>
                <p:spPr>
                  <a:xfrm>
                    <a:off x="4769922" y="2264006"/>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400K</a:t>
                    </a:r>
                  </a:p>
                </p:txBody>
              </p:sp>
              <p:sp>
                <p:nvSpPr>
                  <p:cNvPr id="107" name="TextBox 106">
                    <a:extLst>
                      <a:ext uri="{FF2B5EF4-FFF2-40B4-BE49-F238E27FC236}">
                        <a16:creationId xmlns:a16="http://schemas.microsoft.com/office/drawing/2014/main" id="{A100F55F-D778-2F42-8222-2A26271F169B}"/>
                      </a:ext>
                    </a:extLst>
                  </p:cNvPr>
                  <p:cNvSpPr txBox="1"/>
                  <p:nvPr/>
                </p:nvSpPr>
                <p:spPr>
                  <a:xfrm>
                    <a:off x="4769922" y="2733365"/>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200K</a:t>
                    </a:r>
                  </a:p>
                </p:txBody>
              </p:sp>
              <p:sp>
                <p:nvSpPr>
                  <p:cNvPr id="108" name="TextBox 107">
                    <a:extLst>
                      <a:ext uri="{FF2B5EF4-FFF2-40B4-BE49-F238E27FC236}">
                        <a16:creationId xmlns:a16="http://schemas.microsoft.com/office/drawing/2014/main" id="{9978486B-BCCD-F546-BC36-618DE2DCD2A5}"/>
                      </a:ext>
                    </a:extLst>
                  </p:cNvPr>
                  <p:cNvSpPr txBox="1"/>
                  <p:nvPr/>
                </p:nvSpPr>
                <p:spPr>
                  <a:xfrm>
                    <a:off x="4769923" y="3164725"/>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120K</a:t>
                    </a:r>
                  </a:p>
                </p:txBody>
              </p:sp>
            </p:grpSp>
          </p:grpSp>
          <p:sp>
            <p:nvSpPr>
              <p:cNvPr id="125" name="Freeform 46">
                <a:extLst>
                  <a:ext uri="{FF2B5EF4-FFF2-40B4-BE49-F238E27FC236}">
                    <a16:creationId xmlns:a16="http://schemas.microsoft.com/office/drawing/2014/main" id="{6111B598-E9E4-4F4A-87C1-BF997AA1A398}"/>
                  </a:ext>
                </a:extLst>
              </p:cNvPr>
              <p:cNvSpPr>
                <a:spLocks noChangeAspect="1" noChangeArrowheads="1"/>
              </p:cNvSpPr>
              <p:nvPr/>
            </p:nvSpPr>
            <p:spPr bwMode="auto">
              <a:xfrm>
                <a:off x="4731653" y="1060800"/>
                <a:ext cx="341904" cy="239587"/>
              </a:xfrm>
              <a:custGeom>
                <a:avLst/>
                <a:gdLst>
                  <a:gd name="connsiteX0" fmla="*/ 502261 w 690549"/>
                  <a:gd name="connsiteY0" fmla="*/ 250115 h 483902"/>
                  <a:gd name="connsiteX1" fmla="*/ 633313 w 690549"/>
                  <a:gd name="connsiteY1" fmla="*/ 250115 h 483902"/>
                  <a:gd name="connsiteX2" fmla="*/ 635022 w 690549"/>
                  <a:gd name="connsiteY2" fmla="*/ 250115 h 483902"/>
                  <a:gd name="connsiteX3" fmla="*/ 660948 w 690549"/>
                  <a:gd name="connsiteY3" fmla="*/ 268993 h 483902"/>
                  <a:gd name="connsiteX4" fmla="*/ 690292 w 690549"/>
                  <a:gd name="connsiteY4" fmla="*/ 385122 h 483902"/>
                  <a:gd name="connsiteX5" fmla="*/ 671204 w 690549"/>
                  <a:gd name="connsiteY5" fmla="*/ 414583 h 483902"/>
                  <a:gd name="connsiteX6" fmla="*/ 641860 w 690549"/>
                  <a:gd name="connsiteY6" fmla="*/ 397135 h 483902"/>
                  <a:gd name="connsiteX7" fmla="*/ 635022 w 690549"/>
                  <a:gd name="connsiteY7" fmla="*/ 372822 h 483902"/>
                  <a:gd name="connsiteX8" fmla="*/ 626475 w 690549"/>
                  <a:gd name="connsiteY8" fmla="*/ 449193 h 483902"/>
                  <a:gd name="connsiteX9" fmla="*/ 612800 w 690549"/>
                  <a:gd name="connsiteY9" fmla="*/ 461206 h 483902"/>
                  <a:gd name="connsiteX10" fmla="*/ 514512 w 690549"/>
                  <a:gd name="connsiteY10" fmla="*/ 461206 h 483902"/>
                  <a:gd name="connsiteX11" fmla="*/ 500552 w 690549"/>
                  <a:gd name="connsiteY11" fmla="*/ 449193 h 483902"/>
                  <a:gd name="connsiteX12" fmla="*/ 497133 w 690549"/>
                  <a:gd name="connsiteY12" fmla="*/ 430029 h 483902"/>
                  <a:gd name="connsiteX13" fmla="*/ 498842 w 690549"/>
                  <a:gd name="connsiteY13" fmla="*/ 430029 h 483902"/>
                  <a:gd name="connsiteX14" fmla="*/ 533315 w 690549"/>
                  <a:gd name="connsiteY14" fmla="*/ 372822 h 483902"/>
                  <a:gd name="connsiteX15" fmla="*/ 502261 w 690549"/>
                  <a:gd name="connsiteY15" fmla="*/ 250115 h 483902"/>
                  <a:gd name="connsiteX16" fmla="*/ 55527 w 690549"/>
                  <a:gd name="connsiteY16" fmla="*/ 250115 h 483902"/>
                  <a:gd name="connsiteX17" fmla="*/ 57236 w 690549"/>
                  <a:gd name="connsiteY17" fmla="*/ 250115 h 483902"/>
                  <a:gd name="connsiteX18" fmla="*/ 188288 w 690549"/>
                  <a:gd name="connsiteY18" fmla="*/ 250115 h 483902"/>
                  <a:gd name="connsiteX19" fmla="*/ 157234 w 690549"/>
                  <a:gd name="connsiteY19" fmla="*/ 372822 h 483902"/>
                  <a:gd name="connsiteX20" fmla="*/ 191707 w 690549"/>
                  <a:gd name="connsiteY20" fmla="*/ 430029 h 483902"/>
                  <a:gd name="connsiteX21" fmla="*/ 193416 w 690549"/>
                  <a:gd name="connsiteY21" fmla="*/ 430029 h 483902"/>
                  <a:gd name="connsiteX22" fmla="*/ 189997 w 690549"/>
                  <a:gd name="connsiteY22" fmla="*/ 449193 h 483902"/>
                  <a:gd name="connsiteX23" fmla="*/ 176037 w 690549"/>
                  <a:gd name="connsiteY23" fmla="*/ 461206 h 483902"/>
                  <a:gd name="connsiteX24" fmla="*/ 77749 w 690549"/>
                  <a:gd name="connsiteY24" fmla="*/ 461206 h 483902"/>
                  <a:gd name="connsiteX25" fmla="*/ 64074 w 690549"/>
                  <a:gd name="connsiteY25" fmla="*/ 449193 h 483902"/>
                  <a:gd name="connsiteX26" fmla="*/ 55527 w 690549"/>
                  <a:gd name="connsiteY26" fmla="*/ 372822 h 483902"/>
                  <a:gd name="connsiteX27" fmla="*/ 48404 w 690549"/>
                  <a:gd name="connsiteY27" fmla="*/ 397135 h 483902"/>
                  <a:gd name="connsiteX28" fmla="*/ 19345 w 690549"/>
                  <a:gd name="connsiteY28" fmla="*/ 414583 h 483902"/>
                  <a:gd name="connsiteX29" fmla="*/ 257 w 690549"/>
                  <a:gd name="connsiteY29" fmla="*/ 385122 h 483902"/>
                  <a:gd name="connsiteX30" fmla="*/ 29601 w 690549"/>
                  <a:gd name="connsiteY30" fmla="*/ 268993 h 483902"/>
                  <a:gd name="connsiteX31" fmla="*/ 55527 w 690549"/>
                  <a:gd name="connsiteY31" fmla="*/ 250115 h 483902"/>
                  <a:gd name="connsiteX32" fmla="*/ 245766 w 690549"/>
                  <a:gd name="connsiteY32" fmla="*/ 188329 h 483902"/>
                  <a:gd name="connsiteX33" fmla="*/ 247478 w 690549"/>
                  <a:gd name="connsiteY33" fmla="*/ 188329 h 483902"/>
                  <a:gd name="connsiteX34" fmla="*/ 444044 w 690549"/>
                  <a:gd name="connsiteY34" fmla="*/ 188329 h 483902"/>
                  <a:gd name="connsiteX35" fmla="*/ 446041 w 690549"/>
                  <a:gd name="connsiteY35" fmla="*/ 188329 h 483902"/>
                  <a:gd name="connsiteX36" fmla="*/ 480562 w 690549"/>
                  <a:gd name="connsiteY36" fmla="*/ 214342 h 483902"/>
                  <a:gd name="connsiteX37" fmla="*/ 521930 w 690549"/>
                  <a:gd name="connsiteY37" fmla="*/ 376707 h 483902"/>
                  <a:gd name="connsiteX38" fmla="*/ 497679 w 690549"/>
                  <a:gd name="connsiteY38" fmla="*/ 418156 h 483902"/>
                  <a:gd name="connsiteX39" fmla="*/ 454600 w 690549"/>
                  <a:gd name="connsiteY39" fmla="*/ 393858 h 483902"/>
                  <a:gd name="connsiteX40" fmla="*/ 447753 w 690549"/>
                  <a:gd name="connsiteY40" fmla="*/ 359270 h 483902"/>
                  <a:gd name="connsiteX41" fmla="*/ 435486 w 690549"/>
                  <a:gd name="connsiteY41" fmla="*/ 464750 h 483902"/>
                  <a:gd name="connsiteX42" fmla="*/ 414659 w 690549"/>
                  <a:gd name="connsiteY42" fmla="*/ 483902 h 483902"/>
                  <a:gd name="connsiteX43" fmla="*/ 276863 w 690549"/>
                  <a:gd name="connsiteY43" fmla="*/ 483902 h 483902"/>
                  <a:gd name="connsiteX44" fmla="*/ 256322 w 690549"/>
                  <a:gd name="connsiteY44" fmla="*/ 464750 h 483902"/>
                  <a:gd name="connsiteX45" fmla="*/ 244054 w 690549"/>
                  <a:gd name="connsiteY45" fmla="*/ 359270 h 483902"/>
                  <a:gd name="connsiteX46" fmla="*/ 237207 w 690549"/>
                  <a:gd name="connsiteY46" fmla="*/ 393858 h 483902"/>
                  <a:gd name="connsiteX47" fmla="*/ 194128 w 690549"/>
                  <a:gd name="connsiteY47" fmla="*/ 418156 h 483902"/>
                  <a:gd name="connsiteX48" fmla="*/ 169878 w 690549"/>
                  <a:gd name="connsiteY48" fmla="*/ 376707 h 483902"/>
                  <a:gd name="connsiteX49" fmla="*/ 211246 w 690549"/>
                  <a:gd name="connsiteY49" fmla="*/ 214342 h 483902"/>
                  <a:gd name="connsiteX50" fmla="*/ 245766 w 690549"/>
                  <a:gd name="connsiteY50" fmla="*/ 188329 h 483902"/>
                  <a:gd name="connsiteX51" fmla="*/ 562868 w 690549"/>
                  <a:gd name="connsiteY51" fmla="*/ 116003 h 483902"/>
                  <a:gd name="connsiteX52" fmla="*/ 626531 w 690549"/>
                  <a:gd name="connsiteY52" fmla="*/ 179537 h 483902"/>
                  <a:gd name="connsiteX53" fmla="*/ 562868 w 690549"/>
                  <a:gd name="connsiteY53" fmla="*/ 243070 h 483902"/>
                  <a:gd name="connsiteX54" fmla="*/ 500910 w 690549"/>
                  <a:gd name="connsiteY54" fmla="*/ 179537 h 483902"/>
                  <a:gd name="connsiteX55" fmla="*/ 562868 w 690549"/>
                  <a:gd name="connsiteY55" fmla="*/ 116003 h 483902"/>
                  <a:gd name="connsiteX56" fmla="*/ 127682 w 690549"/>
                  <a:gd name="connsiteY56" fmla="*/ 116003 h 483902"/>
                  <a:gd name="connsiteX57" fmla="*/ 189640 w 690549"/>
                  <a:gd name="connsiteY57" fmla="*/ 179537 h 483902"/>
                  <a:gd name="connsiteX58" fmla="*/ 127682 w 690549"/>
                  <a:gd name="connsiteY58" fmla="*/ 243070 h 483902"/>
                  <a:gd name="connsiteX59" fmla="*/ 64019 w 690549"/>
                  <a:gd name="connsiteY59" fmla="*/ 179537 h 483902"/>
                  <a:gd name="connsiteX60" fmla="*/ 127682 w 690549"/>
                  <a:gd name="connsiteY60" fmla="*/ 116003 h 483902"/>
                  <a:gd name="connsiteX61" fmla="*/ 345904 w 690549"/>
                  <a:gd name="connsiteY61" fmla="*/ 0 h 483902"/>
                  <a:gd name="connsiteX62" fmla="*/ 433894 w 690549"/>
                  <a:gd name="connsiteY62" fmla="*/ 88664 h 483902"/>
                  <a:gd name="connsiteX63" fmla="*/ 345904 w 690549"/>
                  <a:gd name="connsiteY63" fmla="*/ 178762 h 483902"/>
                  <a:gd name="connsiteX64" fmla="*/ 257913 w 690549"/>
                  <a:gd name="connsiteY64" fmla="*/ 88664 h 483902"/>
                  <a:gd name="connsiteX65" fmla="*/ 345904 w 690549"/>
                  <a:gd name="connsiteY65" fmla="*/ 0 h 48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90549" h="483902">
                    <a:moveTo>
                      <a:pt x="502261" y="250115"/>
                    </a:moveTo>
                    <a:cubicBezTo>
                      <a:pt x="502261" y="250115"/>
                      <a:pt x="502261" y="250115"/>
                      <a:pt x="633313" y="250115"/>
                    </a:cubicBezTo>
                    <a:lnTo>
                      <a:pt x="635022" y="250115"/>
                    </a:lnTo>
                    <a:cubicBezTo>
                      <a:pt x="647273" y="248399"/>
                      <a:pt x="657529" y="256980"/>
                      <a:pt x="660948" y="268993"/>
                    </a:cubicBezTo>
                    <a:cubicBezTo>
                      <a:pt x="660948" y="268993"/>
                      <a:pt x="660948" y="268993"/>
                      <a:pt x="690292" y="385122"/>
                    </a:cubicBezTo>
                    <a:cubicBezTo>
                      <a:pt x="692001" y="398851"/>
                      <a:pt x="685164" y="411151"/>
                      <a:pt x="671204" y="414583"/>
                    </a:cubicBezTo>
                    <a:cubicBezTo>
                      <a:pt x="659238" y="418015"/>
                      <a:pt x="645563" y="411151"/>
                      <a:pt x="641860" y="397135"/>
                    </a:cubicBezTo>
                    <a:cubicBezTo>
                      <a:pt x="641860" y="397135"/>
                      <a:pt x="641860" y="397135"/>
                      <a:pt x="635022" y="372822"/>
                    </a:cubicBezTo>
                    <a:cubicBezTo>
                      <a:pt x="635022" y="372822"/>
                      <a:pt x="635022" y="372822"/>
                      <a:pt x="626475" y="449193"/>
                    </a:cubicBezTo>
                    <a:cubicBezTo>
                      <a:pt x="626475" y="456057"/>
                      <a:pt x="619638" y="461206"/>
                      <a:pt x="612800" y="461206"/>
                    </a:cubicBezTo>
                    <a:cubicBezTo>
                      <a:pt x="612800" y="461206"/>
                      <a:pt x="612800" y="461206"/>
                      <a:pt x="514512" y="461206"/>
                    </a:cubicBezTo>
                    <a:cubicBezTo>
                      <a:pt x="505680" y="461206"/>
                      <a:pt x="500552" y="456057"/>
                      <a:pt x="500552" y="449193"/>
                    </a:cubicBezTo>
                    <a:cubicBezTo>
                      <a:pt x="500552" y="449193"/>
                      <a:pt x="500552" y="449193"/>
                      <a:pt x="497133" y="430029"/>
                    </a:cubicBezTo>
                    <a:cubicBezTo>
                      <a:pt x="498842" y="430029"/>
                      <a:pt x="498842" y="430029"/>
                      <a:pt x="498842" y="430029"/>
                    </a:cubicBezTo>
                    <a:cubicBezTo>
                      <a:pt x="524768" y="423164"/>
                      <a:pt x="538443" y="397135"/>
                      <a:pt x="533315" y="372822"/>
                    </a:cubicBezTo>
                    <a:cubicBezTo>
                      <a:pt x="533315" y="372822"/>
                      <a:pt x="533315" y="372822"/>
                      <a:pt x="502261" y="250115"/>
                    </a:cubicBezTo>
                    <a:close/>
                    <a:moveTo>
                      <a:pt x="55527" y="250115"/>
                    </a:moveTo>
                    <a:lnTo>
                      <a:pt x="57236" y="250115"/>
                    </a:lnTo>
                    <a:cubicBezTo>
                      <a:pt x="57236" y="250115"/>
                      <a:pt x="57236" y="250115"/>
                      <a:pt x="188288" y="250115"/>
                    </a:cubicBezTo>
                    <a:cubicBezTo>
                      <a:pt x="188288" y="250115"/>
                      <a:pt x="188288" y="250115"/>
                      <a:pt x="157234" y="372822"/>
                    </a:cubicBezTo>
                    <a:cubicBezTo>
                      <a:pt x="152106" y="397135"/>
                      <a:pt x="165781" y="423164"/>
                      <a:pt x="191707" y="430029"/>
                    </a:cubicBezTo>
                    <a:cubicBezTo>
                      <a:pt x="191707" y="430029"/>
                      <a:pt x="191707" y="430029"/>
                      <a:pt x="193416" y="430029"/>
                    </a:cubicBezTo>
                    <a:cubicBezTo>
                      <a:pt x="193416" y="430029"/>
                      <a:pt x="193416" y="430029"/>
                      <a:pt x="189997" y="449193"/>
                    </a:cubicBezTo>
                    <a:cubicBezTo>
                      <a:pt x="189997" y="456057"/>
                      <a:pt x="184869" y="461206"/>
                      <a:pt x="176037" y="461206"/>
                    </a:cubicBezTo>
                    <a:cubicBezTo>
                      <a:pt x="176037" y="461206"/>
                      <a:pt x="176037" y="461206"/>
                      <a:pt x="77749" y="461206"/>
                    </a:cubicBezTo>
                    <a:cubicBezTo>
                      <a:pt x="70911" y="461206"/>
                      <a:pt x="64074" y="456057"/>
                      <a:pt x="64074" y="449193"/>
                    </a:cubicBezTo>
                    <a:cubicBezTo>
                      <a:pt x="64074" y="449193"/>
                      <a:pt x="64074" y="449193"/>
                      <a:pt x="55527" y="372822"/>
                    </a:cubicBezTo>
                    <a:cubicBezTo>
                      <a:pt x="55527" y="372822"/>
                      <a:pt x="55527" y="372822"/>
                      <a:pt x="48404" y="397135"/>
                    </a:cubicBezTo>
                    <a:cubicBezTo>
                      <a:pt x="44986" y="411151"/>
                      <a:pt x="31311" y="418015"/>
                      <a:pt x="19345" y="414583"/>
                    </a:cubicBezTo>
                    <a:cubicBezTo>
                      <a:pt x="5385" y="411151"/>
                      <a:pt x="-1452" y="398851"/>
                      <a:pt x="257" y="385122"/>
                    </a:cubicBezTo>
                    <a:cubicBezTo>
                      <a:pt x="257" y="385122"/>
                      <a:pt x="257" y="385122"/>
                      <a:pt x="29601" y="268993"/>
                    </a:cubicBezTo>
                    <a:cubicBezTo>
                      <a:pt x="33020" y="256980"/>
                      <a:pt x="43276" y="248399"/>
                      <a:pt x="55527" y="250115"/>
                    </a:cubicBezTo>
                    <a:close/>
                    <a:moveTo>
                      <a:pt x="245766" y="188329"/>
                    </a:moveTo>
                    <a:lnTo>
                      <a:pt x="247478" y="188329"/>
                    </a:lnTo>
                    <a:cubicBezTo>
                      <a:pt x="247478" y="188329"/>
                      <a:pt x="247478" y="188329"/>
                      <a:pt x="444044" y="188329"/>
                    </a:cubicBezTo>
                    <a:lnTo>
                      <a:pt x="446041" y="188329"/>
                    </a:lnTo>
                    <a:cubicBezTo>
                      <a:pt x="461447" y="186614"/>
                      <a:pt x="476853" y="196905"/>
                      <a:pt x="480562" y="214342"/>
                    </a:cubicBezTo>
                    <a:cubicBezTo>
                      <a:pt x="480562" y="214342"/>
                      <a:pt x="480562" y="214342"/>
                      <a:pt x="521930" y="376707"/>
                    </a:cubicBezTo>
                    <a:cubicBezTo>
                      <a:pt x="527065" y="393858"/>
                      <a:pt x="515083" y="413010"/>
                      <a:pt x="497679" y="418156"/>
                    </a:cubicBezTo>
                    <a:cubicBezTo>
                      <a:pt x="478565" y="423301"/>
                      <a:pt x="459735" y="411295"/>
                      <a:pt x="454600" y="393858"/>
                    </a:cubicBezTo>
                    <a:cubicBezTo>
                      <a:pt x="454600" y="393858"/>
                      <a:pt x="454600" y="393858"/>
                      <a:pt x="447753" y="359270"/>
                    </a:cubicBezTo>
                    <a:cubicBezTo>
                      <a:pt x="447753" y="359270"/>
                      <a:pt x="447753" y="359270"/>
                      <a:pt x="435486" y="464750"/>
                    </a:cubicBezTo>
                    <a:cubicBezTo>
                      <a:pt x="433774" y="475327"/>
                      <a:pt x="425215" y="483902"/>
                      <a:pt x="414659" y="483902"/>
                    </a:cubicBezTo>
                    <a:cubicBezTo>
                      <a:pt x="414659" y="483902"/>
                      <a:pt x="414659" y="483902"/>
                      <a:pt x="276863" y="483902"/>
                    </a:cubicBezTo>
                    <a:cubicBezTo>
                      <a:pt x="266592" y="483902"/>
                      <a:pt x="258034" y="475327"/>
                      <a:pt x="256322" y="464750"/>
                    </a:cubicBezTo>
                    <a:cubicBezTo>
                      <a:pt x="256322" y="464750"/>
                      <a:pt x="256322" y="464750"/>
                      <a:pt x="244054" y="359270"/>
                    </a:cubicBezTo>
                    <a:cubicBezTo>
                      <a:pt x="244054" y="359270"/>
                      <a:pt x="244054" y="359270"/>
                      <a:pt x="237207" y="393858"/>
                    </a:cubicBezTo>
                    <a:cubicBezTo>
                      <a:pt x="232072" y="411295"/>
                      <a:pt x="212957" y="423301"/>
                      <a:pt x="194128" y="418156"/>
                    </a:cubicBezTo>
                    <a:cubicBezTo>
                      <a:pt x="176725" y="413010"/>
                      <a:pt x="164743" y="393858"/>
                      <a:pt x="169878" y="376707"/>
                    </a:cubicBezTo>
                    <a:cubicBezTo>
                      <a:pt x="169878" y="376707"/>
                      <a:pt x="169878" y="376707"/>
                      <a:pt x="211246" y="214342"/>
                    </a:cubicBezTo>
                    <a:cubicBezTo>
                      <a:pt x="214669" y="196905"/>
                      <a:pt x="230360" y="186614"/>
                      <a:pt x="245766" y="188329"/>
                    </a:cubicBezTo>
                    <a:close/>
                    <a:moveTo>
                      <a:pt x="562868" y="116003"/>
                    </a:moveTo>
                    <a:cubicBezTo>
                      <a:pt x="598963" y="116003"/>
                      <a:pt x="626531" y="145063"/>
                      <a:pt x="626531" y="179537"/>
                    </a:cubicBezTo>
                    <a:cubicBezTo>
                      <a:pt x="626531" y="214295"/>
                      <a:pt x="598963" y="243070"/>
                      <a:pt x="562868" y="243070"/>
                    </a:cubicBezTo>
                    <a:cubicBezTo>
                      <a:pt x="528478" y="243070"/>
                      <a:pt x="500910" y="214295"/>
                      <a:pt x="500910" y="179537"/>
                    </a:cubicBezTo>
                    <a:cubicBezTo>
                      <a:pt x="500910" y="145063"/>
                      <a:pt x="528478" y="116003"/>
                      <a:pt x="562868" y="116003"/>
                    </a:cubicBezTo>
                    <a:close/>
                    <a:moveTo>
                      <a:pt x="127682" y="116003"/>
                    </a:moveTo>
                    <a:cubicBezTo>
                      <a:pt x="162071" y="116003"/>
                      <a:pt x="189640" y="145063"/>
                      <a:pt x="189640" y="179537"/>
                    </a:cubicBezTo>
                    <a:cubicBezTo>
                      <a:pt x="189640" y="214295"/>
                      <a:pt x="162071" y="243070"/>
                      <a:pt x="127682" y="243070"/>
                    </a:cubicBezTo>
                    <a:cubicBezTo>
                      <a:pt x="91587" y="243070"/>
                      <a:pt x="64019" y="214295"/>
                      <a:pt x="64019" y="179537"/>
                    </a:cubicBezTo>
                    <a:cubicBezTo>
                      <a:pt x="64019" y="145063"/>
                      <a:pt x="91587" y="116003"/>
                      <a:pt x="127682" y="116003"/>
                    </a:cubicBezTo>
                    <a:close/>
                    <a:moveTo>
                      <a:pt x="345904" y="0"/>
                    </a:moveTo>
                    <a:cubicBezTo>
                      <a:pt x="394184" y="0"/>
                      <a:pt x="433894" y="39884"/>
                      <a:pt x="433894" y="88664"/>
                    </a:cubicBezTo>
                    <a:cubicBezTo>
                      <a:pt x="433894" y="138878"/>
                      <a:pt x="394184" y="178762"/>
                      <a:pt x="345904" y="178762"/>
                    </a:cubicBezTo>
                    <a:cubicBezTo>
                      <a:pt x="297623" y="178762"/>
                      <a:pt x="257913" y="138878"/>
                      <a:pt x="257913" y="88664"/>
                    </a:cubicBezTo>
                    <a:cubicBezTo>
                      <a:pt x="257913" y="39884"/>
                      <a:pt x="297623" y="0"/>
                      <a:pt x="345904" y="0"/>
                    </a:cubicBezTo>
                    <a:close/>
                  </a:path>
                </a:pathLst>
              </a:custGeom>
              <a:solidFill>
                <a:schemeClr val="bg1"/>
              </a:solidFill>
              <a:ln>
                <a:noFill/>
              </a:ln>
              <a:effectLst/>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28" name="Graphic 127">
              <a:extLst>
                <a:ext uri="{FF2B5EF4-FFF2-40B4-BE49-F238E27FC236}">
                  <a16:creationId xmlns:a16="http://schemas.microsoft.com/office/drawing/2014/main" id="{C1CB1903-A6DB-5645-AFBD-61AA8B0C218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5334169" y="2154872"/>
              <a:ext cx="257455" cy="257455"/>
            </a:xfrm>
            <a:prstGeom prst="rect">
              <a:avLst/>
            </a:prstGeom>
          </p:spPr>
        </p:pic>
        <p:pic>
          <p:nvPicPr>
            <p:cNvPr id="4" name="Graphic 3">
              <a:extLst>
                <a:ext uri="{FF2B5EF4-FFF2-40B4-BE49-F238E27FC236}">
                  <a16:creationId xmlns:a16="http://schemas.microsoft.com/office/drawing/2014/main" id="{4F6293DD-4FAC-FD47-B91C-724E8617A38C}"/>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33246" y="3072428"/>
              <a:ext cx="496546" cy="147524"/>
            </a:xfrm>
            <a:prstGeom prst="rect">
              <a:avLst/>
            </a:prstGeom>
          </p:spPr>
        </p:pic>
        <p:pic>
          <p:nvPicPr>
            <p:cNvPr id="9" name="Graphic 8">
              <a:extLst>
                <a:ext uri="{FF2B5EF4-FFF2-40B4-BE49-F238E27FC236}">
                  <a16:creationId xmlns:a16="http://schemas.microsoft.com/office/drawing/2014/main" id="{BD17F508-9111-364D-8BA4-9BB61015A480}"/>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33247" y="2644672"/>
              <a:ext cx="441065" cy="119207"/>
            </a:xfrm>
            <a:prstGeom prst="rect">
              <a:avLst/>
            </a:prstGeom>
          </p:spPr>
        </p:pic>
        <p:pic>
          <p:nvPicPr>
            <p:cNvPr id="32" name="Graphic 31">
              <a:extLst>
                <a:ext uri="{FF2B5EF4-FFF2-40B4-BE49-F238E27FC236}">
                  <a16:creationId xmlns:a16="http://schemas.microsoft.com/office/drawing/2014/main" id="{E761D006-D9EA-0F4A-A236-4FA88457056B}"/>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33248" y="1755080"/>
              <a:ext cx="588302" cy="147335"/>
            </a:xfrm>
            <a:prstGeom prst="rect">
              <a:avLst/>
            </a:prstGeom>
          </p:spPr>
        </p:pic>
      </p:grpSp>
      <p:grpSp>
        <p:nvGrpSpPr>
          <p:cNvPr id="48" name="Group 47">
            <a:extLst>
              <a:ext uri="{FF2B5EF4-FFF2-40B4-BE49-F238E27FC236}">
                <a16:creationId xmlns:a16="http://schemas.microsoft.com/office/drawing/2014/main" id="{C88B534E-ECEC-DE4B-B0C7-2F0913F236D2}"/>
              </a:ext>
            </a:extLst>
          </p:cNvPr>
          <p:cNvGrpSpPr/>
          <p:nvPr/>
        </p:nvGrpSpPr>
        <p:grpSpPr>
          <a:xfrm>
            <a:off x="3207852" y="1491072"/>
            <a:ext cx="2541040" cy="2966629"/>
            <a:chOff x="2405889" y="1118304"/>
            <a:chExt cx="1905780" cy="2224972"/>
          </a:xfrm>
        </p:grpSpPr>
        <p:grpSp>
          <p:nvGrpSpPr>
            <p:cNvPr id="21" name="Group 20">
              <a:extLst>
                <a:ext uri="{FF2B5EF4-FFF2-40B4-BE49-F238E27FC236}">
                  <a16:creationId xmlns:a16="http://schemas.microsoft.com/office/drawing/2014/main" id="{26144E97-60CE-4AA8-BF2A-E1286BB4903E}"/>
                </a:ext>
              </a:extLst>
            </p:cNvPr>
            <p:cNvGrpSpPr/>
            <p:nvPr/>
          </p:nvGrpSpPr>
          <p:grpSpPr>
            <a:xfrm>
              <a:off x="2405889" y="1118304"/>
              <a:ext cx="1905780" cy="2224972"/>
              <a:chOff x="2405888" y="884156"/>
              <a:chExt cx="2106337" cy="2459120"/>
            </a:xfrm>
          </p:grpSpPr>
          <p:grpSp>
            <p:nvGrpSpPr>
              <p:cNvPr id="172" name="Group 171">
                <a:extLst>
                  <a:ext uri="{FF2B5EF4-FFF2-40B4-BE49-F238E27FC236}">
                    <a16:creationId xmlns:a16="http://schemas.microsoft.com/office/drawing/2014/main" id="{66A0D372-45A8-8B44-84A3-A6BCB00C8A18}"/>
                  </a:ext>
                </a:extLst>
              </p:cNvPr>
              <p:cNvGrpSpPr/>
              <p:nvPr/>
            </p:nvGrpSpPr>
            <p:grpSpPr>
              <a:xfrm>
                <a:off x="2405888" y="884156"/>
                <a:ext cx="2106337" cy="2459120"/>
                <a:chOff x="2405888" y="1044176"/>
                <a:chExt cx="2106337" cy="2459120"/>
              </a:xfrm>
            </p:grpSpPr>
            <p:grpSp>
              <p:nvGrpSpPr>
                <p:cNvPr id="173" name="Group 172">
                  <a:extLst>
                    <a:ext uri="{FF2B5EF4-FFF2-40B4-BE49-F238E27FC236}">
                      <a16:creationId xmlns:a16="http://schemas.microsoft.com/office/drawing/2014/main" id="{31F5D175-E1B9-6F4B-AD5E-81CAD4E45AEF}"/>
                    </a:ext>
                  </a:extLst>
                </p:cNvPr>
                <p:cNvGrpSpPr/>
                <p:nvPr/>
              </p:nvGrpSpPr>
              <p:grpSpPr>
                <a:xfrm>
                  <a:off x="2405888" y="1044176"/>
                  <a:ext cx="2106337" cy="2459120"/>
                  <a:chOff x="2405888" y="969359"/>
                  <a:chExt cx="2106337" cy="2459120"/>
                </a:xfrm>
              </p:grpSpPr>
              <p:sp>
                <p:nvSpPr>
                  <p:cNvPr id="176" name="Rectangle 175">
                    <a:extLst>
                      <a:ext uri="{FF2B5EF4-FFF2-40B4-BE49-F238E27FC236}">
                        <a16:creationId xmlns:a16="http://schemas.microsoft.com/office/drawing/2014/main" id="{0CEFA56D-6C50-C846-8B00-295DD23A12E5}"/>
                      </a:ext>
                    </a:extLst>
                  </p:cNvPr>
                  <p:cNvSpPr/>
                  <p:nvPr/>
                </p:nvSpPr>
                <p:spPr>
                  <a:xfrm>
                    <a:off x="2405888" y="969359"/>
                    <a:ext cx="2106337" cy="2445572"/>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7" name="Arrow: Up 10">
                    <a:extLst>
                      <a:ext uri="{FF2B5EF4-FFF2-40B4-BE49-F238E27FC236}">
                        <a16:creationId xmlns:a16="http://schemas.microsoft.com/office/drawing/2014/main" id="{1C83CD87-B996-6F4D-ACCC-940D26868EDF}"/>
                      </a:ext>
                    </a:extLst>
                  </p:cNvPr>
                  <p:cNvSpPr/>
                  <p:nvPr/>
                </p:nvSpPr>
                <p:spPr>
                  <a:xfrm>
                    <a:off x="2481302" y="1519922"/>
                    <a:ext cx="212961" cy="1908557"/>
                  </a:xfrm>
                  <a:prstGeom prst="upArrow">
                    <a:avLst>
                      <a:gd name="adj1" fmla="val 50000"/>
                      <a:gd name="adj2" fmla="val 67526"/>
                    </a:avLst>
                  </a:prstGeom>
                  <a:gradFill>
                    <a:gsLst>
                      <a:gs pos="0">
                        <a:schemeClr val="accent1">
                          <a:tint val="100000"/>
                          <a:shade val="100000"/>
                          <a:satMod val="130000"/>
                          <a:lumMod val="0"/>
                          <a:lumOff val="100000"/>
                          <a:alpha val="0"/>
                        </a:schemeClr>
                      </a:gs>
                      <a:gs pos="60000">
                        <a:schemeClr val="accent1">
                          <a:alpha val="42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78" name="TextBox 177">
                    <a:extLst>
                      <a:ext uri="{FF2B5EF4-FFF2-40B4-BE49-F238E27FC236}">
                        <a16:creationId xmlns:a16="http://schemas.microsoft.com/office/drawing/2014/main" id="{D2B5A0BE-198F-2B49-AE6E-4CBD29DC31E2}"/>
                      </a:ext>
                    </a:extLst>
                  </p:cNvPr>
                  <p:cNvSpPr txBox="1"/>
                  <p:nvPr/>
                </p:nvSpPr>
                <p:spPr>
                  <a:xfrm>
                    <a:off x="2692476" y="1081961"/>
                    <a:ext cx="1533160" cy="586827"/>
                  </a:xfrm>
                  <a:prstGeom prst="rect">
                    <a:avLst/>
                  </a:prstGeom>
                  <a:noFill/>
                </p:spPr>
                <p:txBody>
                  <a:bodyPr wrap="square" lIns="487680" tIns="0" rIns="0" bIns="0" rtlCol="0">
                    <a:noAutofit/>
                  </a:bodyPr>
                  <a:lstStyle>
                    <a:defPPr>
                      <a:defRPr lang="en-US"/>
                    </a:defPPr>
                    <a:lvl1pPr fontAlgn="auto">
                      <a:lnSpc>
                        <a:spcPct val="100000"/>
                      </a:lnSpc>
                      <a:spcBef>
                        <a:spcPts val="0"/>
                      </a:spcBef>
                      <a:spcAft>
                        <a:spcPts val="0"/>
                      </a:spcAft>
                      <a:buClr>
                        <a:srgbClr val="7BFFFB"/>
                      </a:buClr>
                      <a:buSzPts val="1600"/>
                      <a:tabLst/>
                      <a:defRPr sz="1100" b="1">
                        <a:solidFill>
                          <a:srgbClr val="7BFFFB"/>
                        </a:solidFill>
                        <a:latin typeface="Arial"/>
                        <a:ea typeface="Arial" charset="0"/>
                        <a:cs typeface="Arial"/>
                      </a:defRPr>
                    </a:lvl1pPr>
                  </a:lstStyle>
                  <a:p>
                    <a:pPr marL="0" marR="0" lvl="0" indent="0" algn="l" defTabSz="914400"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Locations</a:t>
                    </a:r>
                  </a:p>
                  <a:p>
                    <a:pPr marL="0" marR="0" lvl="0" indent="0" algn="l" defTabSz="914400"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Protected</a:t>
                    </a:r>
                  </a:p>
                </p:txBody>
              </p:sp>
              <p:sp>
                <p:nvSpPr>
                  <p:cNvPr id="181" name="TextBox 180">
                    <a:extLst>
                      <a:ext uri="{FF2B5EF4-FFF2-40B4-BE49-F238E27FC236}">
                        <a16:creationId xmlns:a16="http://schemas.microsoft.com/office/drawing/2014/main" id="{0BA990B5-7ECE-0242-9FBD-492531FE4913}"/>
                      </a:ext>
                    </a:extLst>
                  </p:cNvPr>
                  <p:cNvSpPr txBox="1"/>
                  <p:nvPr/>
                </p:nvSpPr>
                <p:spPr>
                  <a:xfrm>
                    <a:off x="2599532" y="2137071"/>
                    <a:ext cx="724129"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6,000</a:t>
                    </a:r>
                  </a:p>
                </p:txBody>
              </p:sp>
              <p:sp>
                <p:nvSpPr>
                  <p:cNvPr id="182" name="TextBox 181">
                    <a:extLst>
                      <a:ext uri="{FF2B5EF4-FFF2-40B4-BE49-F238E27FC236}">
                        <a16:creationId xmlns:a16="http://schemas.microsoft.com/office/drawing/2014/main" id="{FB191D71-D4D0-DD4B-864D-A02312E948CA}"/>
                      </a:ext>
                    </a:extLst>
                  </p:cNvPr>
                  <p:cNvSpPr txBox="1"/>
                  <p:nvPr/>
                </p:nvSpPr>
                <p:spPr>
                  <a:xfrm>
                    <a:off x="2599532" y="3013448"/>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900</a:t>
                    </a:r>
                  </a:p>
                </p:txBody>
              </p:sp>
              <p:sp>
                <p:nvSpPr>
                  <p:cNvPr id="183" name="TextBox 182">
                    <a:extLst>
                      <a:ext uri="{FF2B5EF4-FFF2-40B4-BE49-F238E27FC236}">
                        <a16:creationId xmlns:a16="http://schemas.microsoft.com/office/drawing/2014/main" id="{EE6B692F-A5AA-274C-8A78-E906B66FAE3D}"/>
                      </a:ext>
                    </a:extLst>
                  </p:cNvPr>
                  <p:cNvSpPr txBox="1"/>
                  <p:nvPr/>
                </p:nvSpPr>
                <p:spPr>
                  <a:xfrm>
                    <a:off x="2599532" y="1611214"/>
                    <a:ext cx="72412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1"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30,000</a:t>
                    </a:r>
                  </a:p>
                </p:txBody>
              </p:sp>
            </p:grpSp>
            <p:sp>
              <p:nvSpPr>
                <p:cNvPr id="175" name="TextBox 174">
                  <a:extLst>
                    <a:ext uri="{FF2B5EF4-FFF2-40B4-BE49-F238E27FC236}">
                      <a16:creationId xmlns:a16="http://schemas.microsoft.com/office/drawing/2014/main" id="{862C0B5F-4AA0-BE44-A7D6-7F80A4B15E53}"/>
                    </a:ext>
                  </a:extLst>
                </p:cNvPr>
                <p:cNvSpPr txBox="1"/>
                <p:nvPr/>
              </p:nvSpPr>
              <p:spPr>
                <a:xfrm>
                  <a:off x="2599532" y="2658969"/>
                  <a:ext cx="762074"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1,800</a:t>
                  </a:r>
                </a:p>
              </p:txBody>
            </p:sp>
          </p:grpSp>
          <p:pic>
            <p:nvPicPr>
              <p:cNvPr id="19" name="Graphic 18">
                <a:extLst>
                  <a:ext uri="{FF2B5EF4-FFF2-40B4-BE49-F238E27FC236}">
                    <a16:creationId xmlns:a16="http://schemas.microsoft.com/office/drawing/2014/main" id="{CE9A5E65-CFDB-4525-B94B-F01F4AA2953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677131" y="1018640"/>
                <a:ext cx="273755" cy="273755"/>
              </a:xfrm>
              <a:prstGeom prst="rect">
                <a:avLst/>
              </a:prstGeom>
            </p:spPr>
          </p:pic>
        </p:grpSp>
        <p:pic>
          <p:nvPicPr>
            <p:cNvPr id="34" name="Graphic 33">
              <a:extLst>
                <a:ext uri="{FF2B5EF4-FFF2-40B4-BE49-F238E27FC236}">
                  <a16:creationId xmlns:a16="http://schemas.microsoft.com/office/drawing/2014/main" id="{F1B2EC8B-C9E4-9841-AA38-3E6FCFD31073}"/>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3201991" y="1709111"/>
              <a:ext cx="738967" cy="292277"/>
            </a:xfrm>
            <a:prstGeom prst="rect">
              <a:avLst/>
            </a:prstGeom>
          </p:spPr>
        </p:pic>
        <p:pic>
          <p:nvPicPr>
            <p:cNvPr id="36" name="Graphic 35">
              <a:extLst>
                <a:ext uri="{FF2B5EF4-FFF2-40B4-BE49-F238E27FC236}">
                  <a16:creationId xmlns:a16="http://schemas.microsoft.com/office/drawing/2014/main" id="{6934C9EC-2A8B-B04A-8BAF-F03FE351507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3222921" y="2188348"/>
              <a:ext cx="635349" cy="200487"/>
            </a:xfrm>
            <a:prstGeom prst="rect">
              <a:avLst/>
            </a:prstGeom>
          </p:spPr>
        </p:pic>
        <p:pic>
          <p:nvPicPr>
            <p:cNvPr id="40" name="Graphic 39">
              <a:extLst>
                <a:ext uri="{FF2B5EF4-FFF2-40B4-BE49-F238E27FC236}">
                  <a16:creationId xmlns:a16="http://schemas.microsoft.com/office/drawing/2014/main" id="{971D0869-FBBC-EB4A-B02A-4CFD146BE065}"/>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3212018" y="2634319"/>
              <a:ext cx="561526" cy="140810"/>
            </a:xfrm>
            <a:prstGeom prst="rect">
              <a:avLst/>
            </a:prstGeom>
          </p:spPr>
        </p:pic>
        <p:pic>
          <p:nvPicPr>
            <p:cNvPr id="42" name="Graphic 41">
              <a:extLst>
                <a:ext uri="{FF2B5EF4-FFF2-40B4-BE49-F238E27FC236}">
                  <a16:creationId xmlns:a16="http://schemas.microsoft.com/office/drawing/2014/main" id="{013B3EC8-E979-C848-9327-A9D36F65FB52}"/>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3207018" y="3035694"/>
              <a:ext cx="345334" cy="174853"/>
            </a:xfrm>
            <a:prstGeom prst="rect">
              <a:avLst/>
            </a:prstGeom>
          </p:spPr>
        </p:pic>
      </p:grpSp>
      <p:grpSp>
        <p:nvGrpSpPr>
          <p:cNvPr id="47" name="Group 46">
            <a:extLst>
              <a:ext uri="{FF2B5EF4-FFF2-40B4-BE49-F238E27FC236}">
                <a16:creationId xmlns:a16="http://schemas.microsoft.com/office/drawing/2014/main" id="{044F677A-0455-0743-BF5D-6D1D83540304}"/>
              </a:ext>
            </a:extLst>
          </p:cNvPr>
          <p:cNvGrpSpPr/>
          <p:nvPr/>
        </p:nvGrpSpPr>
        <p:grpSpPr>
          <a:xfrm>
            <a:off x="290351" y="1481320"/>
            <a:ext cx="2547957" cy="2958315"/>
            <a:chOff x="217763" y="1110990"/>
            <a:chExt cx="1910968" cy="2218736"/>
          </a:xfrm>
        </p:grpSpPr>
        <p:grpSp>
          <p:nvGrpSpPr>
            <p:cNvPr id="20" name="Group 19">
              <a:extLst>
                <a:ext uri="{FF2B5EF4-FFF2-40B4-BE49-F238E27FC236}">
                  <a16:creationId xmlns:a16="http://schemas.microsoft.com/office/drawing/2014/main" id="{D7448810-49E7-4A5F-8E55-2F2F6B10D45F}"/>
                </a:ext>
              </a:extLst>
            </p:cNvPr>
            <p:cNvGrpSpPr/>
            <p:nvPr/>
          </p:nvGrpSpPr>
          <p:grpSpPr>
            <a:xfrm>
              <a:off x="217763" y="1110990"/>
              <a:ext cx="1910968" cy="2218736"/>
              <a:chOff x="217763" y="884156"/>
              <a:chExt cx="2106337" cy="2445571"/>
            </a:xfrm>
          </p:grpSpPr>
          <p:grpSp>
            <p:nvGrpSpPr>
              <p:cNvPr id="157" name="Group 156">
                <a:extLst>
                  <a:ext uri="{FF2B5EF4-FFF2-40B4-BE49-F238E27FC236}">
                    <a16:creationId xmlns:a16="http://schemas.microsoft.com/office/drawing/2014/main" id="{A11D817D-E0EE-B24B-BC08-D71C66E0C908}"/>
                  </a:ext>
                </a:extLst>
              </p:cNvPr>
              <p:cNvGrpSpPr/>
              <p:nvPr/>
            </p:nvGrpSpPr>
            <p:grpSpPr>
              <a:xfrm>
                <a:off x="217763" y="884156"/>
                <a:ext cx="2106337" cy="2445571"/>
                <a:chOff x="217763" y="969360"/>
                <a:chExt cx="2106337" cy="2905318"/>
              </a:xfrm>
            </p:grpSpPr>
            <p:grpSp>
              <p:nvGrpSpPr>
                <p:cNvPr id="159" name="Group 158">
                  <a:extLst>
                    <a:ext uri="{FF2B5EF4-FFF2-40B4-BE49-F238E27FC236}">
                      <a16:creationId xmlns:a16="http://schemas.microsoft.com/office/drawing/2014/main" id="{E280106B-C7D5-A345-8D58-3B9E954D1CD5}"/>
                    </a:ext>
                  </a:extLst>
                </p:cNvPr>
                <p:cNvGrpSpPr/>
                <p:nvPr/>
              </p:nvGrpSpPr>
              <p:grpSpPr>
                <a:xfrm>
                  <a:off x="217763" y="969360"/>
                  <a:ext cx="2106337" cy="2905318"/>
                  <a:chOff x="342900" y="1118460"/>
                  <a:chExt cx="2106337" cy="2905318"/>
                </a:xfrm>
              </p:grpSpPr>
              <p:sp>
                <p:nvSpPr>
                  <p:cNvPr id="170" name="Rectangle 169">
                    <a:extLst>
                      <a:ext uri="{FF2B5EF4-FFF2-40B4-BE49-F238E27FC236}">
                        <a16:creationId xmlns:a16="http://schemas.microsoft.com/office/drawing/2014/main" id="{175CCFC5-8AA3-6449-877B-83B60042D4BE}"/>
                      </a:ext>
                    </a:extLst>
                  </p:cNvPr>
                  <p:cNvSpPr/>
                  <p:nvPr/>
                </p:nvSpPr>
                <p:spPr>
                  <a:xfrm>
                    <a:off x="342900" y="1118460"/>
                    <a:ext cx="2106337" cy="2897942"/>
                  </a:xfrm>
                  <a:prstGeom prst="rect">
                    <a:avLst/>
                  </a:prstGeom>
                  <a:solidFill>
                    <a:schemeClr val="accent4">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1" name="Arrow: Up 10">
                    <a:extLst>
                      <a:ext uri="{FF2B5EF4-FFF2-40B4-BE49-F238E27FC236}">
                        <a16:creationId xmlns:a16="http://schemas.microsoft.com/office/drawing/2014/main" id="{FF000D44-7328-F441-BF4A-795CEC8E6254}"/>
                      </a:ext>
                    </a:extLst>
                  </p:cNvPr>
                  <p:cNvSpPr/>
                  <p:nvPr/>
                </p:nvSpPr>
                <p:spPr>
                  <a:xfrm>
                    <a:off x="396640" y="1789897"/>
                    <a:ext cx="202401" cy="2233881"/>
                  </a:xfrm>
                  <a:prstGeom prst="upArrow">
                    <a:avLst>
                      <a:gd name="adj1" fmla="val 50000"/>
                      <a:gd name="adj2" fmla="val 67526"/>
                    </a:avLst>
                  </a:prstGeom>
                  <a:gradFill>
                    <a:gsLst>
                      <a:gs pos="0">
                        <a:schemeClr val="accent1">
                          <a:tint val="100000"/>
                          <a:shade val="100000"/>
                          <a:satMod val="130000"/>
                          <a:lumMod val="0"/>
                          <a:lumOff val="100000"/>
                          <a:alpha val="21000"/>
                        </a:schemeClr>
                      </a:gs>
                      <a:gs pos="60000">
                        <a:schemeClr val="accent1">
                          <a:alpha val="42000"/>
                        </a:schemeClr>
                      </a:gs>
                    </a:gsLst>
                    <a:lin ang="162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9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
              <p:nvSpPr>
                <p:cNvPr id="160" name="TextBox 159">
                  <a:extLst>
                    <a:ext uri="{FF2B5EF4-FFF2-40B4-BE49-F238E27FC236}">
                      <a16:creationId xmlns:a16="http://schemas.microsoft.com/office/drawing/2014/main" id="{6719A0AE-11F7-714E-A6F7-0403C97DCC45}"/>
                    </a:ext>
                  </a:extLst>
                </p:cNvPr>
                <p:cNvSpPr txBox="1"/>
                <p:nvPr/>
              </p:nvSpPr>
              <p:spPr>
                <a:xfrm>
                  <a:off x="420378" y="1081961"/>
                  <a:ext cx="1701107" cy="586827"/>
                </a:xfrm>
                <a:prstGeom prst="rect">
                  <a:avLst/>
                </a:prstGeom>
                <a:noFill/>
              </p:spPr>
              <p:txBody>
                <a:bodyPr wrap="square" lIns="487680" tIns="0" rIns="0" bIns="0" rtlCol="0">
                  <a:noAutofit/>
                </a:bodyPr>
                <a:lstStyle>
                  <a:defPPr>
                    <a:defRPr lang="en-US"/>
                  </a:defPPr>
                  <a:lvl1pPr algn="ctr" defTabSz="342900" fontAlgn="auto">
                    <a:lnSpc>
                      <a:spcPct val="90000"/>
                    </a:lnSpc>
                    <a:spcBef>
                      <a:spcPts val="400"/>
                    </a:spcBef>
                    <a:spcAft>
                      <a:spcPts val="0"/>
                    </a:spcAft>
                    <a:defRPr sz="1600">
                      <a:solidFill>
                        <a:schemeClr val="accent3">
                          <a:lumMod val="40000"/>
                          <a:lumOff val="60000"/>
                        </a:schemeClr>
                      </a:solidFill>
                      <a:latin typeface="Arial" panose="020B0604020202020204" pitchFamily="34" charset="0"/>
                      <a:ea typeface="Arial" charset="0"/>
                      <a:cs typeface="Arial" panose="020B0604020202020204" pitchFamily="34" charset="0"/>
                    </a:defRPr>
                  </a:lvl1p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Protection</a:t>
                  </a:r>
                </a:p>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333" b="1" i="0" u="none" strike="noStrike" kern="1200" cap="none" spc="0" normalizeH="0" baseline="0" noProof="0" dirty="0">
                      <a:ln>
                        <a:noFill/>
                      </a:ln>
                      <a:solidFill>
                        <a:srgbClr val="7BFFFB"/>
                      </a:solidFill>
                      <a:effectLst/>
                      <a:uLnTx/>
                      <a:uFillTx/>
                      <a:latin typeface="Arial"/>
                      <a:cs typeface="Arial"/>
                    </a:rPr>
                    <a:t>Across Countries</a:t>
                  </a:r>
                </a:p>
              </p:txBody>
            </p:sp>
            <p:grpSp>
              <p:nvGrpSpPr>
                <p:cNvPr id="162" name="Group 161">
                  <a:extLst>
                    <a:ext uri="{FF2B5EF4-FFF2-40B4-BE49-F238E27FC236}">
                      <a16:creationId xmlns:a16="http://schemas.microsoft.com/office/drawing/2014/main" id="{486EA976-E451-4F44-92A8-6B5109E9D747}"/>
                    </a:ext>
                  </a:extLst>
                </p:cNvPr>
                <p:cNvGrpSpPr/>
                <p:nvPr/>
              </p:nvGrpSpPr>
              <p:grpSpPr>
                <a:xfrm>
                  <a:off x="411282" y="1780287"/>
                  <a:ext cx="632018" cy="1867172"/>
                  <a:chOff x="411282" y="1929387"/>
                  <a:chExt cx="632018" cy="1867172"/>
                </a:xfrm>
              </p:grpSpPr>
              <p:sp>
                <p:nvSpPr>
                  <p:cNvPr id="163" name="TextBox 162">
                    <a:extLst>
                      <a:ext uri="{FF2B5EF4-FFF2-40B4-BE49-F238E27FC236}">
                        <a16:creationId xmlns:a16="http://schemas.microsoft.com/office/drawing/2014/main" id="{D7FE2214-41BC-AA4E-B80C-BF6D50F01363}"/>
                      </a:ext>
                    </a:extLst>
                  </p:cNvPr>
                  <p:cNvSpPr txBox="1"/>
                  <p:nvPr/>
                </p:nvSpPr>
                <p:spPr>
                  <a:xfrm>
                    <a:off x="411282" y="1929387"/>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1"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185</a:t>
                    </a:r>
                  </a:p>
                </p:txBody>
              </p:sp>
              <p:sp>
                <p:nvSpPr>
                  <p:cNvPr id="164" name="TextBox 163">
                    <a:extLst>
                      <a:ext uri="{FF2B5EF4-FFF2-40B4-BE49-F238E27FC236}">
                        <a16:creationId xmlns:a16="http://schemas.microsoft.com/office/drawing/2014/main" id="{7B25BFDD-AE77-BE4D-B8EF-040EC9890803}"/>
                      </a:ext>
                    </a:extLst>
                  </p:cNvPr>
                  <p:cNvSpPr txBox="1"/>
                  <p:nvPr/>
                </p:nvSpPr>
                <p:spPr>
                  <a:xfrm>
                    <a:off x="411282" y="2489562"/>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150</a:t>
                    </a:r>
                  </a:p>
                </p:txBody>
              </p:sp>
              <p:sp>
                <p:nvSpPr>
                  <p:cNvPr id="165" name="TextBox 164">
                    <a:extLst>
                      <a:ext uri="{FF2B5EF4-FFF2-40B4-BE49-F238E27FC236}">
                        <a16:creationId xmlns:a16="http://schemas.microsoft.com/office/drawing/2014/main" id="{F50502C6-8C08-4648-BF8A-66B67EF00A0A}"/>
                      </a:ext>
                    </a:extLst>
                  </p:cNvPr>
                  <p:cNvSpPr txBox="1"/>
                  <p:nvPr/>
                </p:nvSpPr>
                <p:spPr>
                  <a:xfrm>
                    <a:off x="411282" y="3030144"/>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113</a:t>
                    </a:r>
                  </a:p>
                </p:txBody>
              </p:sp>
              <p:sp>
                <p:nvSpPr>
                  <p:cNvPr id="166" name="TextBox 165">
                    <a:extLst>
                      <a:ext uri="{FF2B5EF4-FFF2-40B4-BE49-F238E27FC236}">
                        <a16:creationId xmlns:a16="http://schemas.microsoft.com/office/drawing/2014/main" id="{2E867267-CA00-974F-B2CF-6545A94ED1E1}"/>
                      </a:ext>
                    </a:extLst>
                  </p:cNvPr>
                  <p:cNvSpPr txBox="1"/>
                  <p:nvPr/>
                </p:nvSpPr>
                <p:spPr>
                  <a:xfrm>
                    <a:off x="418262" y="3544582"/>
                    <a:ext cx="625038" cy="251977"/>
                  </a:xfrm>
                  <a:prstGeom prst="rect">
                    <a:avLst/>
                  </a:prstGeom>
                  <a:noFill/>
                </p:spPr>
                <p:txBody>
                  <a:bodyPr wrap="square" rtlCol="0">
                    <a:noAutofit/>
                  </a:bodyPr>
                  <a:lstStyle/>
                  <a:p>
                    <a:pPr marL="0" marR="0" lvl="0" indent="0" algn="l" defTabSz="609585" rtl="0" eaLnBrk="0" fontAlgn="base" latinLnBrk="0" hangingPunct="0">
                      <a:lnSpc>
                        <a:spcPct val="100000"/>
                      </a:lnSpc>
                      <a:spcBef>
                        <a:spcPts val="1333"/>
                      </a:spcBef>
                      <a:spcAft>
                        <a:spcPct val="0"/>
                      </a:spcAft>
                      <a:buClrTx/>
                      <a:buSzTx/>
                      <a:buFontTx/>
                      <a:buNone/>
                      <a:tabLst/>
                      <a:defRPr/>
                    </a:pPr>
                    <a:r>
                      <a:rPr kumimoji="0" lang="en-US" sz="1333" b="0" i="0" u="none" strike="noStrike" kern="1200" cap="none" spc="0" normalizeH="0" baseline="0" noProof="0" dirty="0">
                        <a:ln>
                          <a:noFill/>
                        </a:ln>
                        <a:solidFill>
                          <a:srgbClr val="FFFFFF">
                            <a:lumMod val="95000"/>
                          </a:srgbClr>
                        </a:solidFill>
                        <a:effectLst/>
                        <a:uLnTx/>
                        <a:uFillTx/>
                        <a:latin typeface="Arial" panose="020B0604020202020204"/>
                        <a:ea typeface="ＭＳ Ｐゴシック" charset="-128"/>
                        <a:cs typeface="Calibri Light"/>
                      </a:rPr>
                      <a:t>70</a:t>
                    </a:r>
                  </a:p>
                </p:txBody>
              </p:sp>
            </p:grpSp>
          </p:grpSp>
          <p:pic>
            <p:nvPicPr>
              <p:cNvPr id="18" name="Graphic 17">
                <a:extLst>
                  <a:ext uri="{FF2B5EF4-FFF2-40B4-BE49-F238E27FC236}">
                    <a16:creationId xmlns:a16="http://schemas.microsoft.com/office/drawing/2014/main" id="{77D6E947-E631-47E9-BE83-E2A9862EF3F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11282" y="1004832"/>
                <a:ext cx="272927" cy="272927"/>
              </a:xfrm>
              <a:prstGeom prst="rect">
                <a:avLst/>
              </a:prstGeom>
            </p:spPr>
          </p:pic>
        </p:grpSp>
        <p:pic>
          <p:nvPicPr>
            <p:cNvPr id="127" name="Graphic 126">
              <a:extLst>
                <a:ext uri="{FF2B5EF4-FFF2-40B4-BE49-F238E27FC236}">
                  <a16:creationId xmlns:a16="http://schemas.microsoft.com/office/drawing/2014/main" id="{1CD243C8-CDF1-AF42-90BF-DF1C2AB9DB0B}"/>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80454" y="1793041"/>
              <a:ext cx="613436" cy="115824"/>
            </a:xfrm>
            <a:prstGeom prst="rect">
              <a:avLst/>
            </a:prstGeom>
          </p:spPr>
        </p:pic>
        <p:pic>
          <p:nvPicPr>
            <p:cNvPr id="7" name="Graphic 6">
              <a:extLst>
                <a:ext uri="{FF2B5EF4-FFF2-40B4-BE49-F238E27FC236}">
                  <a16:creationId xmlns:a16="http://schemas.microsoft.com/office/drawing/2014/main" id="{07C22AA0-96E7-B24A-AF23-3776B304B1FA}"/>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887011" y="3008718"/>
              <a:ext cx="406651" cy="144783"/>
            </a:xfrm>
            <a:prstGeom prst="rect">
              <a:avLst/>
            </a:prstGeom>
          </p:spPr>
        </p:pic>
        <p:pic>
          <p:nvPicPr>
            <p:cNvPr id="44" name="Graphic 43">
              <a:extLst>
                <a:ext uri="{FF2B5EF4-FFF2-40B4-BE49-F238E27FC236}">
                  <a16:creationId xmlns:a16="http://schemas.microsoft.com/office/drawing/2014/main" id="{EF1A7DC2-E0BB-044F-A863-00A23E840A95}"/>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893717" y="2239759"/>
              <a:ext cx="496986" cy="89733"/>
            </a:xfrm>
            <a:prstGeom prst="rect">
              <a:avLst/>
            </a:prstGeom>
          </p:spPr>
        </p:pic>
        <p:pic>
          <p:nvPicPr>
            <p:cNvPr id="46" name="Graphic 45">
              <a:extLst>
                <a:ext uri="{FF2B5EF4-FFF2-40B4-BE49-F238E27FC236}">
                  <a16:creationId xmlns:a16="http://schemas.microsoft.com/office/drawing/2014/main" id="{AA9A0541-0CCA-2C4F-92E7-042BA17DAA2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892703" y="2659018"/>
              <a:ext cx="746376" cy="62198"/>
            </a:xfrm>
            <a:prstGeom prst="rect">
              <a:avLst/>
            </a:prstGeom>
          </p:spPr>
        </p:pic>
      </p:grpSp>
      <p:grpSp>
        <p:nvGrpSpPr>
          <p:cNvPr id="271" name="Group 270">
            <a:extLst>
              <a:ext uri="{FF2B5EF4-FFF2-40B4-BE49-F238E27FC236}">
                <a16:creationId xmlns:a16="http://schemas.microsoft.com/office/drawing/2014/main" id="{F2D938CE-7217-AE47-9EF3-BA00A3BCFD30}"/>
              </a:ext>
            </a:extLst>
          </p:cNvPr>
          <p:cNvGrpSpPr/>
          <p:nvPr/>
        </p:nvGrpSpPr>
        <p:grpSpPr>
          <a:xfrm>
            <a:off x="1" y="4429765"/>
            <a:ext cx="12203052" cy="389704"/>
            <a:chOff x="0" y="3679345"/>
            <a:chExt cx="9144000" cy="292278"/>
          </a:xfrm>
        </p:grpSpPr>
        <p:sp>
          <p:nvSpPr>
            <p:cNvPr id="273" name="Rectangle 272">
              <a:extLst>
                <a:ext uri="{FF2B5EF4-FFF2-40B4-BE49-F238E27FC236}">
                  <a16:creationId xmlns:a16="http://schemas.microsoft.com/office/drawing/2014/main" id="{5E06D3E6-9DFB-8C44-9420-2B325F7F7D0E}"/>
                </a:ext>
              </a:extLst>
            </p:cNvPr>
            <p:cNvSpPr/>
            <p:nvPr/>
          </p:nvSpPr>
          <p:spPr>
            <a:xfrm>
              <a:off x="0" y="3686748"/>
              <a:ext cx="9144000" cy="2460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0" fontAlgn="base" latinLnBrk="0" hangingPunct="0">
                <a:lnSpc>
                  <a:spcPct val="100000"/>
                </a:lnSpc>
                <a:spcBef>
                  <a:spcPct val="0"/>
                </a:spcBef>
                <a:spcAft>
                  <a:spcPct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pitchFamily="34" charset="0"/>
              </a:endParaRPr>
            </a:p>
          </p:txBody>
        </p:sp>
        <p:sp>
          <p:nvSpPr>
            <p:cNvPr id="275" name="Rectangle 274">
              <a:extLst>
                <a:ext uri="{FF2B5EF4-FFF2-40B4-BE49-F238E27FC236}">
                  <a16:creationId xmlns:a16="http://schemas.microsoft.com/office/drawing/2014/main" id="{1FE46476-42C7-5E45-A907-E6B55D0AE177}"/>
                </a:ext>
              </a:extLst>
            </p:cNvPr>
            <p:cNvSpPr/>
            <p:nvPr/>
          </p:nvSpPr>
          <p:spPr bwMode="auto">
            <a:xfrm>
              <a:off x="2384005" y="3679345"/>
              <a:ext cx="4359411" cy="2922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bIns="12192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a:ea typeface="+mn-ea"/>
                  <a:cs typeface="Arial" panose="020B0604020202020204" pitchFamily="34" charset="0"/>
                </a:rPr>
                <a:t>All Traffic – All Users – All Locations</a:t>
              </a:r>
              <a:endParaRPr kumimoji="0" lang="en-US" sz="1467"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pitchFamily="34" charset="0"/>
              </a:endParaRPr>
            </a:p>
          </p:txBody>
        </p:sp>
      </p:grpSp>
    </p:spTree>
    <p:extLst>
      <p:ext uri="{BB962C8B-B14F-4D97-AF65-F5344CB8AC3E}">
        <p14:creationId xmlns:p14="http://schemas.microsoft.com/office/powerpoint/2010/main" val="442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barn(outVertical)">
                                      <p:cBhvr>
                                        <p:cTn id="7" dur="1000"/>
                                        <p:tgtEl>
                                          <p:spTgt spid="2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childTnLst>
                                </p:cTn>
                              </p:par>
                              <p:par>
                                <p:cTn id="12" presetID="42" presetClass="path" presetSubtype="0" decel="50000" fill="hold" nodeType="withEffect">
                                  <p:stCondLst>
                                    <p:cond delay="0"/>
                                  </p:stCondLst>
                                  <p:childTnLst>
                                    <p:animMotion origin="layout" path="M 1.38889E-6 0.04784 L -2.22222E-6 -1.60494E-6 " pathEditMode="relative" rAng="0" ptsTypes="AA">
                                      <p:cBhvr>
                                        <p:cTn id="13" dur="1000" fill="hold"/>
                                        <p:tgtEl>
                                          <p:spTgt spid="47"/>
                                        </p:tgtEl>
                                        <p:attrNameLst>
                                          <p:attrName>ppt_x</p:attrName>
                                          <p:attrName>ppt_y</p:attrName>
                                        </p:attrNameLst>
                                      </p:cBhvr>
                                      <p:rCtr x="0" y="-2068"/>
                                    </p:animMotion>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childTnLst>
                                </p:cTn>
                              </p:par>
                              <p:par>
                                <p:cTn id="18" presetID="42" presetClass="path" presetSubtype="0" decel="50000" fill="hold" nodeType="withEffect">
                                  <p:stCondLst>
                                    <p:cond delay="0"/>
                                  </p:stCondLst>
                                  <p:childTnLst>
                                    <p:animMotion origin="layout" path="M -1.11111E-6 0.05155 L -1.11111E-6 -3.82716E-6 " pathEditMode="relative" rAng="0" ptsTypes="AA">
                                      <p:cBhvr>
                                        <p:cTn id="19" dur="1000" fill="hold"/>
                                        <p:tgtEl>
                                          <p:spTgt spid="48"/>
                                        </p:tgtEl>
                                        <p:attrNameLst>
                                          <p:attrName>ppt_x</p:attrName>
                                          <p:attrName>ppt_y</p:attrName>
                                        </p:attrNameLst>
                                      </p:cBhvr>
                                      <p:rCtr x="0" y="-2500"/>
                                    </p:animMotion>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childTnLst>
                                </p:cTn>
                              </p:par>
                              <p:par>
                                <p:cTn id="24" presetID="42" presetClass="path" presetSubtype="0" decel="50000" fill="hold" nodeType="withEffect">
                                  <p:stCondLst>
                                    <p:cond delay="0"/>
                                  </p:stCondLst>
                                  <p:childTnLst>
                                    <p:animMotion origin="layout" path="M -0.00087 0.0537 L -2.77778E-6 1.97531E-6 " pathEditMode="relative" rAng="0" ptsTypes="AA">
                                      <p:cBhvr>
                                        <p:cTn id="25" dur="1000" fill="hold"/>
                                        <p:tgtEl>
                                          <p:spTgt spid="49"/>
                                        </p:tgtEl>
                                        <p:attrNameLst>
                                          <p:attrName>ppt_x</p:attrName>
                                          <p:attrName>ppt_y</p:attrName>
                                        </p:attrNameLst>
                                      </p:cBhvr>
                                      <p:rCtr x="35" y="-2222"/>
                                    </p:animMotion>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childTnLst>
                                </p:cTn>
                              </p:par>
                              <p:par>
                                <p:cTn id="30" presetID="42" presetClass="path" presetSubtype="0" decel="50000" fill="hold" nodeType="withEffect">
                                  <p:stCondLst>
                                    <p:cond delay="0"/>
                                  </p:stCondLst>
                                  <p:childTnLst>
                                    <p:animMotion origin="layout" path="M 1.94444E-6 0.04784 L 1.94444E-6 -0.00031 " pathEditMode="relative" rAng="0" ptsTypes="AA">
                                      <p:cBhvr>
                                        <p:cTn id="31" dur="1000" fill="hold"/>
                                        <p:tgtEl>
                                          <p:spTgt spid="50"/>
                                        </p:tgtEl>
                                        <p:attrNameLst>
                                          <p:attrName>ppt_x</p:attrName>
                                          <p:attrName>ppt_y</p:attrName>
                                        </p:attrNameLst>
                                      </p:cBhvr>
                                      <p:rCtr x="0" y="-2407"/>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5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5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nodeType="withEffect">
                                  <p:stCondLst>
                                    <p:cond delay="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5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4" name="Title 3">
            <a:extLst>
              <a:ext uri="{FF2B5EF4-FFF2-40B4-BE49-F238E27FC236}">
                <a16:creationId xmlns:a16="http://schemas.microsoft.com/office/drawing/2014/main" id="{F61D1CE3-4B5C-024C-B899-59E90217F857}"/>
              </a:ext>
            </a:extLst>
          </p:cNvPr>
          <p:cNvSpPr>
            <a:spLocks noGrp="1"/>
          </p:cNvSpPr>
          <p:nvPr>
            <p:ph type="title"/>
          </p:nvPr>
        </p:nvSpPr>
        <p:spPr/>
        <p:txBody>
          <a:bodyPr/>
          <a:lstStyle/>
          <a:p>
            <a:r>
              <a:rPr lang="en-US" dirty="0">
                <a:sym typeface="Arial"/>
              </a:rPr>
              <a:t>Zscaler: Powering digital transformation</a:t>
            </a:r>
            <a:endParaRPr lang="en-US" dirty="0"/>
          </a:p>
        </p:txBody>
      </p:sp>
      <p:sp>
        <p:nvSpPr>
          <p:cNvPr id="249" name="TextBox 248">
            <a:extLst>
              <a:ext uri="{FF2B5EF4-FFF2-40B4-BE49-F238E27FC236}">
                <a16:creationId xmlns:a16="http://schemas.microsoft.com/office/drawing/2014/main" id="{CD7815BD-4AA7-2A47-939C-591306650193}"/>
              </a:ext>
            </a:extLst>
          </p:cNvPr>
          <p:cNvSpPr txBox="1"/>
          <p:nvPr/>
        </p:nvSpPr>
        <p:spPr>
          <a:xfrm>
            <a:off x="745986" y="1265403"/>
            <a:ext cx="3281636" cy="523220"/>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Provide fast, secure, and reliable access to data no matter where it lives</a:t>
            </a:r>
          </a:p>
        </p:txBody>
      </p:sp>
      <p:grpSp>
        <p:nvGrpSpPr>
          <p:cNvPr id="5" name="Group 4">
            <a:extLst>
              <a:ext uri="{FF2B5EF4-FFF2-40B4-BE49-F238E27FC236}">
                <a16:creationId xmlns:a16="http://schemas.microsoft.com/office/drawing/2014/main" id="{3AFC8E6F-2E67-4B4E-A4C5-5AA525FC9C12}"/>
              </a:ext>
            </a:extLst>
          </p:cNvPr>
          <p:cNvGrpSpPr/>
          <p:nvPr/>
        </p:nvGrpSpPr>
        <p:grpSpPr>
          <a:xfrm>
            <a:off x="4897101" y="1202054"/>
            <a:ext cx="6916623" cy="2944101"/>
            <a:chOff x="3736086" y="901540"/>
            <a:chExt cx="5187467" cy="2208076"/>
          </a:xfrm>
        </p:grpSpPr>
        <p:sp>
          <p:nvSpPr>
            <p:cNvPr id="119" name="Rectangle 118">
              <a:extLst>
                <a:ext uri="{FF2B5EF4-FFF2-40B4-BE49-F238E27FC236}">
                  <a16:creationId xmlns:a16="http://schemas.microsoft.com/office/drawing/2014/main" id="{606212F9-9F05-C14F-8593-09761B398234}"/>
                </a:ext>
              </a:extLst>
            </p:cNvPr>
            <p:cNvSpPr/>
            <p:nvPr/>
          </p:nvSpPr>
          <p:spPr>
            <a:xfrm>
              <a:off x="3738906" y="901540"/>
              <a:ext cx="5184647" cy="220807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21" name="Group 120">
              <a:extLst>
                <a:ext uri="{FF2B5EF4-FFF2-40B4-BE49-F238E27FC236}">
                  <a16:creationId xmlns:a16="http://schemas.microsoft.com/office/drawing/2014/main" id="{3557D958-1945-1642-842B-31ED473C2779}"/>
                </a:ext>
              </a:extLst>
            </p:cNvPr>
            <p:cNvGrpSpPr/>
            <p:nvPr/>
          </p:nvGrpSpPr>
          <p:grpSpPr>
            <a:xfrm>
              <a:off x="4138712" y="1094798"/>
              <a:ext cx="1766458" cy="701454"/>
              <a:chOff x="4035607" y="1213766"/>
              <a:chExt cx="1766458" cy="701454"/>
            </a:xfrm>
          </p:grpSpPr>
          <p:grpSp>
            <p:nvGrpSpPr>
              <p:cNvPr id="142" name="Group 141">
                <a:extLst>
                  <a:ext uri="{FF2B5EF4-FFF2-40B4-BE49-F238E27FC236}">
                    <a16:creationId xmlns:a16="http://schemas.microsoft.com/office/drawing/2014/main" id="{BE96084C-F9AD-024C-A7F2-E5554DED6DD0}"/>
                  </a:ext>
                </a:extLst>
              </p:cNvPr>
              <p:cNvGrpSpPr/>
              <p:nvPr/>
            </p:nvGrpSpPr>
            <p:grpSpPr>
              <a:xfrm>
                <a:off x="4130171" y="1496720"/>
                <a:ext cx="1671894" cy="418500"/>
                <a:chOff x="4035606" y="1631347"/>
                <a:chExt cx="1671894" cy="418500"/>
              </a:xfrm>
            </p:grpSpPr>
            <p:sp>
              <p:nvSpPr>
                <p:cNvPr id="144" name="Google Shape;2822;p163">
                  <a:extLst>
                    <a:ext uri="{FF2B5EF4-FFF2-40B4-BE49-F238E27FC236}">
                      <a16:creationId xmlns:a16="http://schemas.microsoft.com/office/drawing/2014/main" id="{CB004EAA-45E0-1E46-9348-C745E573F591}"/>
                    </a:ext>
                  </a:extLst>
                </p:cNvPr>
                <p:cNvSpPr/>
                <p:nvPr/>
              </p:nvSpPr>
              <p:spPr>
                <a:xfrm>
                  <a:off x="4035606" y="1631347"/>
                  <a:ext cx="723598" cy="418500"/>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FFFFFF"/>
                    </a:buClr>
                    <a:buSzPts val="3200"/>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n-ea"/>
                      <a:cs typeface="+mn-cs"/>
                    </a:rPr>
                    <a:t>40</a:t>
                  </a:r>
                  <a:r>
                    <a:rPr kumimoji="0" lang="en-US" sz="3200" b="1" i="0" u="none" strike="noStrike" kern="1200" cap="none" spc="0" normalizeH="0" baseline="0" noProof="0" dirty="0">
                      <a:ln>
                        <a:noFill/>
                      </a:ln>
                      <a:solidFill>
                        <a:srgbClr val="FFFFFF"/>
                      </a:solidFill>
                      <a:effectLst/>
                      <a:uLnTx/>
                      <a:uFillTx/>
                      <a:latin typeface="Arial" panose="020B0604020202020204"/>
                      <a:ea typeface="Arial"/>
                      <a:cs typeface="Arial"/>
                      <a:sym typeface="Arial"/>
                    </a:rPr>
                    <a:t>0</a:t>
                  </a:r>
                  <a:endParaRPr kumimoji="0" sz="3200" b="0" i="0" u="none" strike="noStrike" kern="1200" cap="none" spc="0" normalizeH="0" baseline="0" noProof="0" dirty="0">
                    <a:ln>
                      <a:noFill/>
                    </a:ln>
                    <a:solidFill>
                      <a:srgbClr val="BDFFFD"/>
                    </a:solidFill>
                    <a:effectLst/>
                    <a:uLnTx/>
                    <a:uFillTx/>
                    <a:latin typeface="Arial" panose="020B0604020202020204"/>
                    <a:ea typeface="Arial"/>
                    <a:cs typeface="Arial"/>
                    <a:sym typeface="Arial"/>
                  </a:endParaRPr>
                </a:p>
              </p:txBody>
            </p:sp>
            <p:sp>
              <p:nvSpPr>
                <p:cNvPr id="145" name="Google Shape;2823;p163">
                  <a:extLst>
                    <a:ext uri="{FF2B5EF4-FFF2-40B4-BE49-F238E27FC236}">
                      <a16:creationId xmlns:a16="http://schemas.microsoft.com/office/drawing/2014/main" id="{44005BA6-A42B-5545-82B3-E6354C0E3287}"/>
                    </a:ext>
                  </a:extLst>
                </p:cNvPr>
                <p:cNvSpPr/>
                <p:nvPr/>
              </p:nvSpPr>
              <p:spPr>
                <a:xfrm>
                  <a:off x="4617868" y="1636845"/>
                  <a:ext cx="1089632" cy="366254"/>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B8D4FC"/>
                    </a:buClr>
                    <a:buSzPts val="1200"/>
                    <a:buFontTx/>
                    <a:buNone/>
                    <a:tabLst/>
                    <a:defRPr/>
                  </a:pPr>
                  <a:r>
                    <a:rPr kumimoji="0" lang="en-US" sz="1400" b="0" i="0" u="none" strike="noStrike" kern="1200" cap="none" spc="0" normalizeH="0" baseline="0" noProof="0" dirty="0">
                      <a:ln>
                        <a:noFill/>
                      </a:ln>
                      <a:solidFill>
                        <a:srgbClr val="B8D4FC"/>
                      </a:solidFill>
                      <a:effectLst/>
                      <a:uLnTx/>
                      <a:uFillTx/>
                      <a:latin typeface="Arial"/>
                      <a:ea typeface="Arial"/>
                      <a:cs typeface="Arial"/>
                      <a:sym typeface="Arial"/>
                    </a:rPr>
                    <a:t>of the </a:t>
                  </a:r>
                  <a:r>
                    <a:rPr kumimoji="0" lang="en-US" sz="1467" b="1" i="0" u="none" strike="noStrike" kern="1200" cap="none" spc="0" normalizeH="0" baseline="0" noProof="0" dirty="0">
                      <a:ln>
                        <a:noFill/>
                      </a:ln>
                      <a:solidFill>
                        <a:srgbClr val="FFFFFF"/>
                      </a:solidFill>
                      <a:effectLst/>
                      <a:uLnTx/>
                      <a:uFillTx/>
                      <a:latin typeface="Arial"/>
                      <a:ea typeface="Arial"/>
                      <a:cs typeface="Arial"/>
                      <a:sym typeface="Arial"/>
                    </a:rPr>
                    <a:t>Forbes Global 2000</a:t>
                  </a:r>
                  <a:endParaRPr kumimoji="0" sz="1400" b="1" i="0" u="none" strike="noStrike" kern="1200" cap="none" spc="0" normalizeH="0" baseline="0" noProof="0" dirty="0">
                    <a:ln>
                      <a:noFill/>
                    </a:ln>
                    <a:solidFill>
                      <a:srgbClr val="FFFFFF"/>
                    </a:solidFill>
                    <a:effectLst/>
                    <a:uLnTx/>
                    <a:uFillTx/>
                    <a:latin typeface="Arial"/>
                    <a:ea typeface="Arial"/>
                    <a:cs typeface="Arial"/>
                    <a:sym typeface="Arial"/>
                  </a:endParaRPr>
                </a:p>
              </p:txBody>
            </p:sp>
          </p:grpSp>
          <p:sp>
            <p:nvSpPr>
              <p:cNvPr id="143" name="Google Shape;2825;p163">
                <a:extLst>
                  <a:ext uri="{FF2B5EF4-FFF2-40B4-BE49-F238E27FC236}">
                    <a16:creationId xmlns:a16="http://schemas.microsoft.com/office/drawing/2014/main" id="{82F0F7AA-4328-584E-ACA3-222C59756FF2}"/>
                  </a:ext>
                </a:extLst>
              </p:cNvPr>
              <p:cNvSpPr txBox="1"/>
              <p:nvPr/>
            </p:nvSpPr>
            <p:spPr>
              <a:xfrm>
                <a:off x="4035607" y="1213766"/>
                <a:ext cx="1580144" cy="307784"/>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867" b="1" i="0" u="none" strike="noStrike" kern="1200" cap="none" spc="0" normalizeH="0" baseline="0" noProof="0" dirty="0">
                    <a:ln>
                      <a:noFill/>
                    </a:ln>
                    <a:solidFill>
                      <a:srgbClr val="7BFFFB"/>
                    </a:solidFill>
                    <a:effectLst/>
                    <a:uLnTx/>
                    <a:uFillTx/>
                    <a:latin typeface="Arial"/>
                    <a:ea typeface="Arial"/>
                    <a:cs typeface="Arial"/>
                    <a:sym typeface="Arial"/>
                  </a:rPr>
                  <a:t>Market Leader</a:t>
                </a:r>
                <a:endParaRPr kumimoji="0" sz="1867" b="1" i="0" u="none" strike="noStrike" kern="1200" cap="none" spc="0" normalizeH="0" baseline="0" noProof="0" dirty="0">
                  <a:ln>
                    <a:noFill/>
                  </a:ln>
                  <a:solidFill>
                    <a:srgbClr val="7BFFFB"/>
                  </a:solidFill>
                  <a:effectLst/>
                  <a:uLnTx/>
                  <a:uFillTx/>
                  <a:latin typeface="Arial"/>
                  <a:ea typeface="Arial"/>
                  <a:cs typeface="Arial"/>
                  <a:sym typeface="Arial"/>
                </a:endParaRPr>
              </a:p>
            </p:txBody>
          </p:sp>
        </p:grpSp>
        <p:grpSp>
          <p:nvGrpSpPr>
            <p:cNvPr id="122" name="Group 121">
              <a:extLst>
                <a:ext uri="{FF2B5EF4-FFF2-40B4-BE49-F238E27FC236}">
                  <a16:creationId xmlns:a16="http://schemas.microsoft.com/office/drawing/2014/main" id="{04AA0F70-8887-3C46-8D44-C4723D46D14A}"/>
                </a:ext>
              </a:extLst>
            </p:cNvPr>
            <p:cNvGrpSpPr/>
            <p:nvPr/>
          </p:nvGrpSpPr>
          <p:grpSpPr>
            <a:xfrm>
              <a:off x="6728551" y="1069347"/>
              <a:ext cx="1838068" cy="701454"/>
              <a:chOff x="4027368" y="1213766"/>
              <a:chExt cx="1838068" cy="701454"/>
            </a:xfrm>
          </p:grpSpPr>
          <p:grpSp>
            <p:nvGrpSpPr>
              <p:cNvPr id="138" name="Group 137">
                <a:extLst>
                  <a:ext uri="{FF2B5EF4-FFF2-40B4-BE49-F238E27FC236}">
                    <a16:creationId xmlns:a16="http://schemas.microsoft.com/office/drawing/2014/main" id="{D5F2D3CE-2D79-7340-9D4A-8D573A146DCC}"/>
                  </a:ext>
                </a:extLst>
              </p:cNvPr>
              <p:cNvGrpSpPr/>
              <p:nvPr/>
            </p:nvGrpSpPr>
            <p:grpSpPr>
              <a:xfrm>
                <a:off x="4130171" y="1496720"/>
                <a:ext cx="1735265" cy="418500"/>
                <a:chOff x="4035606" y="1631347"/>
                <a:chExt cx="1735265" cy="418500"/>
              </a:xfrm>
            </p:grpSpPr>
            <p:sp>
              <p:nvSpPr>
                <p:cNvPr id="140" name="Google Shape;2822;p163">
                  <a:extLst>
                    <a:ext uri="{FF2B5EF4-FFF2-40B4-BE49-F238E27FC236}">
                      <a16:creationId xmlns:a16="http://schemas.microsoft.com/office/drawing/2014/main" id="{24D4F287-AE3B-7C4E-B8EB-BC2A9124417E}"/>
                    </a:ext>
                  </a:extLst>
                </p:cNvPr>
                <p:cNvSpPr/>
                <p:nvPr/>
              </p:nvSpPr>
              <p:spPr>
                <a:xfrm>
                  <a:off x="4035606" y="1631347"/>
                  <a:ext cx="236267" cy="418500"/>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FFFFFF"/>
                    </a:buClr>
                    <a:buSzPts val="3200"/>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n-ea"/>
                      <a:cs typeface="+mn-cs"/>
                    </a:rPr>
                    <a:t>9</a:t>
                  </a:r>
                  <a:endParaRPr kumimoji="0" sz="3200" b="0" i="0" u="none" strike="noStrike" kern="1200" cap="none" spc="0" normalizeH="0" baseline="0" noProof="0" dirty="0">
                    <a:ln>
                      <a:noFill/>
                    </a:ln>
                    <a:solidFill>
                      <a:srgbClr val="BDFFFD"/>
                    </a:solidFill>
                    <a:effectLst/>
                    <a:uLnTx/>
                    <a:uFillTx/>
                    <a:latin typeface="Arial" panose="020B0604020202020204"/>
                    <a:ea typeface="Arial"/>
                    <a:cs typeface="Arial"/>
                    <a:sym typeface="Arial"/>
                  </a:endParaRPr>
                </a:p>
              </p:txBody>
            </p:sp>
            <p:sp>
              <p:nvSpPr>
                <p:cNvPr id="141" name="Google Shape;2823;p163">
                  <a:extLst>
                    <a:ext uri="{FF2B5EF4-FFF2-40B4-BE49-F238E27FC236}">
                      <a16:creationId xmlns:a16="http://schemas.microsoft.com/office/drawing/2014/main" id="{8C7114D8-1B57-4A40-A5BA-FF1925F29D6A}"/>
                    </a:ext>
                  </a:extLst>
                </p:cNvPr>
                <p:cNvSpPr/>
                <p:nvPr/>
              </p:nvSpPr>
              <p:spPr>
                <a:xfrm>
                  <a:off x="4271873" y="1636845"/>
                  <a:ext cx="1498998" cy="366254"/>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B8D4FC"/>
                    </a:buClr>
                    <a:buSzPts val="1200"/>
                    <a:buFontTx/>
                    <a:buNone/>
                    <a:tabLst/>
                    <a:defRPr/>
                  </a:pPr>
                  <a:r>
                    <a:rPr kumimoji="0" lang="en-US" sz="1333"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t> year</a:t>
                  </a:r>
                  <a:r>
                    <a:rPr kumimoji="0" lang="en-US" sz="1333" b="0" i="0" u="none" strike="noStrike" kern="1200" cap="none" spc="0" normalizeH="0" baseline="0" noProof="0" dirty="0">
                      <a:ln>
                        <a:noFill/>
                      </a:ln>
                      <a:solidFill>
                        <a:srgbClr val="B8D4FC"/>
                      </a:solidFill>
                      <a:effectLst/>
                      <a:uLnTx/>
                      <a:uFillTx/>
                      <a:latin typeface="Arial" panose="020B0604020202020204"/>
                      <a:ea typeface="+mn-ea"/>
                      <a:cs typeface="+mn-cs"/>
                    </a:rPr>
                    <a:t>s </a:t>
                  </a:r>
                  <a:r>
                    <a:rPr kumimoji="0" lang="en-US" sz="1333"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t>in a row</a:t>
                  </a:r>
                  <a:br>
                    <a:rPr kumimoji="0" lang="en-US" sz="1333"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br>
                  <a:r>
                    <a:rPr kumimoji="0" lang="en-US" sz="1400" b="1" i="0" u="none" strike="noStrike" kern="1200" cap="none" spc="0" normalizeH="0" baseline="0" noProof="0" dirty="0">
                      <a:ln>
                        <a:noFill/>
                      </a:ln>
                      <a:solidFill>
                        <a:srgbClr val="FFFFFF"/>
                      </a:solidFill>
                      <a:effectLst/>
                      <a:uLnTx/>
                      <a:uFillTx/>
                      <a:latin typeface="Arial" panose="020B0604020202020204"/>
                      <a:ea typeface="Arial"/>
                      <a:cs typeface="Arial"/>
                      <a:sym typeface="Arial"/>
                    </a:rPr>
                    <a:t>Gartner MQ Leader </a:t>
                  </a:r>
                  <a:endParaRPr kumimoji="0" lang="en-US" sz="1333" b="1" i="0" u="none" strike="noStrike" kern="1200" cap="none" spc="0" normalizeH="0" baseline="0" noProof="0" dirty="0">
                    <a:ln>
                      <a:noFill/>
                    </a:ln>
                    <a:solidFill>
                      <a:srgbClr val="FFFFFF"/>
                    </a:solidFill>
                    <a:effectLst/>
                    <a:uLnTx/>
                    <a:uFillTx/>
                    <a:latin typeface="Arial" panose="020B0604020202020204"/>
                    <a:ea typeface="Arial"/>
                    <a:cs typeface="Arial"/>
                    <a:sym typeface="Arial"/>
                  </a:endParaRPr>
                </a:p>
              </p:txBody>
            </p:sp>
          </p:grpSp>
          <p:sp>
            <p:nvSpPr>
              <p:cNvPr id="139" name="Google Shape;2825;p163">
                <a:extLst>
                  <a:ext uri="{FF2B5EF4-FFF2-40B4-BE49-F238E27FC236}">
                    <a16:creationId xmlns:a16="http://schemas.microsoft.com/office/drawing/2014/main" id="{9BD85F05-A9F0-E742-AC29-13A052E0CC3A}"/>
                  </a:ext>
                </a:extLst>
              </p:cNvPr>
              <p:cNvSpPr txBox="1"/>
              <p:nvPr/>
            </p:nvSpPr>
            <p:spPr>
              <a:xfrm>
                <a:off x="4027368" y="1213766"/>
                <a:ext cx="1752557" cy="307784"/>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867" b="1" i="0" u="none" strike="noStrike" kern="1200" cap="none" spc="0" normalizeH="0" baseline="0" noProof="0" dirty="0">
                    <a:ln>
                      <a:noFill/>
                    </a:ln>
                    <a:solidFill>
                      <a:srgbClr val="7BFFFB"/>
                    </a:solidFill>
                    <a:effectLst/>
                    <a:uLnTx/>
                    <a:uFillTx/>
                    <a:latin typeface="Arial"/>
                    <a:ea typeface="Arial"/>
                    <a:cs typeface="Arial"/>
                    <a:sym typeface="Arial"/>
                  </a:rPr>
                  <a:t>Industry Leader</a:t>
                </a:r>
                <a:endParaRPr kumimoji="0" sz="1867" b="1" i="0" u="none" strike="noStrike" kern="1200" cap="none" spc="0" normalizeH="0" baseline="0" noProof="0" dirty="0">
                  <a:ln>
                    <a:noFill/>
                  </a:ln>
                  <a:solidFill>
                    <a:srgbClr val="7BFFFB"/>
                  </a:solidFill>
                  <a:effectLst/>
                  <a:uLnTx/>
                  <a:uFillTx/>
                  <a:latin typeface="Arial"/>
                  <a:ea typeface="Arial"/>
                  <a:cs typeface="Arial"/>
                  <a:sym typeface="Arial"/>
                </a:endParaRPr>
              </a:p>
            </p:txBody>
          </p:sp>
        </p:grpSp>
        <p:grpSp>
          <p:nvGrpSpPr>
            <p:cNvPr id="123" name="Group 122">
              <a:extLst>
                <a:ext uri="{FF2B5EF4-FFF2-40B4-BE49-F238E27FC236}">
                  <a16:creationId xmlns:a16="http://schemas.microsoft.com/office/drawing/2014/main" id="{FE522A71-CD1A-1946-B7C3-4F2B03374413}"/>
                </a:ext>
              </a:extLst>
            </p:cNvPr>
            <p:cNvGrpSpPr/>
            <p:nvPr/>
          </p:nvGrpSpPr>
          <p:grpSpPr>
            <a:xfrm>
              <a:off x="4119022" y="2177163"/>
              <a:ext cx="2124032" cy="701454"/>
              <a:chOff x="4001433" y="1213766"/>
              <a:chExt cx="2124032" cy="701454"/>
            </a:xfrm>
          </p:grpSpPr>
          <p:grpSp>
            <p:nvGrpSpPr>
              <p:cNvPr id="134" name="Group 133">
                <a:extLst>
                  <a:ext uri="{FF2B5EF4-FFF2-40B4-BE49-F238E27FC236}">
                    <a16:creationId xmlns:a16="http://schemas.microsoft.com/office/drawing/2014/main" id="{EFB5F735-F48E-B547-867E-FAC9B9F1C850}"/>
                  </a:ext>
                </a:extLst>
              </p:cNvPr>
              <p:cNvGrpSpPr/>
              <p:nvPr/>
            </p:nvGrpSpPr>
            <p:grpSpPr>
              <a:xfrm>
                <a:off x="4001433" y="1481339"/>
                <a:ext cx="2124032" cy="433881"/>
                <a:chOff x="3906868" y="1615966"/>
                <a:chExt cx="2124032" cy="433881"/>
              </a:xfrm>
            </p:grpSpPr>
            <p:sp>
              <p:nvSpPr>
                <p:cNvPr id="136" name="Google Shape;2822;p163">
                  <a:extLst>
                    <a:ext uri="{FF2B5EF4-FFF2-40B4-BE49-F238E27FC236}">
                      <a16:creationId xmlns:a16="http://schemas.microsoft.com/office/drawing/2014/main" id="{3D2C3CA8-255C-DC43-B328-576997BBD70B}"/>
                    </a:ext>
                  </a:extLst>
                </p:cNvPr>
                <p:cNvSpPr/>
                <p:nvPr/>
              </p:nvSpPr>
              <p:spPr>
                <a:xfrm>
                  <a:off x="3906868" y="1631347"/>
                  <a:ext cx="1014112" cy="418500"/>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FFFFFF"/>
                    </a:buClr>
                    <a:buSzPts val="3200"/>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n-ea"/>
                      <a:cs typeface="+mn-cs"/>
                    </a:rPr>
                    <a:t>100B+</a:t>
                  </a:r>
                  <a:endParaRPr kumimoji="0" sz="3200" b="0" i="0" u="none" strike="noStrike" kern="1200" cap="none" spc="0" normalizeH="0" baseline="0" noProof="0" dirty="0">
                    <a:ln>
                      <a:noFill/>
                    </a:ln>
                    <a:solidFill>
                      <a:srgbClr val="BDFFFD"/>
                    </a:solidFill>
                    <a:effectLst/>
                    <a:uLnTx/>
                    <a:uFillTx/>
                    <a:latin typeface="Arial" panose="020B0604020202020204"/>
                    <a:ea typeface="Arial"/>
                    <a:cs typeface="Arial"/>
                    <a:sym typeface="Arial"/>
                  </a:endParaRPr>
                </a:p>
              </p:txBody>
            </p:sp>
            <p:sp>
              <p:nvSpPr>
                <p:cNvPr id="137" name="Google Shape;2823;p163">
                  <a:extLst>
                    <a:ext uri="{FF2B5EF4-FFF2-40B4-BE49-F238E27FC236}">
                      <a16:creationId xmlns:a16="http://schemas.microsoft.com/office/drawing/2014/main" id="{437BD910-74CD-E645-B430-1E2E14461ADE}"/>
                    </a:ext>
                  </a:extLst>
                </p:cNvPr>
                <p:cNvSpPr/>
                <p:nvPr/>
              </p:nvSpPr>
              <p:spPr>
                <a:xfrm>
                  <a:off x="4808614" y="1615966"/>
                  <a:ext cx="1222286" cy="366254"/>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solidFill>
                      <a:effectLst/>
                      <a:uLnTx/>
                      <a:uFillTx/>
                      <a:latin typeface="Arial" panose="020B0604020202020204"/>
                      <a:ea typeface="+mn-ea"/>
                      <a:cs typeface="Arial"/>
                      <a:sym typeface="Arial"/>
                    </a:rPr>
                    <a:t>Daily transactions</a:t>
                  </a:r>
                  <a:r>
                    <a:rPr kumimoji="0" lang="en-US" sz="1600"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 </a:t>
                  </a:r>
                  <a:br>
                    <a:rPr kumimoji="0" lang="en-US" sz="1400"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br>
                  <a:r>
                    <a:rPr kumimoji="0" lang="en-US" sz="1200" b="0" i="0" u="none" strike="noStrike" kern="1200" cap="none" spc="0" normalizeH="0" baseline="0" noProof="0" dirty="0">
                      <a:ln>
                        <a:noFill/>
                      </a:ln>
                      <a:solidFill>
                        <a:srgbClr val="B8D4FC"/>
                      </a:solidFill>
                      <a:effectLst/>
                      <a:uLnTx/>
                      <a:uFillTx/>
                      <a:latin typeface="Arial" panose="020B0604020202020204"/>
                      <a:ea typeface="+mn-ea"/>
                      <a:cs typeface="Arial"/>
                      <a:sym typeface="Arial"/>
                    </a:rPr>
                    <a:t>150 data centers</a:t>
                  </a:r>
                </a:p>
                <a:p>
                  <a:pPr marL="0" marR="0" lvl="0" indent="0" algn="l" defTabSz="914377" rtl="0" eaLnBrk="1" fontAlgn="auto" latinLnBrk="0" hangingPunct="1">
                    <a:lnSpc>
                      <a:spcPct val="8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B8D4FC"/>
                      </a:solidFill>
                      <a:effectLst/>
                      <a:uLnTx/>
                      <a:uFillTx/>
                      <a:latin typeface="Arial" panose="020B0604020202020204"/>
                      <a:ea typeface="+mn-ea"/>
                      <a:cs typeface="Arial"/>
                      <a:sym typeface="Arial"/>
                    </a:rPr>
                    <a:t>10x Google searches</a:t>
                  </a:r>
                </a:p>
              </p:txBody>
            </p:sp>
          </p:grpSp>
          <p:sp>
            <p:nvSpPr>
              <p:cNvPr id="135" name="Google Shape;2825;p163">
                <a:extLst>
                  <a:ext uri="{FF2B5EF4-FFF2-40B4-BE49-F238E27FC236}">
                    <a16:creationId xmlns:a16="http://schemas.microsoft.com/office/drawing/2014/main" id="{51A110C9-0B33-A941-9EA8-B5544391D962}"/>
                  </a:ext>
                </a:extLst>
              </p:cNvPr>
              <p:cNvSpPr txBox="1"/>
              <p:nvPr/>
            </p:nvSpPr>
            <p:spPr>
              <a:xfrm>
                <a:off x="4035606" y="1213766"/>
                <a:ext cx="1845745" cy="307784"/>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867" b="1" i="0" u="none" strike="noStrike" kern="1200" cap="none" spc="0" normalizeH="0" baseline="0" noProof="0" dirty="0">
                    <a:ln>
                      <a:noFill/>
                    </a:ln>
                    <a:solidFill>
                      <a:srgbClr val="7BFFFB"/>
                    </a:solidFill>
                    <a:effectLst/>
                    <a:uLnTx/>
                    <a:uFillTx/>
                    <a:latin typeface="Arial"/>
                    <a:ea typeface="+mn-ea"/>
                    <a:cs typeface="Arial"/>
                    <a:sym typeface="Arial"/>
                  </a:rPr>
                  <a:t>Global Scale </a:t>
                </a:r>
              </a:p>
            </p:txBody>
          </p:sp>
        </p:grpSp>
        <p:pic>
          <p:nvPicPr>
            <p:cNvPr id="124" name="Graphic 123">
              <a:extLst>
                <a:ext uri="{FF2B5EF4-FFF2-40B4-BE49-F238E27FC236}">
                  <a16:creationId xmlns:a16="http://schemas.microsoft.com/office/drawing/2014/main" id="{A4C89C81-40DE-7844-AA2E-9F46B0E89F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0460" y="1355908"/>
              <a:ext cx="238561" cy="262026"/>
            </a:xfrm>
            <a:prstGeom prst="rect">
              <a:avLst/>
            </a:prstGeom>
          </p:spPr>
        </p:pic>
        <p:pic>
          <p:nvPicPr>
            <p:cNvPr id="125" name="Graphic 124">
              <a:extLst>
                <a:ext uri="{FF2B5EF4-FFF2-40B4-BE49-F238E27FC236}">
                  <a16:creationId xmlns:a16="http://schemas.microsoft.com/office/drawing/2014/main" id="{C62DC005-CA98-C148-BE41-554F1A0C73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1095" y="1336578"/>
              <a:ext cx="236268" cy="293299"/>
            </a:xfrm>
            <a:prstGeom prst="rect">
              <a:avLst/>
            </a:prstGeom>
          </p:spPr>
        </p:pic>
        <p:pic>
          <p:nvPicPr>
            <p:cNvPr id="126" name="Graphic 125">
              <a:extLst>
                <a:ext uri="{FF2B5EF4-FFF2-40B4-BE49-F238E27FC236}">
                  <a16:creationId xmlns:a16="http://schemas.microsoft.com/office/drawing/2014/main" id="{36D754BD-1FD5-314C-9DEA-6300E6E56337}"/>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47321" y="2456290"/>
              <a:ext cx="252111" cy="252111"/>
            </a:xfrm>
            <a:prstGeom prst="rect">
              <a:avLst/>
            </a:prstGeom>
          </p:spPr>
        </p:pic>
        <p:cxnSp>
          <p:nvCxnSpPr>
            <p:cNvPr id="127" name="Straight Connector 126">
              <a:extLst>
                <a:ext uri="{FF2B5EF4-FFF2-40B4-BE49-F238E27FC236}">
                  <a16:creationId xmlns:a16="http://schemas.microsoft.com/office/drawing/2014/main" id="{27775CFE-24D4-8A4D-ACCE-8FAFF0A274B5}"/>
                </a:ext>
              </a:extLst>
            </p:cNvPr>
            <p:cNvCxnSpPr>
              <a:cxnSpLocks/>
            </p:cNvCxnSpPr>
            <p:nvPr/>
          </p:nvCxnSpPr>
          <p:spPr>
            <a:xfrm>
              <a:off x="3736086" y="1998023"/>
              <a:ext cx="5184648" cy="0"/>
            </a:xfrm>
            <a:prstGeom prst="line">
              <a:avLst/>
            </a:prstGeom>
            <a:ln w="25400">
              <a:solidFill>
                <a:schemeClr val="accent1">
                  <a:lumMod val="75000"/>
                  <a:alpha val="52000"/>
                </a:schemeClr>
              </a:solidFill>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64522043-7B1C-A14E-AE88-DEA2EFC4CA09}"/>
                </a:ext>
              </a:extLst>
            </p:cNvPr>
            <p:cNvGrpSpPr/>
            <p:nvPr/>
          </p:nvGrpSpPr>
          <p:grpSpPr>
            <a:xfrm>
              <a:off x="6729135" y="2177163"/>
              <a:ext cx="2175101" cy="705629"/>
              <a:chOff x="4002654" y="1213766"/>
              <a:chExt cx="2175101" cy="705629"/>
            </a:xfrm>
          </p:grpSpPr>
          <p:grpSp>
            <p:nvGrpSpPr>
              <p:cNvPr id="130" name="Group 129">
                <a:extLst>
                  <a:ext uri="{FF2B5EF4-FFF2-40B4-BE49-F238E27FC236}">
                    <a16:creationId xmlns:a16="http://schemas.microsoft.com/office/drawing/2014/main" id="{AB9B7B80-08A2-8A4B-A066-FE9B6B36B639}"/>
                  </a:ext>
                </a:extLst>
              </p:cNvPr>
              <p:cNvGrpSpPr/>
              <p:nvPr/>
            </p:nvGrpSpPr>
            <p:grpSpPr>
              <a:xfrm>
                <a:off x="4105772" y="1481339"/>
                <a:ext cx="2071983" cy="438056"/>
                <a:chOff x="4011207" y="1615966"/>
                <a:chExt cx="2071983" cy="438056"/>
              </a:xfrm>
            </p:grpSpPr>
            <p:sp>
              <p:nvSpPr>
                <p:cNvPr id="132" name="Google Shape;2822;p163">
                  <a:extLst>
                    <a:ext uri="{FF2B5EF4-FFF2-40B4-BE49-F238E27FC236}">
                      <a16:creationId xmlns:a16="http://schemas.microsoft.com/office/drawing/2014/main" id="{0F806080-11C3-DE42-9CE0-F60B15337C1A}"/>
                    </a:ext>
                  </a:extLst>
                </p:cNvPr>
                <p:cNvSpPr/>
                <p:nvPr/>
              </p:nvSpPr>
              <p:spPr>
                <a:xfrm>
                  <a:off x="4011207" y="1635522"/>
                  <a:ext cx="556422" cy="418500"/>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FFFFFF"/>
                    </a:buClr>
                    <a:buSzPts val="3200"/>
                    <a:buFontTx/>
                    <a:buNone/>
                    <a:tabLst/>
                    <a:defRPr/>
                  </a:pPr>
                  <a:r>
                    <a:rPr kumimoji="0" lang="en-US" sz="3200" b="1" i="0" u="none" strike="noStrike" kern="1200" cap="none" spc="0" normalizeH="0" baseline="0" noProof="0" dirty="0">
                      <a:ln>
                        <a:noFill/>
                      </a:ln>
                      <a:solidFill>
                        <a:srgbClr val="FFFFFF"/>
                      </a:solidFill>
                      <a:effectLst/>
                      <a:uLnTx/>
                      <a:uFillTx/>
                      <a:latin typeface="Arial" panose="020B0604020202020204"/>
                      <a:ea typeface="+mn-ea"/>
                      <a:cs typeface="+mn-cs"/>
                    </a:rPr>
                    <a:t>10+</a:t>
                  </a:r>
                  <a:endParaRPr kumimoji="0" sz="3200" b="0" i="0" u="none" strike="noStrike" kern="1200" cap="none" spc="0" normalizeH="0" baseline="0" noProof="0" dirty="0">
                    <a:ln>
                      <a:noFill/>
                    </a:ln>
                    <a:solidFill>
                      <a:srgbClr val="BDFFFD"/>
                    </a:solidFill>
                    <a:effectLst/>
                    <a:uLnTx/>
                    <a:uFillTx/>
                    <a:latin typeface="Arial" panose="020B0604020202020204"/>
                    <a:ea typeface="Arial"/>
                    <a:cs typeface="Arial"/>
                    <a:sym typeface="Arial"/>
                  </a:endParaRPr>
                </a:p>
              </p:txBody>
            </p:sp>
            <p:sp>
              <p:nvSpPr>
                <p:cNvPr id="133" name="Google Shape;2823;p163">
                  <a:extLst>
                    <a:ext uri="{FF2B5EF4-FFF2-40B4-BE49-F238E27FC236}">
                      <a16:creationId xmlns:a16="http://schemas.microsoft.com/office/drawing/2014/main" id="{AAF88693-96AA-A947-9BBE-8E410C30FB2F}"/>
                    </a:ext>
                  </a:extLst>
                </p:cNvPr>
                <p:cNvSpPr/>
                <p:nvPr/>
              </p:nvSpPr>
              <p:spPr>
                <a:xfrm>
                  <a:off x="4584192" y="1615966"/>
                  <a:ext cx="1498998" cy="366254"/>
                </a:xfrm>
                <a:prstGeom prst="rect">
                  <a:avLst/>
                </a:prstGeom>
                <a:noFill/>
                <a:ln>
                  <a:noFill/>
                </a:ln>
              </p:spPr>
              <p:txBody>
                <a:bodyPr spcFirstLastPara="1" wrap="square" lIns="0" tIns="0" rIns="0" bIns="0" anchor="ctr" anchorCtr="0">
                  <a:noAutofit/>
                </a:bodyPr>
                <a:lstStyle/>
                <a:p>
                  <a:pPr marL="0" marR="0" lvl="0" indent="0" algn="l" defTabSz="914377" rtl="0" eaLnBrk="1" fontAlgn="auto" latinLnBrk="0" hangingPunct="1">
                    <a:lnSpc>
                      <a:spcPct val="85000"/>
                    </a:lnSpc>
                    <a:spcBef>
                      <a:spcPts val="0"/>
                    </a:spcBef>
                    <a:spcAft>
                      <a:spcPts val="0"/>
                    </a:spcAft>
                    <a:buClr>
                      <a:srgbClr val="B8D4FC"/>
                    </a:buClr>
                    <a:buSzPts val="1200"/>
                    <a:buFontTx/>
                    <a:buNone/>
                    <a:tabLst/>
                    <a:defRPr/>
                  </a:pPr>
                  <a:r>
                    <a:rPr kumimoji="0" lang="en-US" sz="1400"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t>year</a:t>
                  </a:r>
                  <a:r>
                    <a:rPr kumimoji="0" lang="en-US" sz="1400" b="0" i="0" u="none" strike="noStrike" kern="1200" cap="none" spc="0" normalizeH="0" baseline="0" noProof="0" dirty="0">
                      <a:ln>
                        <a:noFill/>
                      </a:ln>
                      <a:solidFill>
                        <a:srgbClr val="B8D4FC"/>
                      </a:solidFill>
                      <a:effectLst/>
                      <a:uLnTx/>
                      <a:uFillTx/>
                      <a:latin typeface="Arial" panose="020B0604020202020204"/>
                      <a:ea typeface="+mn-ea"/>
                      <a:cs typeface="+mn-cs"/>
                    </a:rPr>
                    <a:t>s </a:t>
                  </a:r>
                  <a:r>
                    <a:rPr kumimoji="0" lang="en-US" sz="1400" b="0" i="0" u="none" strike="noStrike" kern="1200" cap="none" spc="0" normalizeH="0" baseline="0" noProof="0" dirty="0">
                      <a:ln>
                        <a:noFill/>
                      </a:ln>
                      <a:solidFill>
                        <a:srgbClr val="B8D4FC"/>
                      </a:solidFill>
                      <a:effectLst/>
                      <a:uLnTx/>
                      <a:uFillTx/>
                      <a:latin typeface="Arial" panose="020B0604020202020204"/>
                      <a:ea typeface="Arial"/>
                      <a:cs typeface="Arial"/>
                      <a:sym typeface="Arial"/>
                    </a:rPr>
                    <a:t>running an </a:t>
                  </a:r>
                  <a:endParaRPr kumimoji="0" lang="en-US" sz="1333" b="0" i="0" u="none" strike="noStrike" kern="1200" cap="none" spc="0" normalizeH="0" baseline="0" noProof="0" dirty="0">
                    <a:ln>
                      <a:noFill/>
                    </a:ln>
                    <a:solidFill>
                      <a:srgbClr val="B8D4FC"/>
                    </a:solidFill>
                    <a:effectLst/>
                    <a:uLnTx/>
                    <a:uFillTx/>
                    <a:latin typeface="Arial" panose="020B0604020202020204"/>
                    <a:ea typeface="Arial"/>
                    <a:cs typeface="Arial"/>
                    <a:sym typeface="Arial"/>
                  </a:endParaRPr>
                </a:p>
                <a:p>
                  <a:pPr marL="0" marR="0" lvl="0" indent="0" algn="l" defTabSz="914377" rtl="0" eaLnBrk="1" fontAlgn="auto" latinLnBrk="0" hangingPunct="1">
                    <a:lnSpc>
                      <a:spcPct val="85000"/>
                    </a:lnSpc>
                    <a:spcBef>
                      <a:spcPts val="0"/>
                    </a:spcBef>
                    <a:spcAft>
                      <a:spcPts val="0"/>
                    </a:spcAft>
                    <a:buClr>
                      <a:srgbClr val="B8D4FC"/>
                    </a:buClr>
                    <a:buSzPts val="1200"/>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Arial"/>
                      <a:cs typeface="Arial"/>
                      <a:sym typeface="Arial"/>
                    </a:rPr>
                    <a:t>inline security cloud</a:t>
                  </a:r>
                  <a:endParaRPr kumimoji="0" lang="en-US" sz="1333" b="1" i="0" u="none" strike="noStrike" kern="1200" cap="none" spc="0" normalizeH="0" baseline="0" noProof="0" dirty="0">
                    <a:ln>
                      <a:noFill/>
                    </a:ln>
                    <a:solidFill>
                      <a:srgbClr val="FFFFFF"/>
                    </a:solidFill>
                    <a:effectLst/>
                    <a:uLnTx/>
                    <a:uFillTx/>
                    <a:latin typeface="Arial" panose="020B0604020202020204"/>
                    <a:ea typeface="Arial"/>
                    <a:cs typeface="Arial"/>
                    <a:sym typeface="Arial"/>
                  </a:endParaRPr>
                </a:p>
              </p:txBody>
            </p:sp>
          </p:grpSp>
          <p:sp>
            <p:nvSpPr>
              <p:cNvPr id="131" name="Google Shape;2825;p163">
                <a:extLst>
                  <a:ext uri="{FF2B5EF4-FFF2-40B4-BE49-F238E27FC236}">
                    <a16:creationId xmlns:a16="http://schemas.microsoft.com/office/drawing/2014/main" id="{18AD9189-8A3B-E04B-8068-4367F62E6505}"/>
                  </a:ext>
                </a:extLst>
              </p:cNvPr>
              <p:cNvSpPr txBox="1"/>
              <p:nvPr/>
            </p:nvSpPr>
            <p:spPr>
              <a:xfrm>
                <a:off x="4002654" y="1213766"/>
                <a:ext cx="2145750" cy="307784"/>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867" b="1" i="0" u="none" strike="noStrike" kern="1200" cap="none" spc="0" normalizeH="0" baseline="0" noProof="0" dirty="0">
                    <a:ln>
                      <a:noFill/>
                    </a:ln>
                    <a:solidFill>
                      <a:srgbClr val="7BFFFB"/>
                    </a:solidFill>
                    <a:effectLst/>
                    <a:uLnTx/>
                    <a:uFillTx/>
                    <a:latin typeface="Arial"/>
                    <a:ea typeface="Arial"/>
                    <a:cs typeface="Arial"/>
                    <a:sym typeface="Arial"/>
                  </a:rPr>
                  <a:t>Operational Excellence</a:t>
                </a:r>
                <a:endParaRPr kumimoji="0" sz="1867" b="1" i="0" u="none" strike="noStrike" kern="1200" cap="none" spc="0" normalizeH="0" baseline="0" noProof="0" dirty="0">
                  <a:ln>
                    <a:noFill/>
                  </a:ln>
                  <a:solidFill>
                    <a:srgbClr val="7BFFFB"/>
                  </a:solidFill>
                  <a:effectLst/>
                  <a:uLnTx/>
                  <a:uFillTx/>
                  <a:latin typeface="Arial"/>
                  <a:ea typeface="Arial"/>
                  <a:cs typeface="Arial"/>
                  <a:sym typeface="Arial"/>
                </a:endParaRPr>
              </a:p>
            </p:txBody>
          </p:sp>
        </p:grpSp>
        <p:pic>
          <p:nvPicPr>
            <p:cNvPr id="129" name="Graphic 128">
              <a:extLst>
                <a:ext uri="{FF2B5EF4-FFF2-40B4-BE49-F238E27FC236}">
                  <a16:creationId xmlns:a16="http://schemas.microsoft.com/office/drawing/2014/main" id="{C6D2F1E6-BFF9-6042-A29F-448C5A4B94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02997" y="2358762"/>
              <a:ext cx="328963" cy="328963"/>
            </a:xfrm>
            <a:prstGeom prst="rect">
              <a:avLst/>
            </a:prstGeom>
          </p:spPr>
        </p:pic>
      </p:grpSp>
      <p:grpSp>
        <p:nvGrpSpPr>
          <p:cNvPr id="11" name="Group 10">
            <a:extLst>
              <a:ext uri="{FF2B5EF4-FFF2-40B4-BE49-F238E27FC236}">
                <a16:creationId xmlns:a16="http://schemas.microsoft.com/office/drawing/2014/main" id="{EB52F498-8D7A-0A4A-B438-8CB90DEB3B44}"/>
              </a:ext>
            </a:extLst>
          </p:cNvPr>
          <p:cNvGrpSpPr/>
          <p:nvPr/>
        </p:nvGrpSpPr>
        <p:grpSpPr>
          <a:xfrm>
            <a:off x="179707" y="2020739"/>
            <a:ext cx="4437927" cy="3941775"/>
            <a:chOff x="134780" y="1515554"/>
            <a:chExt cx="3328445" cy="2956331"/>
          </a:xfrm>
        </p:grpSpPr>
        <p:grpSp>
          <p:nvGrpSpPr>
            <p:cNvPr id="262" name="Group 261">
              <a:extLst>
                <a:ext uri="{FF2B5EF4-FFF2-40B4-BE49-F238E27FC236}">
                  <a16:creationId xmlns:a16="http://schemas.microsoft.com/office/drawing/2014/main" id="{CB7DEDB2-DE9D-054F-981C-6DA262FE65A6}"/>
                </a:ext>
              </a:extLst>
            </p:cNvPr>
            <p:cNvGrpSpPr/>
            <p:nvPr/>
          </p:nvGrpSpPr>
          <p:grpSpPr>
            <a:xfrm>
              <a:off x="134780" y="1515554"/>
              <a:ext cx="3328445" cy="2956331"/>
              <a:chOff x="4925274" y="1182473"/>
              <a:chExt cx="3676047" cy="3265072"/>
            </a:xfrm>
          </p:grpSpPr>
          <p:sp>
            <p:nvSpPr>
              <p:cNvPr id="263" name="TextBox 262">
                <a:extLst>
                  <a:ext uri="{FF2B5EF4-FFF2-40B4-BE49-F238E27FC236}">
                    <a16:creationId xmlns:a16="http://schemas.microsoft.com/office/drawing/2014/main" id="{B25B7028-B48E-F443-8A2E-20E255FC68B3}"/>
                  </a:ext>
                </a:extLst>
              </p:cNvPr>
              <p:cNvSpPr txBox="1"/>
              <p:nvPr/>
            </p:nvSpPr>
            <p:spPr>
              <a:xfrm>
                <a:off x="7590513" y="3150126"/>
                <a:ext cx="1010808" cy="24638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9CDA">
                        <a:lumMod val="60000"/>
                        <a:lumOff val="40000"/>
                      </a:srgbClr>
                    </a:solidFill>
                    <a:effectLst/>
                    <a:uLnTx/>
                    <a:uFillTx/>
                    <a:latin typeface="Arial" panose="020B0604020202020204"/>
                    <a:ea typeface="+mn-ea"/>
                    <a:cs typeface="+mn-cs"/>
                  </a:rPr>
                  <a:t>Data Center</a:t>
                </a:r>
              </a:p>
            </p:txBody>
          </p:sp>
          <p:sp>
            <p:nvSpPr>
              <p:cNvPr id="264" name="TextBox 263">
                <a:extLst>
                  <a:ext uri="{FF2B5EF4-FFF2-40B4-BE49-F238E27FC236}">
                    <a16:creationId xmlns:a16="http://schemas.microsoft.com/office/drawing/2014/main" id="{73C20266-158D-634A-99B9-B135B9119C9A}"/>
                  </a:ext>
                </a:extLst>
              </p:cNvPr>
              <p:cNvSpPr txBox="1"/>
              <p:nvPr/>
            </p:nvSpPr>
            <p:spPr>
              <a:xfrm>
                <a:off x="5379674" y="4201156"/>
                <a:ext cx="1249527" cy="24638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FF931E"/>
                    </a:solidFill>
                    <a:effectLst/>
                    <a:uLnTx/>
                    <a:uFillTx/>
                    <a:latin typeface="Arial" panose="020B0604020202020204"/>
                    <a:ea typeface="+mn-ea"/>
                    <a:cs typeface="+mn-cs"/>
                  </a:rPr>
                  <a:t>Workforce</a:t>
                </a:r>
              </a:p>
            </p:txBody>
          </p:sp>
          <p:sp>
            <p:nvSpPr>
              <p:cNvPr id="265" name="TextBox 264">
                <a:extLst>
                  <a:ext uri="{FF2B5EF4-FFF2-40B4-BE49-F238E27FC236}">
                    <a16:creationId xmlns:a16="http://schemas.microsoft.com/office/drawing/2014/main" id="{62EFBD4C-CBD0-CF42-8956-A713F5D52DDE}"/>
                  </a:ext>
                </a:extLst>
              </p:cNvPr>
              <p:cNvSpPr txBox="1"/>
              <p:nvPr/>
            </p:nvSpPr>
            <p:spPr>
              <a:xfrm>
                <a:off x="6874276" y="4199168"/>
                <a:ext cx="1092953" cy="24638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Customers</a:t>
                </a:r>
              </a:p>
            </p:txBody>
          </p:sp>
          <p:sp>
            <p:nvSpPr>
              <p:cNvPr id="266" name="Oval 265">
                <a:extLst>
                  <a:ext uri="{FF2B5EF4-FFF2-40B4-BE49-F238E27FC236}">
                    <a16:creationId xmlns:a16="http://schemas.microsoft.com/office/drawing/2014/main" id="{88BB865F-13D5-B14D-8C9F-44196922B637}"/>
                  </a:ext>
                </a:extLst>
              </p:cNvPr>
              <p:cNvSpPr/>
              <p:nvPr/>
            </p:nvSpPr>
            <p:spPr>
              <a:xfrm>
                <a:off x="7182495" y="3719344"/>
                <a:ext cx="448056" cy="447643"/>
              </a:xfrm>
              <a:prstGeom prst="ellipse">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7" name="Oval 266">
                <a:extLst>
                  <a:ext uri="{FF2B5EF4-FFF2-40B4-BE49-F238E27FC236}">
                    <a16:creationId xmlns:a16="http://schemas.microsoft.com/office/drawing/2014/main" id="{5027CFFE-4D97-FE47-8C5C-4CF70464B4CD}"/>
                  </a:ext>
                </a:extLst>
              </p:cNvPr>
              <p:cNvSpPr/>
              <p:nvPr/>
            </p:nvSpPr>
            <p:spPr>
              <a:xfrm>
                <a:off x="5141617" y="2653512"/>
                <a:ext cx="448056" cy="447643"/>
              </a:xfrm>
              <a:prstGeom prst="ellipse">
                <a:avLst/>
              </a:prstGeom>
              <a:no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8" name="Freeform 19">
                <a:extLst>
                  <a:ext uri="{FF2B5EF4-FFF2-40B4-BE49-F238E27FC236}">
                    <a16:creationId xmlns:a16="http://schemas.microsoft.com/office/drawing/2014/main" id="{3CABF5C3-49B0-0C42-9769-FCC0A3CF7912}"/>
                  </a:ext>
                </a:extLst>
              </p:cNvPr>
              <p:cNvSpPr>
                <a:spLocks noChangeAspect="1" noChangeArrowheads="1"/>
              </p:cNvSpPr>
              <p:nvPr/>
            </p:nvSpPr>
            <p:spPr bwMode="auto">
              <a:xfrm>
                <a:off x="5238700" y="2756170"/>
                <a:ext cx="244115" cy="226725"/>
              </a:xfrm>
              <a:custGeom>
                <a:avLst/>
                <a:gdLst>
                  <a:gd name="connsiteX0" fmla="*/ 111328 w 452245"/>
                  <a:gd name="connsiteY0" fmla="*/ 250931 h 495107"/>
                  <a:gd name="connsiteX1" fmla="*/ 118839 w 452245"/>
                  <a:gd name="connsiteY1" fmla="*/ 254789 h 495107"/>
                  <a:gd name="connsiteX2" fmla="*/ 118839 w 452245"/>
                  <a:gd name="connsiteY2" fmla="*/ 299342 h 495107"/>
                  <a:gd name="connsiteX3" fmla="*/ 125003 w 452245"/>
                  <a:gd name="connsiteY3" fmla="*/ 303007 h 495107"/>
                  <a:gd name="connsiteX4" fmla="*/ 229974 w 452245"/>
                  <a:gd name="connsiteY4" fmla="*/ 250931 h 495107"/>
                  <a:gd name="connsiteX5" fmla="*/ 237486 w 452245"/>
                  <a:gd name="connsiteY5" fmla="*/ 254789 h 495107"/>
                  <a:gd name="connsiteX6" fmla="*/ 237486 w 452245"/>
                  <a:gd name="connsiteY6" fmla="*/ 299342 h 495107"/>
                  <a:gd name="connsiteX7" fmla="*/ 243650 w 452245"/>
                  <a:gd name="connsiteY7" fmla="*/ 303007 h 495107"/>
                  <a:gd name="connsiteX8" fmla="*/ 348814 w 452245"/>
                  <a:gd name="connsiteY8" fmla="*/ 250931 h 495107"/>
                  <a:gd name="connsiteX9" fmla="*/ 356326 w 452245"/>
                  <a:gd name="connsiteY9" fmla="*/ 254789 h 495107"/>
                  <a:gd name="connsiteX10" fmla="*/ 356326 w 452245"/>
                  <a:gd name="connsiteY10" fmla="*/ 485078 h 495107"/>
                  <a:gd name="connsiteX11" fmla="*/ 346310 w 452245"/>
                  <a:gd name="connsiteY11" fmla="*/ 495107 h 495107"/>
                  <a:gd name="connsiteX12" fmla="*/ 69339 w 452245"/>
                  <a:gd name="connsiteY12" fmla="*/ 495107 h 495107"/>
                  <a:gd name="connsiteX13" fmla="*/ 69339 w 452245"/>
                  <a:gd name="connsiteY13" fmla="*/ 415837 h 495107"/>
                  <a:gd name="connsiteX14" fmla="*/ 59323 w 452245"/>
                  <a:gd name="connsiteY14" fmla="*/ 405807 h 495107"/>
                  <a:gd name="connsiteX15" fmla="*/ 39677 w 452245"/>
                  <a:gd name="connsiteY15" fmla="*/ 405807 h 495107"/>
                  <a:gd name="connsiteX16" fmla="*/ 29662 w 452245"/>
                  <a:gd name="connsiteY16" fmla="*/ 415837 h 495107"/>
                  <a:gd name="connsiteX17" fmla="*/ 29662 w 452245"/>
                  <a:gd name="connsiteY17" fmla="*/ 495107 h 495107"/>
                  <a:gd name="connsiteX18" fmla="*/ 9823 w 452245"/>
                  <a:gd name="connsiteY18" fmla="*/ 495107 h 495107"/>
                  <a:gd name="connsiteX19" fmla="*/ 0 w 452245"/>
                  <a:gd name="connsiteY19" fmla="*/ 485078 h 495107"/>
                  <a:gd name="connsiteX20" fmla="*/ 0 w 452245"/>
                  <a:gd name="connsiteY20" fmla="*/ 312843 h 495107"/>
                  <a:gd name="connsiteX21" fmla="*/ 4815 w 452245"/>
                  <a:gd name="connsiteY21" fmla="*/ 304357 h 495107"/>
                  <a:gd name="connsiteX22" fmla="*/ 111328 w 452245"/>
                  <a:gd name="connsiteY22" fmla="*/ 250931 h 495107"/>
                  <a:gd name="connsiteX23" fmla="*/ 398753 w 452245"/>
                  <a:gd name="connsiteY23" fmla="*/ 0 h 495107"/>
                  <a:gd name="connsiteX24" fmla="*/ 429844 w 452245"/>
                  <a:gd name="connsiteY24" fmla="*/ 0 h 495107"/>
                  <a:gd name="connsiteX25" fmla="*/ 434865 w 452245"/>
                  <a:gd name="connsiteY25" fmla="*/ 5011 h 495107"/>
                  <a:gd name="connsiteX26" fmla="*/ 452245 w 452245"/>
                  <a:gd name="connsiteY26" fmla="*/ 485086 h 495107"/>
                  <a:gd name="connsiteX27" fmla="*/ 442203 w 452245"/>
                  <a:gd name="connsiteY27" fmla="*/ 495107 h 495107"/>
                  <a:gd name="connsiteX28" fmla="*/ 385235 w 452245"/>
                  <a:gd name="connsiteY28" fmla="*/ 495107 h 495107"/>
                  <a:gd name="connsiteX29" fmla="*/ 375193 w 452245"/>
                  <a:gd name="connsiteY29" fmla="*/ 485086 h 495107"/>
                  <a:gd name="connsiteX30" fmla="*/ 393925 w 452245"/>
                  <a:gd name="connsiteY30" fmla="*/ 5011 h 495107"/>
                  <a:gd name="connsiteX31" fmla="*/ 398753 w 452245"/>
                  <a:gd name="connsiteY31" fmla="*/ 0 h 49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2245" h="495107">
                    <a:moveTo>
                      <a:pt x="111328" y="250931"/>
                    </a:moveTo>
                    <a:cubicBezTo>
                      <a:pt x="113832" y="249774"/>
                      <a:pt x="118839" y="250931"/>
                      <a:pt x="118839" y="254789"/>
                    </a:cubicBezTo>
                    <a:cubicBezTo>
                      <a:pt x="118839" y="254789"/>
                      <a:pt x="118839" y="254789"/>
                      <a:pt x="118839" y="299342"/>
                    </a:cubicBezTo>
                    <a:cubicBezTo>
                      <a:pt x="118839" y="303007"/>
                      <a:pt x="122499" y="304357"/>
                      <a:pt x="125003" y="303007"/>
                    </a:cubicBezTo>
                    <a:cubicBezTo>
                      <a:pt x="125003" y="303007"/>
                      <a:pt x="125003" y="303007"/>
                      <a:pt x="229974" y="250931"/>
                    </a:cubicBezTo>
                    <a:cubicBezTo>
                      <a:pt x="232478" y="249774"/>
                      <a:pt x="237486" y="250931"/>
                      <a:pt x="237486" y="254789"/>
                    </a:cubicBezTo>
                    <a:cubicBezTo>
                      <a:pt x="237486" y="254789"/>
                      <a:pt x="237486" y="254789"/>
                      <a:pt x="237486" y="299342"/>
                    </a:cubicBezTo>
                    <a:cubicBezTo>
                      <a:pt x="237486" y="303007"/>
                      <a:pt x="241146" y="304357"/>
                      <a:pt x="243650" y="303007"/>
                    </a:cubicBezTo>
                    <a:cubicBezTo>
                      <a:pt x="243650" y="303007"/>
                      <a:pt x="243650" y="303007"/>
                      <a:pt x="348814" y="250931"/>
                    </a:cubicBezTo>
                    <a:cubicBezTo>
                      <a:pt x="351318" y="249774"/>
                      <a:pt x="356326" y="250931"/>
                      <a:pt x="356326" y="254789"/>
                    </a:cubicBezTo>
                    <a:cubicBezTo>
                      <a:pt x="356326" y="254789"/>
                      <a:pt x="356326" y="254789"/>
                      <a:pt x="356326" y="485078"/>
                    </a:cubicBezTo>
                    <a:cubicBezTo>
                      <a:pt x="356326" y="490093"/>
                      <a:pt x="351318" y="495107"/>
                      <a:pt x="346310" y="495107"/>
                    </a:cubicBezTo>
                    <a:cubicBezTo>
                      <a:pt x="346310" y="495107"/>
                      <a:pt x="346310" y="495107"/>
                      <a:pt x="69339" y="495107"/>
                    </a:cubicBezTo>
                    <a:cubicBezTo>
                      <a:pt x="69339" y="495107"/>
                      <a:pt x="69339" y="495107"/>
                      <a:pt x="69339" y="415837"/>
                    </a:cubicBezTo>
                    <a:cubicBezTo>
                      <a:pt x="69339" y="410822"/>
                      <a:pt x="64331" y="405807"/>
                      <a:pt x="59323" y="405807"/>
                    </a:cubicBezTo>
                    <a:cubicBezTo>
                      <a:pt x="59323" y="405807"/>
                      <a:pt x="59323" y="405807"/>
                      <a:pt x="39677" y="405807"/>
                    </a:cubicBezTo>
                    <a:cubicBezTo>
                      <a:pt x="33321" y="405807"/>
                      <a:pt x="29662" y="410822"/>
                      <a:pt x="29662" y="415837"/>
                    </a:cubicBezTo>
                    <a:cubicBezTo>
                      <a:pt x="29662" y="415837"/>
                      <a:pt x="29662" y="415837"/>
                      <a:pt x="29662" y="495107"/>
                    </a:cubicBezTo>
                    <a:cubicBezTo>
                      <a:pt x="29662" y="495107"/>
                      <a:pt x="29662" y="495107"/>
                      <a:pt x="9823" y="495107"/>
                    </a:cubicBezTo>
                    <a:cubicBezTo>
                      <a:pt x="3660" y="495107"/>
                      <a:pt x="0" y="490093"/>
                      <a:pt x="0" y="485078"/>
                    </a:cubicBezTo>
                    <a:cubicBezTo>
                      <a:pt x="0" y="485078"/>
                      <a:pt x="0" y="485078"/>
                      <a:pt x="0" y="312843"/>
                    </a:cubicBezTo>
                    <a:cubicBezTo>
                      <a:pt x="0" y="309179"/>
                      <a:pt x="1156" y="305514"/>
                      <a:pt x="4815" y="304357"/>
                    </a:cubicBezTo>
                    <a:cubicBezTo>
                      <a:pt x="4815" y="304357"/>
                      <a:pt x="4815" y="304357"/>
                      <a:pt x="111328" y="250931"/>
                    </a:cubicBezTo>
                    <a:close/>
                    <a:moveTo>
                      <a:pt x="398753" y="0"/>
                    </a:moveTo>
                    <a:cubicBezTo>
                      <a:pt x="429844" y="0"/>
                      <a:pt x="429844" y="0"/>
                      <a:pt x="429844" y="0"/>
                    </a:cubicBezTo>
                    <a:cubicBezTo>
                      <a:pt x="432354" y="0"/>
                      <a:pt x="434865" y="2505"/>
                      <a:pt x="434865" y="5011"/>
                    </a:cubicBezTo>
                    <a:cubicBezTo>
                      <a:pt x="452245" y="485086"/>
                      <a:pt x="452245" y="485086"/>
                      <a:pt x="452245" y="485086"/>
                    </a:cubicBezTo>
                    <a:cubicBezTo>
                      <a:pt x="452245" y="490097"/>
                      <a:pt x="448383" y="495107"/>
                      <a:pt x="442203" y="495107"/>
                    </a:cubicBezTo>
                    <a:cubicBezTo>
                      <a:pt x="385235" y="495107"/>
                      <a:pt x="385235" y="495107"/>
                      <a:pt x="385235" y="495107"/>
                    </a:cubicBezTo>
                    <a:cubicBezTo>
                      <a:pt x="379055" y="495107"/>
                      <a:pt x="375193" y="490097"/>
                      <a:pt x="375193" y="485086"/>
                    </a:cubicBezTo>
                    <a:cubicBezTo>
                      <a:pt x="393925" y="5011"/>
                      <a:pt x="393925" y="5011"/>
                      <a:pt x="393925" y="5011"/>
                    </a:cubicBezTo>
                    <a:cubicBezTo>
                      <a:pt x="395084" y="2505"/>
                      <a:pt x="396436" y="0"/>
                      <a:pt x="398753" y="0"/>
                    </a:cubicBezTo>
                    <a:close/>
                  </a:path>
                </a:pathLst>
              </a:custGeom>
              <a:solidFill>
                <a:schemeClr val="accent5">
                  <a:lumMod val="60000"/>
                  <a:lumOff val="40000"/>
                </a:schemeClr>
              </a:solidFill>
              <a:ln>
                <a:solidFill>
                  <a:srgbClr val="031F47"/>
                </a:solid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9" name="Oval 268">
                <a:extLst>
                  <a:ext uri="{FF2B5EF4-FFF2-40B4-BE49-F238E27FC236}">
                    <a16:creationId xmlns:a16="http://schemas.microsoft.com/office/drawing/2014/main" id="{BE97279C-DDC7-C94A-AD9B-F68DAC7ED707}"/>
                  </a:ext>
                </a:extLst>
              </p:cNvPr>
              <p:cNvSpPr/>
              <p:nvPr/>
            </p:nvSpPr>
            <p:spPr>
              <a:xfrm>
                <a:off x="7874622" y="2667910"/>
                <a:ext cx="448056" cy="447643"/>
              </a:xfrm>
              <a:prstGeom prst="ellipse">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70" name="Graphic 269">
                <a:extLst>
                  <a:ext uri="{FF2B5EF4-FFF2-40B4-BE49-F238E27FC236}">
                    <a16:creationId xmlns:a16="http://schemas.microsoft.com/office/drawing/2014/main" id="{61035F13-3E70-9B40-8681-3B8A1C9FC184}"/>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970704" y="2785228"/>
                <a:ext cx="248053" cy="197667"/>
              </a:xfrm>
              <a:prstGeom prst="rect">
                <a:avLst/>
              </a:prstGeom>
            </p:spPr>
          </p:pic>
          <p:sp>
            <p:nvSpPr>
              <p:cNvPr id="271" name="Oval 6">
                <a:extLst>
                  <a:ext uri="{FF2B5EF4-FFF2-40B4-BE49-F238E27FC236}">
                    <a16:creationId xmlns:a16="http://schemas.microsoft.com/office/drawing/2014/main" id="{8E9450EB-4E91-0E47-88E9-13945EC45469}"/>
                  </a:ext>
                </a:extLst>
              </p:cNvPr>
              <p:cNvSpPr>
                <a:spLocks noChangeArrowheads="1"/>
              </p:cNvSpPr>
              <p:nvPr/>
            </p:nvSpPr>
            <p:spPr bwMode="auto">
              <a:xfrm>
                <a:off x="5797210" y="3718192"/>
                <a:ext cx="448056" cy="450386"/>
              </a:xfrm>
              <a:prstGeom prst="ellipse">
                <a:avLst/>
              </a:prstGeom>
              <a:noFill/>
              <a:ln w="19050">
                <a:solidFill>
                  <a:schemeClr val="accent2"/>
                </a:solidFill>
              </a:ln>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667"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pic>
            <p:nvPicPr>
              <p:cNvPr id="272" name="Graphic 271">
                <a:extLst>
                  <a:ext uri="{FF2B5EF4-FFF2-40B4-BE49-F238E27FC236}">
                    <a16:creationId xmlns:a16="http://schemas.microsoft.com/office/drawing/2014/main" id="{58EBEC58-8582-4F4C-A1FA-16C1739B3527}"/>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896794" y="3835463"/>
                <a:ext cx="248888" cy="207407"/>
              </a:xfrm>
              <a:prstGeom prst="rect">
                <a:avLst/>
              </a:prstGeom>
            </p:spPr>
          </p:pic>
          <p:cxnSp>
            <p:nvCxnSpPr>
              <p:cNvPr id="273" name="Straight Connector 272">
                <a:extLst>
                  <a:ext uri="{FF2B5EF4-FFF2-40B4-BE49-F238E27FC236}">
                    <a16:creationId xmlns:a16="http://schemas.microsoft.com/office/drawing/2014/main" id="{7A545320-5A16-9648-9100-50400A14A23C}"/>
                  </a:ext>
                </a:extLst>
              </p:cNvPr>
              <p:cNvCxnSpPr>
                <a:cxnSpLocks/>
                <a:endCxn id="267" idx="6"/>
              </p:cNvCxnSpPr>
              <p:nvPr/>
            </p:nvCxnSpPr>
            <p:spPr>
              <a:xfrm flipH="1">
                <a:off x="5589673" y="2102803"/>
                <a:ext cx="12560" cy="774531"/>
              </a:xfrm>
              <a:prstGeom prst="line">
                <a:avLst/>
              </a:prstGeom>
              <a:ln w="12700">
                <a:solidFill>
                  <a:schemeClr val="accent5">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76A3E61-9719-6E45-BDD9-A8092D451330}"/>
                  </a:ext>
                </a:extLst>
              </p:cNvPr>
              <p:cNvCxnSpPr>
                <a:cxnSpLocks/>
                <a:endCxn id="267" idx="6"/>
              </p:cNvCxnSpPr>
              <p:nvPr/>
            </p:nvCxnSpPr>
            <p:spPr>
              <a:xfrm flipH="1">
                <a:off x="5589673" y="1635349"/>
                <a:ext cx="1107750" cy="1241985"/>
              </a:xfrm>
              <a:prstGeom prst="line">
                <a:avLst/>
              </a:prstGeom>
              <a:ln w="12700">
                <a:solidFill>
                  <a:schemeClr val="accent5">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ACC0124-87D6-614C-8E98-50C231D99CFE}"/>
                  </a:ext>
                </a:extLst>
              </p:cNvPr>
              <p:cNvCxnSpPr>
                <a:cxnSpLocks/>
                <a:endCxn id="267" idx="6"/>
              </p:cNvCxnSpPr>
              <p:nvPr/>
            </p:nvCxnSpPr>
            <p:spPr>
              <a:xfrm flipH="1">
                <a:off x="5589673" y="2129065"/>
                <a:ext cx="2202938" cy="748269"/>
              </a:xfrm>
              <a:prstGeom prst="line">
                <a:avLst/>
              </a:prstGeom>
              <a:ln w="12700">
                <a:solidFill>
                  <a:schemeClr val="accent5">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2BB39969-13D4-9047-8AB4-BC93E351747C}"/>
                  </a:ext>
                </a:extLst>
              </p:cNvPr>
              <p:cNvCxnSpPr>
                <a:cxnSpLocks/>
                <a:stCxn id="269" idx="2"/>
                <a:endCxn id="267" idx="6"/>
              </p:cNvCxnSpPr>
              <p:nvPr/>
            </p:nvCxnSpPr>
            <p:spPr>
              <a:xfrm flipH="1" flipV="1">
                <a:off x="5589673" y="2877334"/>
                <a:ext cx="2284949" cy="14398"/>
              </a:xfrm>
              <a:prstGeom prst="line">
                <a:avLst/>
              </a:prstGeom>
              <a:ln w="12700">
                <a:solidFill>
                  <a:schemeClr val="accent5">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60BB9B8-5601-A443-A3D8-B970A5B95686}"/>
                  </a:ext>
                </a:extLst>
              </p:cNvPr>
              <p:cNvCxnSpPr>
                <a:cxnSpLocks/>
                <a:stCxn id="269" idx="2"/>
                <a:endCxn id="271" idx="0"/>
              </p:cNvCxnSpPr>
              <p:nvPr/>
            </p:nvCxnSpPr>
            <p:spPr>
              <a:xfrm flipH="1">
                <a:off x="6021238" y="2891732"/>
                <a:ext cx="1853384" cy="826460"/>
              </a:xfrm>
              <a:prstGeom prst="line">
                <a:avLst/>
              </a:prstGeom>
              <a:ln w="1270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38850D5-20DE-9C46-BB35-360CF31DA30F}"/>
                  </a:ext>
                </a:extLst>
              </p:cNvPr>
              <p:cNvCxnSpPr>
                <a:cxnSpLocks/>
                <a:endCxn id="271" idx="0"/>
              </p:cNvCxnSpPr>
              <p:nvPr/>
            </p:nvCxnSpPr>
            <p:spPr>
              <a:xfrm>
                <a:off x="5614321" y="2108056"/>
                <a:ext cx="406917" cy="1610136"/>
              </a:xfrm>
              <a:prstGeom prst="line">
                <a:avLst/>
              </a:prstGeom>
              <a:ln w="1270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13EE3753-680B-A444-88D7-A94440DFDA5F}"/>
                  </a:ext>
                </a:extLst>
              </p:cNvPr>
              <p:cNvCxnSpPr>
                <a:cxnSpLocks/>
                <a:endCxn id="271" idx="0"/>
              </p:cNvCxnSpPr>
              <p:nvPr/>
            </p:nvCxnSpPr>
            <p:spPr>
              <a:xfrm flipH="1">
                <a:off x="6021238" y="2123813"/>
                <a:ext cx="1783462" cy="1594379"/>
              </a:xfrm>
              <a:prstGeom prst="line">
                <a:avLst/>
              </a:prstGeom>
              <a:ln w="1270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C2045B1D-5D39-9C40-9E42-869AF4BDAE3D}"/>
                  </a:ext>
                </a:extLst>
              </p:cNvPr>
              <p:cNvCxnSpPr>
                <a:cxnSpLocks/>
                <a:endCxn id="269" idx="2"/>
              </p:cNvCxnSpPr>
              <p:nvPr/>
            </p:nvCxnSpPr>
            <p:spPr>
              <a:xfrm>
                <a:off x="6740892" y="1640602"/>
                <a:ext cx="1133730" cy="1251130"/>
              </a:xfrm>
              <a:prstGeom prst="line">
                <a:avLst/>
              </a:prstGeom>
              <a:ln w="12700">
                <a:solidFill>
                  <a:schemeClr val="accent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5CBFC411-3CF7-FF49-A0C7-0105FE4C0FBF}"/>
                  </a:ext>
                </a:extLst>
              </p:cNvPr>
              <p:cNvCxnSpPr>
                <a:cxnSpLocks/>
                <a:endCxn id="271" idx="0"/>
              </p:cNvCxnSpPr>
              <p:nvPr/>
            </p:nvCxnSpPr>
            <p:spPr>
              <a:xfrm flipH="1">
                <a:off x="6021238" y="1624845"/>
                <a:ext cx="688272" cy="2093347"/>
              </a:xfrm>
              <a:prstGeom prst="line">
                <a:avLst/>
              </a:prstGeom>
              <a:ln w="1270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23EA327-0C45-D54F-A4CB-8FA3C6C3770B}"/>
                  </a:ext>
                </a:extLst>
              </p:cNvPr>
              <p:cNvCxnSpPr>
                <a:cxnSpLocks/>
                <a:stCxn id="267" idx="6"/>
                <a:endCxn id="271" idx="0"/>
              </p:cNvCxnSpPr>
              <p:nvPr/>
            </p:nvCxnSpPr>
            <p:spPr>
              <a:xfrm>
                <a:off x="5589673" y="2877334"/>
                <a:ext cx="431565" cy="840858"/>
              </a:xfrm>
              <a:prstGeom prst="line">
                <a:avLst/>
              </a:prstGeom>
              <a:ln w="12700">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9748999D-162D-3045-8006-5A03437017C0}"/>
                  </a:ext>
                </a:extLst>
              </p:cNvPr>
              <p:cNvCxnSpPr>
                <a:cxnSpLocks/>
                <a:endCxn id="266" idx="0"/>
              </p:cNvCxnSpPr>
              <p:nvPr/>
            </p:nvCxnSpPr>
            <p:spPr>
              <a:xfrm flipH="1">
                <a:off x="7406523" y="2118561"/>
                <a:ext cx="398177" cy="1600783"/>
              </a:xfrm>
              <a:prstGeom prst="line">
                <a:avLst/>
              </a:prstGeom>
              <a:ln w="12700">
                <a:solidFill>
                  <a:schemeClr val="accent3">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E65C5627-3E6E-E847-B52A-AFC5CD73443F}"/>
                  </a:ext>
                </a:extLst>
              </p:cNvPr>
              <p:cNvCxnSpPr>
                <a:cxnSpLocks/>
                <a:endCxn id="266" idx="0"/>
              </p:cNvCxnSpPr>
              <p:nvPr/>
            </p:nvCxnSpPr>
            <p:spPr>
              <a:xfrm>
                <a:off x="5614321" y="2108056"/>
                <a:ext cx="1792202" cy="1611288"/>
              </a:xfrm>
              <a:prstGeom prst="line">
                <a:avLst/>
              </a:prstGeom>
              <a:ln w="12700">
                <a:solidFill>
                  <a:schemeClr val="accent3">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CB81256-9325-0D41-AADE-2A455F009359}"/>
                  </a:ext>
                </a:extLst>
              </p:cNvPr>
              <p:cNvCxnSpPr>
                <a:cxnSpLocks/>
                <a:endCxn id="266" idx="0"/>
              </p:cNvCxnSpPr>
              <p:nvPr/>
            </p:nvCxnSpPr>
            <p:spPr>
              <a:xfrm>
                <a:off x="6709510" y="1624845"/>
                <a:ext cx="697013" cy="2094499"/>
              </a:xfrm>
              <a:prstGeom prst="line">
                <a:avLst/>
              </a:prstGeom>
              <a:ln w="12700">
                <a:solidFill>
                  <a:schemeClr val="accent3">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3EBCA46-2040-E543-9843-87D45EB9DEEA}"/>
                  </a:ext>
                </a:extLst>
              </p:cNvPr>
              <p:cNvCxnSpPr>
                <a:cxnSpLocks/>
                <a:endCxn id="269" idx="2"/>
              </p:cNvCxnSpPr>
              <p:nvPr/>
            </p:nvCxnSpPr>
            <p:spPr>
              <a:xfrm>
                <a:off x="5645703" y="2108056"/>
                <a:ext cx="2228919" cy="783676"/>
              </a:xfrm>
              <a:prstGeom prst="line">
                <a:avLst/>
              </a:prstGeom>
              <a:ln w="12700">
                <a:solidFill>
                  <a:schemeClr val="accent1">
                    <a:lumMod val="60000"/>
                    <a:lumOff val="4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5F4B9BE1-07B2-F84B-8241-2003030117C4}"/>
                  </a:ext>
                </a:extLst>
              </p:cNvPr>
              <p:cNvCxnSpPr>
                <a:cxnSpLocks/>
                <a:stCxn id="269" idx="2"/>
                <a:endCxn id="266" idx="0"/>
              </p:cNvCxnSpPr>
              <p:nvPr/>
            </p:nvCxnSpPr>
            <p:spPr>
              <a:xfrm flipH="1">
                <a:off x="7406523" y="2891732"/>
                <a:ext cx="468099" cy="827612"/>
              </a:xfrm>
              <a:prstGeom prst="line">
                <a:avLst/>
              </a:prstGeom>
              <a:ln w="12700">
                <a:solidFill>
                  <a:schemeClr val="accent3">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7E05F79A-D6B1-BA4B-9B62-2E1BBAF4FA86}"/>
                  </a:ext>
                </a:extLst>
              </p:cNvPr>
              <p:cNvSpPr txBox="1"/>
              <p:nvPr/>
            </p:nvSpPr>
            <p:spPr>
              <a:xfrm>
                <a:off x="4925274" y="3147209"/>
                <a:ext cx="901441" cy="24638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8A0081">
                        <a:lumMod val="60000"/>
                        <a:lumOff val="40000"/>
                      </a:srgbClr>
                    </a:solidFill>
                    <a:effectLst/>
                    <a:uLnTx/>
                    <a:uFillTx/>
                    <a:latin typeface="Arial" panose="020B0604020202020204"/>
                    <a:ea typeface="+mn-ea"/>
                    <a:cs typeface="+mn-cs"/>
                  </a:rPr>
                  <a:t>Factory</a:t>
                </a:r>
              </a:p>
            </p:txBody>
          </p:sp>
          <p:grpSp>
            <p:nvGrpSpPr>
              <p:cNvPr id="289" name="Group 288">
                <a:extLst>
                  <a:ext uri="{FF2B5EF4-FFF2-40B4-BE49-F238E27FC236}">
                    <a16:creationId xmlns:a16="http://schemas.microsoft.com/office/drawing/2014/main" id="{656368D1-102E-3F4B-B7C9-D4802D57EDFF}"/>
                  </a:ext>
                </a:extLst>
              </p:cNvPr>
              <p:cNvGrpSpPr/>
              <p:nvPr/>
            </p:nvGrpSpPr>
            <p:grpSpPr>
              <a:xfrm>
                <a:off x="7476535" y="1663686"/>
                <a:ext cx="659389" cy="448804"/>
                <a:chOff x="7476535" y="1663686"/>
                <a:chExt cx="659389" cy="448804"/>
              </a:xfrm>
            </p:grpSpPr>
            <p:sp>
              <p:nvSpPr>
                <p:cNvPr id="301" name="Freeform 64">
                  <a:extLst>
                    <a:ext uri="{FF2B5EF4-FFF2-40B4-BE49-F238E27FC236}">
                      <a16:creationId xmlns:a16="http://schemas.microsoft.com/office/drawing/2014/main" id="{CE146731-5B03-FE46-B366-C509FD5CE0B5}"/>
                    </a:ext>
                  </a:extLst>
                </p:cNvPr>
                <p:cNvSpPr>
                  <a:spLocks noChangeAspect="1" noChangeArrowheads="1"/>
                </p:cNvSpPr>
                <p:nvPr/>
              </p:nvSpPr>
              <p:spPr bwMode="auto">
                <a:xfrm>
                  <a:off x="7476535" y="1663686"/>
                  <a:ext cx="659389" cy="448804"/>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02" name="Picture 2">
                  <a:extLst>
                    <a:ext uri="{FF2B5EF4-FFF2-40B4-BE49-F238E27FC236}">
                      <a16:creationId xmlns:a16="http://schemas.microsoft.com/office/drawing/2014/main" id="{2F087EA3-33C5-EE4D-8983-95D58A1E478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650088" y="1785143"/>
                  <a:ext cx="317097" cy="99092"/>
                </a:xfrm>
                <a:prstGeom prst="rect">
                  <a:avLst/>
                </a:prstGeom>
              </p:spPr>
            </p:pic>
            <p:pic>
              <p:nvPicPr>
                <p:cNvPr id="303" name="Picture 3">
                  <a:extLst>
                    <a:ext uri="{FF2B5EF4-FFF2-40B4-BE49-F238E27FC236}">
                      <a16:creationId xmlns:a16="http://schemas.microsoft.com/office/drawing/2014/main" id="{2BCC7C5D-6981-9F43-AF73-E8079D0F479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7716931" y="1937757"/>
                  <a:ext cx="199841" cy="119905"/>
                </a:xfrm>
                <a:prstGeom prst="rect">
                  <a:avLst/>
                </a:prstGeom>
              </p:spPr>
            </p:pic>
          </p:grpSp>
          <p:grpSp>
            <p:nvGrpSpPr>
              <p:cNvPr id="290" name="Group 289">
                <a:extLst>
                  <a:ext uri="{FF2B5EF4-FFF2-40B4-BE49-F238E27FC236}">
                    <a16:creationId xmlns:a16="http://schemas.microsoft.com/office/drawing/2014/main" id="{DFDB1BE0-2554-9942-8082-7FB02B6CE373}"/>
                  </a:ext>
                </a:extLst>
              </p:cNvPr>
              <p:cNvGrpSpPr/>
              <p:nvPr/>
            </p:nvGrpSpPr>
            <p:grpSpPr>
              <a:xfrm>
                <a:off x="5284418" y="1655469"/>
                <a:ext cx="659389" cy="448804"/>
                <a:chOff x="5284418" y="1655469"/>
                <a:chExt cx="659389" cy="448804"/>
              </a:xfrm>
            </p:grpSpPr>
            <p:sp>
              <p:nvSpPr>
                <p:cNvPr id="297" name="TextBox 296">
                  <a:extLst>
                    <a:ext uri="{FF2B5EF4-FFF2-40B4-BE49-F238E27FC236}">
                      <a16:creationId xmlns:a16="http://schemas.microsoft.com/office/drawing/2014/main" id="{3527E196-E7CA-5948-9AB0-B9E69A2DD3D0}"/>
                    </a:ext>
                  </a:extLst>
                </p:cNvPr>
                <p:cNvSpPr txBox="1"/>
                <p:nvPr/>
              </p:nvSpPr>
              <p:spPr>
                <a:xfrm>
                  <a:off x="5414980" y="1806550"/>
                  <a:ext cx="452624" cy="178458"/>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SaaS</a:t>
                  </a:r>
                </a:p>
              </p:txBody>
            </p:sp>
            <p:sp>
              <p:nvSpPr>
                <p:cNvPr id="298" name="Freeform 64">
                  <a:extLst>
                    <a:ext uri="{FF2B5EF4-FFF2-40B4-BE49-F238E27FC236}">
                      <a16:creationId xmlns:a16="http://schemas.microsoft.com/office/drawing/2014/main" id="{454C8FF5-8C1F-794C-9246-5ED46AD48687}"/>
                    </a:ext>
                  </a:extLst>
                </p:cNvPr>
                <p:cNvSpPr>
                  <a:spLocks noChangeAspect="1" noChangeArrowheads="1"/>
                </p:cNvSpPr>
                <p:nvPr/>
              </p:nvSpPr>
              <p:spPr bwMode="auto">
                <a:xfrm>
                  <a:off x="5284418" y="1655469"/>
                  <a:ext cx="659389" cy="448804"/>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9" name="Picture 4">
                  <a:extLst>
                    <a:ext uri="{FF2B5EF4-FFF2-40B4-BE49-F238E27FC236}">
                      <a16:creationId xmlns:a16="http://schemas.microsoft.com/office/drawing/2014/main" id="{63EFBC8A-DC9D-C845-8BEF-37F48C50C01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5569777" y="1749888"/>
                  <a:ext cx="222974" cy="60509"/>
                </a:xfrm>
                <a:prstGeom prst="rect">
                  <a:avLst/>
                </a:prstGeom>
              </p:spPr>
            </p:pic>
            <p:pic>
              <p:nvPicPr>
                <p:cNvPr id="300" name="Picture 5">
                  <a:extLst>
                    <a:ext uri="{FF2B5EF4-FFF2-40B4-BE49-F238E27FC236}">
                      <a16:creationId xmlns:a16="http://schemas.microsoft.com/office/drawing/2014/main" id="{151F9FCC-F5DE-5A45-9409-A0E9DA1EA20D}"/>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5399552" y="1972919"/>
                  <a:ext cx="373080" cy="81810"/>
                </a:xfrm>
                <a:prstGeom prst="rect">
                  <a:avLst/>
                </a:prstGeom>
              </p:spPr>
            </p:pic>
          </p:grpSp>
          <p:grpSp>
            <p:nvGrpSpPr>
              <p:cNvPr id="291" name="Group 290">
                <a:extLst>
                  <a:ext uri="{FF2B5EF4-FFF2-40B4-BE49-F238E27FC236}">
                    <a16:creationId xmlns:a16="http://schemas.microsoft.com/office/drawing/2014/main" id="{D4F99CED-D47C-0844-B60E-5AAACC96CE54}"/>
                  </a:ext>
                </a:extLst>
              </p:cNvPr>
              <p:cNvGrpSpPr/>
              <p:nvPr/>
            </p:nvGrpSpPr>
            <p:grpSpPr>
              <a:xfrm>
                <a:off x="6364653" y="1182473"/>
                <a:ext cx="659389" cy="448804"/>
                <a:chOff x="6364653" y="1182473"/>
                <a:chExt cx="659389" cy="448804"/>
              </a:xfrm>
            </p:grpSpPr>
            <p:sp>
              <p:nvSpPr>
                <p:cNvPr id="293" name="TextBox 292">
                  <a:extLst>
                    <a:ext uri="{FF2B5EF4-FFF2-40B4-BE49-F238E27FC236}">
                      <a16:creationId xmlns:a16="http://schemas.microsoft.com/office/drawing/2014/main" id="{4B81C8A8-4741-204A-A4D7-5DD2E8471209}"/>
                    </a:ext>
                  </a:extLst>
                </p:cNvPr>
                <p:cNvSpPr txBox="1"/>
                <p:nvPr/>
              </p:nvSpPr>
              <p:spPr>
                <a:xfrm>
                  <a:off x="6433519" y="1331924"/>
                  <a:ext cx="590523" cy="178458"/>
                </a:xfrm>
                <a:prstGeom prst="rect">
                  <a:avLst/>
                </a:prstGeom>
                <a:noFill/>
              </p:spPr>
              <p:txBody>
                <a:bodyPr wrap="square" rtlCol="0"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Internet</a:t>
                  </a:r>
                </a:p>
              </p:txBody>
            </p:sp>
            <p:sp>
              <p:nvSpPr>
                <p:cNvPr id="294" name="Freeform 64">
                  <a:extLst>
                    <a:ext uri="{FF2B5EF4-FFF2-40B4-BE49-F238E27FC236}">
                      <a16:creationId xmlns:a16="http://schemas.microsoft.com/office/drawing/2014/main" id="{D7E83613-4DFF-C445-AF21-1B736649EC9B}"/>
                    </a:ext>
                  </a:extLst>
                </p:cNvPr>
                <p:cNvSpPr>
                  <a:spLocks noChangeAspect="1" noChangeArrowheads="1"/>
                </p:cNvSpPr>
                <p:nvPr/>
              </p:nvSpPr>
              <p:spPr bwMode="auto">
                <a:xfrm>
                  <a:off x="6364653" y="1182473"/>
                  <a:ext cx="659389" cy="448804"/>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95" name="Picture 6">
                  <a:extLst>
                    <a:ext uri="{FF2B5EF4-FFF2-40B4-BE49-F238E27FC236}">
                      <a16:creationId xmlns:a16="http://schemas.microsoft.com/office/drawing/2014/main" id="{41917737-45CB-ED4E-AB7D-8B59C4B34EA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709510" y="1241129"/>
                  <a:ext cx="107691" cy="107691"/>
                </a:xfrm>
                <a:prstGeom prst="rect">
                  <a:avLst/>
                </a:prstGeom>
              </p:spPr>
            </p:pic>
            <p:pic>
              <p:nvPicPr>
                <p:cNvPr id="296" name="Picture 7">
                  <a:extLst>
                    <a:ext uri="{FF2B5EF4-FFF2-40B4-BE49-F238E27FC236}">
                      <a16:creationId xmlns:a16="http://schemas.microsoft.com/office/drawing/2014/main" id="{5117BFE3-EF80-0B4A-93D5-A514AF595BD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490055" y="1495690"/>
                  <a:ext cx="273254" cy="89747"/>
                </a:xfrm>
                <a:prstGeom prst="rect">
                  <a:avLst/>
                </a:prstGeom>
                <a:solidFill>
                  <a:schemeClr val="accent4">
                    <a:lumMod val="50000"/>
                  </a:schemeClr>
                </a:solidFill>
              </p:spPr>
            </p:pic>
          </p:grpSp>
          <p:sp>
            <p:nvSpPr>
              <p:cNvPr id="292" name="Google Shape;878;p7">
                <a:extLst>
                  <a:ext uri="{FF2B5EF4-FFF2-40B4-BE49-F238E27FC236}">
                    <a16:creationId xmlns:a16="http://schemas.microsoft.com/office/drawing/2014/main" id="{08D4D9C1-8CE4-A345-ABC6-881EC154422C}"/>
                  </a:ext>
                </a:extLst>
              </p:cNvPr>
              <p:cNvSpPr/>
              <p:nvPr/>
            </p:nvSpPr>
            <p:spPr>
              <a:xfrm>
                <a:off x="7245083" y="3819783"/>
                <a:ext cx="322880" cy="226258"/>
              </a:xfrm>
              <a:custGeom>
                <a:avLst/>
                <a:gdLst/>
                <a:ahLst/>
                <a:cxnLst/>
                <a:rect l="l" t="t" r="r" b="b"/>
                <a:pathLst>
                  <a:path w="690549" h="483902" extrusionOk="0">
                    <a:moveTo>
                      <a:pt x="502261" y="250115"/>
                    </a:moveTo>
                    <a:cubicBezTo>
                      <a:pt x="502261" y="250115"/>
                      <a:pt x="502261" y="250115"/>
                      <a:pt x="633313" y="250115"/>
                    </a:cubicBezTo>
                    <a:lnTo>
                      <a:pt x="635022" y="250115"/>
                    </a:lnTo>
                    <a:cubicBezTo>
                      <a:pt x="647273" y="248399"/>
                      <a:pt x="657529" y="256980"/>
                      <a:pt x="660948" y="268993"/>
                    </a:cubicBezTo>
                    <a:cubicBezTo>
                      <a:pt x="660948" y="268993"/>
                      <a:pt x="660948" y="268993"/>
                      <a:pt x="690292" y="385122"/>
                    </a:cubicBezTo>
                    <a:cubicBezTo>
                      <a:pt x="692001" y="398851"/>
                      <a:pt x="685164" y="411151"/>
                      <a:pt x="671204" y="414583"/>
                    </a:cubicBezTo>
                    <a:cubicBezTo>
                      <a:pt x="659238" y="418015"/>
                      <a:pt x="645563" y="411151"/>
                      <a:pt x="641860" y="397135"/>
                    </a:cubicBezTo>
                    <a:cubicBezTo>
                      <a:pt x="641860" y="397135"/>
                      <a:pt x="641860" y="397135"/>
                      <a:pt x="635022" y="372822"/>
                    </a:cubicBezTo>
                    <a:cubicBezTo>
                      <a:pt x="635022" y="372822"/>
                      <a:pt x="635022" y="372822"/>
                      <a:pt x="626475" y="449193"/>
                    </a:cubicBezTo>
                    <a:cubicBezTo>
                      <a:pt x="626475" y="456057"/>
                      <a:pt x="619638" y="461206"/>
                      <a:pt x="612800" y="461206"/>
                    </a:cubicBezTo>
                    <a:cubicBezTo>
                      <a:pt x="612800" y="461206"/>
                      <a:pt x="612800" y="461206"/>
                      <a:pt x="514512" y="461206"/>
                    </a:cubicBezTo>
                    <a:cubicBezTo>
                      <a:pt x="505680" y="461206"/>
                      <a:pt x="500552" y="456057"/>
                      <a:pt x="500552" y="449193"/>
                    </a:cubicBezTo>
                    <a:cubicBezTo>
                      <a:pt x="500552" y="449193"/>
                      <a:pt x="500552" y="449193"/>
                      <a:pt x="497133" y="430029"/>
                    </a:cubicBezTo>
                    <a:cubicBezTo>
                      <a:pt x="498842" y="430029"/>
                      <a:pt x="498842" y="430029"/>
                      <a:pt x="498842" y="430029"/>
                    </a:cubicBezTo>
                    <a:cubicBezTo>
                      <a:pt x="524768" y="423164"/>
                      <a:pt x="538443" y="397135"/>
                      <a:pt x="533315" y="372822"/>
                    </a:cubicBezTo>
                    <a:cubicBezTo>
                      <a:pt x="533315" y="372822"/>
                      <a:pt x="533315" y="372822"/>
                      <a:pt x="502261" y="250115"/>
                    </a:cubicBezTo>
                    <a:close/>
                    <a:moveTo>
                      <a:pt x="55527" y="250115"/>
                    </a:moveTo>
                    <a:lnTo>
                      <a:pt x="57236" y="250115"/>
                    </a:lnTo>
                    <a:cubicBezTo>
                      <a:pt x="57236" y="250115"/>
                      <a:pt x="57236" y="250115"/>
                      <a:pt x="188288" y="250115"/>
                    </a:cubicBezTo>
                    <a:cubicBezTo>
                      <a:pt x="188288" y="250115"/>
                      <a:pt x="188288" y="250115"/>
                      <a:pt x="157234" y="372822"/>
                    </a:cubicBezTo>
                    <a:cubicBezTo>
                      <a:pt x="152106" y="397135"/>
                      <a:pt x="165781" y="423164"/>
                      <a:pt x="191707" y="430029"/>
                    </a:cubicBezTo>
                    <a:cubicBezTo>
                      <a:pt x="191707" y="430029"/>
                      <a:pt x="191707" y="430029"/>
                      <a:pt x="193416" y="430029"/>
                    </a:cubicBezTo>
                    <a:cubicBezTo>
                      <a:pt x="193416" y="430029"/>
                      <a:pt x="193416" y="430029"/>
                      <a:pt x="189997" y="449193"/>
                    </a:cubicBezTo>
                    <a:cubicBezTo>
                      <a:pt x="189997" y="456057"/>
                      <a:pt x="184869" y="461206"/>
                      <a:pt x="176037" y="461206"/>
                    </a:cubicBezTo>
                    <a:cubicBezTo>
                      <a:pt x="176037" y="461206"/>
                      <a:pt x="176037" y="461206"/>
                      <a:pt x="77749" y="461206"/>
                    </a:cubicBezTo>
                    <a:cubicBezTo>
                      <a:pt x="70911" y="461206"/>
                      <a:pt x="64074" y="456057"/>
                      <a:pt x="64074" y="449193"/>
                    </a:cubicBezTo>
                    <a:cubicBezTo>
                      <a:pt x="64074" y="449193"/>
                      <a:pt x="64074" y="449193"/>
                      <a:pt x="55527" y="372822"/>
                    </a:cubicBezTo>
                    <a:cubicBezTo>
                      <a:pt x="55527" y="372822"/>
                      <a:pt x="55527" y="372822"/>
                      <a:pt x="48404" y="397135"/>
                    </a:cubicBezTo>
                    <a:cubicBezTo>
                      <a:pt x="44986" y="411151"/>
                      <a:pt x="31311" y="418015"/>
                      <a:pt x="19345" y="414583"/>
                    </a:cubicBezTo>
                    <a:cubicBezTo>
                      <a:pt x="5385" y="411151"/>
                      <a:pt x="-1452" y="398851"/>
                      <a:pt x="257" y="385122"/>
                    </a:cubicBezTo>
                    <a:cubicBezTo>
                      <a:pt x="257" y="385122"/>
                      <a:pt x="257" y="385122"/>
                      <a:pt x="29601" y="268993"/>
                    </a:cubicBezTo>
                    <a:cubicBezTo>
                      <a:pt x="33020" y="256980"/>
                      <a:pt x="43276" y="248399"/>
                      <a:pt x="55527" y="250115"/>
                    </a:cubicBezTo>
                    <a:close/>
                    <a:moveTo>
                      <a:pt x="245766" y="188329"/>
                    </a:moveTo>
                    <a:lnTo>
                      <a:pt x="247478" y="188329"/>
                    </a:lnTo>
                    <a:cubicBezTo>
                      <a:pt x="247478" y="188329"/>
                      <a:pt x="247478" y="188329"/>
                      <a:pt x="444044" y="188329"/>
                    </a:cubicBezTo>
                    <a:lnTo>
                      <a:pt x="446041" y="188329"/>
                    </a:lnTo>
                    <a:cubicBezTo>
                      <a:pt x="461447" y="186614"/>
                      <a:pt x="476853" y="196905"/>
                      <a:pt x="480562" y="214342"/>
                    </a:cubicBezTo>
                    <a:cubicBezTo>
                      <a:pt x="480562" y="214342"/>
                      <a:pt x="480562" y="214342"/>
                      <a:pt x="521930" y="376707"/>
                    </a:cubicBezTo>
                    <a:cubicBezTo>
                      <a:pt x="527065" y="393858"/>
                      <a:pt x="515083" y="413010"/>
                      <a:pt x="497679" y="418156"/>
                    </a:cubicBezTo>
                    <a:cubicBezTo>
                      <a:pt x="478565" y="423301"/>
                      <a:pt x="459735" y="411295"/>
                      <a:pt x="454600" y="393858"/>
                    </a:cubicBezTo>
                    <a:cubicBezTo>
                      <a:pt x="454600" y="393858"/>
                      <a:pt x="454600" y="393858"/>
                      <a:pt x="447753" y="359270"/>
                    </a:cubicBezTo>
                    <a:cubicBezTo>
                      <a:pt x="447753" y="359270"/>
                      <a:pt x="447753" y="359270"/>
                      <a:pt x="435486" y="464750"/>
                    </a:cubicBezTo>
                    <a:cubicBezTo>
                      <a:pt x="433774" y="475327"/>
                      <a:pt x="425215" y="483902"/>
                      <a:pt x="414659" y="483902"/>
                    </a:cubicBezTo>
                    <a:cubicBezTo>
                      <a:pt x="414659" y="483902"/>
                      <a:pt x="414659" y="483902"/>
                      <a:pt x="276863" y="483902"/>
                    </a:cubicBezTo>
                    <a:cubicBezTo>
                      <a:pt x="266592" y="483902"/>
                      <a:pt x="258034" y="475327"/>
                      <a:pt x="256322" y="464750"/>
                    </a:cubicBezTo>
                    <a:cubicBezTo>
                      <a:pt x="256322" y="464750"/>
                      <a:pt x="256322" y="464750"/>
                      <a:pt x="244054" y="359270"/>
                    </a:cubicBezTo>
                    <a:cubicBezTo>
                      <a:pt x="244054" y="359270"/>
                      <a:pt x="244054" y="359270"/>
                      <a:pt x="237207" y="393858"/>
                    </a:cubicBezTo>
                    <a:cubicBezTo>
                      <a:pt x="232072" y="411295"/>
                      <a:pt x="212957" y="423301"/>
                      <a:pt x="194128" y="418156"/>
                    </a:cubicBezTo>
                    <a:cubicBezTo>
                      <a:pt x="176725" y="413010"/>
                      <a:pt x="164743" y="393858"/>
                      <a:pt x="169878" y="376707"/>
                    </a:cubicBezTo>
                    <a:cubicBezTo>
                      <a:pt x="169878" y="376707"/>
                      <a:pt x="169878" y="376707"/>
                      <a:pt x="211246" y="214342"/>
                    </a:cubicBezTo>
                    <a:cubicBezTo>
                      <a:pt x="214669" y="196905"/>
                      <a:pt x="230360" y="186614"/>
                      <a:pt x="245766" y="188329"/>
                    </a:cubicBezTo>
                    <a:close/>
                    <a:moveTo>
                      <a:pt x="562868" y="116003"/>
                    </a:moveTo>
                    <a:cubicBezTo>
                      <a:pt x="598963" y="116003"/>
                      <a:pt x="626531" y="145063"/>
                      <a:pt x="626531" y="179537"/>
                    </a:cubicBezTo>
                    <a:cubicBezTo>
                      <a:pt x="626531" y="214295"/>
                      <a:pt x="598963" y="243070"/>
                      <a:pt x="562868" y="243070"/>
                    </a:cubicBezTo>
                    <a:cubicBezTo>
                      <a:pt x="528478" y="243070"/>
                      <a:pt x="500910" y="214295"/>
                      <a:pt x="500910" y="179537"/>
                    </a:cubicBezTo>
                    <a:cubicBezTo>
                      <a:pt x="500910" y="145063"/>
                      <a:pt x="528478" y="116003"/>
                      <a:pt x="562868" y="116003"/>
                    </a:cubicBezTo>
                    <a:close/>
                    <a:moveTo>
                      <a:pt x="127682" y="116003"/>
                    </a:moveTo>
                    <a:cubicBezTo>
                      <a:pt x="162071" y="116003"/>
                      <a:pt x="189640" y="145063"/>
                      <a:pt x="189640" y="179537"/>
                    </a:cubicBezTo>
                    <a:cubicBezTo>
                      <a:pt x="189640" y="214295"/>
                      <a:pt x="162071" y="243070"/>
                      <a:pt x="127682" y="243070"/>
                    </a:cubicBezTo>
                    <a:cubicBezTo>
                      <a:pt x="91587" y="243070"/>
                      <a:pt x="64019" y="214295"/>
                      <a:pt x="64019" y="179537"/>
                    </a:cubicBezTo>
                    <a:cubicBezTo>
                      <a:pt x="64019" y="145063"/>
                      <a:pt x="91587" y="116003"/>
                      <a:pt x="127682" y="116003"/>
                    </a:cubicBezTo>
                    <a:close/>
                    <a:moveTo>
                      <a:pt x="345904" y="0"/>
                    </a:moveTo>
                    <a:cubicBezTo>
                      <a:pt x="394184" y="0"/>
                      <a:pt x="433894" y="39884"/>
                      <a:pt x="433894" y="88664"/>
                    </a:cubicBezTo>
                    <a:cubicBezTo>
                      <a:pt x="433894" y="138878"/>
                      <a:pt x="394184" y="178762"/>
                      <a:pt x="345904" y="178762"/>
                    </a:cubicBezTo>
                    <a:cubicBezTo>
                      <a:pt x="297623" y="178762"/>
                      <a:pt x="257913" y="138878"/>
                      <a:pt x="257913" y="88664"/>
                    </a:cubicBezTo>
                    <a:cubicBezTo>
                      <a:pt x="257913" y="39884"/>
                      <a:pt x="297623" y="0"/>
                      <a:pt x="345904" y="0"/>
                    </a:cubicBezTo>
                    <a:close/>
                  </a:path>
                </a:pathLst>
              </a:custGeom>
              <a:solidFill>
                <a:srgbClr val="3AFFFA"/>
              </a:solidFill>
              <a:ln>
                <a:noFill/>
              </a:ln>
            </p:spPr>
            <p:txBody>
              <a:bodyPr spcFirstLastPara="1" wrap="square" lIns="121900" tIns="60933" rIns="121900" bIns="60933" anchor="ctr"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1333"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7" name="Group 6">
              <a:extLst>
                <a:ext uri="{FF2B5EF4-FFF2-40B4-BE49-F238E27FC236}">
                  <a16:creationId xmlns:a16="http://schemas.microsoft.com/office/drawing/2014/main" id="{527AB856-5BA1-D640-A207-3A9AC42E14A0}"/>
                </a:ext>
              </a:extLst>
            </p:cNvPr>
            <p:cNvGrpSpPr/>
            <p:nvPr/>
          </p:nvGrpSpPr>
          <p:grpSpPr>
            <a:xfrm>
              <a:off x="988552" y="2480829"/>
              <a:ext cx="1604296" cy="798368"/>
              <a:chOff x="988552" y="2480829"/>
              <a:chExt cx="1604296" cy="798368"/>
            </a:xfrm>
          </p:grpSpPr>
          <p:pic>
            <p:nvPicPr>
              <p:cNvPr id="218" name="Picture 217">
                <a:extLst>
                  <a:ext uri="{FF2B5EF4-FFF2-40B4-BE49-F238E27FC236}">
                    <a16:creationId xmlns:a16="http://schemas.microsoft.com/office/drawing/2014/main" id="{0379A67F-A1B0-B34D-9BBC-711D99EE8E8D}"/>
                  </a:ext>
                </a:extLst>
              </p:cNvPr>
              <p:cNvPicPr>
                <a:picLocks noChangeAspect="1"/>
              </p:cNvPicPr>
              <p:nvPr>
                <p:custDataLst>
                  <p:tags r:id="rId1"/>
                </p:custDataLst>
              </p:nvPr>
            </p:nvPicPr>
            <p:blipFill>
              <a:blip r:embed="rId28" cstate="print">
                <a:extLst>
                  <a:ext uri="{28A0092B-C50C-407E-A947-70E740481C1C}">
                    <a14:useLocalDpi xmlns:a14="http://schemas.microsoft.com/office/drawing/2010/main"/>
                  </a:ext>
                </a:extLst>
              </a:blip>
              <a:stretch>
                <a:fillRect/>
              </a:stretch>
            </p:blipFill>
            <p:spPr>
              <a:xfrm>
                <a:off x="988552" y="2480829"/>
                <a:ext cx="1604296" cy="798368"/>
              </a:xfrm>
              <a:prstGeom prst="rect">
                <a:avLst/>
              </a:prstGeom>
            </p:spPr>
          </p:pic>
          <p:sp>
            <p:nvSpPr>
              <p:cNvPr id="207" name="TextBox 206">
                <a:extLst>
                  <a:ext uri="{FF2B5EF4-FFF2-40B4-BE49-F238E27FC236}">
                    <a16:creationId xmlns:a16="http://schemas.microsoft.com/office/drawing/2014/main" id="{9CB8F1FC-D084-034C-A6B1-C819DBCAC361}"/>
                  </a:ext>
                </a:extLst>
              </p:cNvPr>
              <p:cNvSpPr txBox="1"/>
              <p:nvPr/>
            </p:nvSpPr>
            <p:spPr>
              <a:xfrm>
                <a:off x="1156462" y="2798430"/>
                <a:ext cx="1268476" cy="346249"/>
              </a:xfrm>
              <a:prstGeom prst="rect">
                <a:avLst/>
              </a:prstGeom>
              <a:noFill/>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3E42"/>
                    </a:solidFill>
                    <a:effectLst/>
                    <a:uLnTx/>
                    <a:uFillTx/>
                    <a:latin typeface="Arial" panose="020B0604020202020204"/>
                    <a:ea typeface="+mn-ea"/>
                    <a:cs typeface="+mn-cs"/>
                  </a:rPr>
                  <a:t>Digital Services Exchange</a:t>
                </a:r>
              </a:p>
            </p:txBody>
          </p:sp>
        </p:grpSp>
      </p:grpSp>
      <p:grpSp>
        <p:nvGrpSpPr>
          <p:cNvPr id="20" name="Group 19">
            <a:extLst>
              <a:ext uri="{FF2B5EF4-FFF2-40B4-BE49-F238E27FC236}">
                <a16:creationId xmlns:a16="http://schemas.microsoft.com/office/drawing/2014/main" id="{B6B462F5-B737-9043-B95C-6222A27DE7A1}"/>
              </a:ext>
            </a:extLst>
          </p:cNvPr>
          <p:cNvGrpSpPr/>
          <p:nvPr/>
        </p:nvGrpSpPr>
        <p:grpSpPr>
          <a:xfrm>
            <a:off x="7842510" y="4412976"/>
            <a:ext cx="1040367" cy="1483219"/>
            <a:chOff x="5881882" y="3309732"/>
            <a:chExt cx="780275" cy="1112414"/>
          </a:xfrm>
        </p:grpSpPr>
        <p:grpSp>
          <p:nvGrpSpPr>
            <p:cNvPr id="147" name="Group 146">
              <a:extLst>
                <a:ext uri="{FF2B5EF4-FFF2-40B4-BE49-F238E27FC236}">
                  <a16:creationId xmlns:a16="http://schemas.microsoft.com/office/drawing/2014/main" id="{453BA893-A772-CC47-A42A-AC1E50180C2B}"/>
                </a:ext>
              </a:extLst>
            </p:cNvPr>
            <p:cNvGrpSpPr/>
            <p:nvPr/>
          </p:nvGrpSpPr>
          <p:grpSpPr>
            <a:xfrm>
              <a:off x="5881882" y="3309732"/>
              <a:ext cx="780275" cy="729651"/>
              <a:chOff x="4751384" y="3674578"/>
              <a:chExt cx="781837" cy="731111"/>
            </a:xfrm>
          </p:grpSpPr>
          <p:sp>
            <p:nvSpPr>
              <p:cNvPr id="149" name="Oval 148">
                <a:extLst>
                  <a:ext uri="{FF2B5EF4-FFF2-40B4-BE49-F238E27FC236}">
                    <a16:creationId xmlns:a16="http://schemas.microsoft.com/office/drawing/2014/main" id="{358E0A59-709A-2543-8307-0B6F8D2A1653}"/>
                  </a:ext>
                </a:extLst>
              </p:cNvPr>
              <p:cNvSpPr>
                <a:spLocks noChangeAspect="1"/>
              </p:cNvSpPr>
              <p:nvPr/>
            </p:nvSpPr>
            <p:spPr>
              <a:xfrm>
                <a:off x="4782295" y="3691030"/>
                <a:ext cx="714660" cy="714659"/>
              </a:xfrm>
              <a:prstGeom prst="ellipse">
                <a:avLst/>
              </a:prstGeom>
              <a:noFill/>
              <a:ln w="158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50" name="Rectangle 149">
                <a:extLst>
                  <a:ext uri="{FF2B5EF4-FFF2-40B4-BE49-F238E27FC236}">
                    <a16:creationId xmlns:a16="http://schemas.microsoft.com/office/drawing/2014/main" id="{F6DA544E-0782-6942-9129-8636BA2910EE}"/>
                  </a:ext>
                </a:extLst>
              </p:cNvPr>
              <p:cNvSpPr/>
              <p:nvPr/>
            </p:nvSpPr>
            <p:spPr>
              <a:xfrm>
                <a:off x="4751384" y="3674578"/>
                <a:ext cx="781837" cy="5149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35x</a:t>
                </a:r>
              </a:p>
            </p:txBody>
          </p:sp>
          <p:sp>
            <p:nvSpPr>
              <p:cNvPr id="151" name="Rectangle 150">
                <a:extLst>
                  <a:ext uri="{FF2B5EF4-FFF2-40B4-BE49-F238E27FC236}">
                    <a16:creationId xmlns:a16="http://schemas.microsoft.com/office/drawing/2014/main" id="{E30E391B-3303-1D46-958C-CDEFABAE397F}"/>
                  </a:ext>
                </a:extLst>
              </p:cNvPr>
              <p:cNvSpPr/>
              <p:nvPr/>
            </p:nvSpPr>
            <p:spPr>
              <a:xfrm>
                <a:off x="4793475" y="4040590"/>
                <a:ext cx="696033" cy="254424"/>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Fewer Infected Machines</a:t>
                </a:r>
                <a:endPar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3" name="Graphic 12">
              <a:extLst>
                <a:ext uri="{FF2B5EF4-FFF2-40B4-BE49-F238E27FC236}">
                  <a16:creationId xmlns:a16="http://schemas.microsoft.com/office/drawing/2014/main" id="{D1A9FB8B-4A9D-9B4C-B984-7880CCA69D5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60836" y="4248869"/>
              <a:ext cx="469257" cy="173277"/>
            </a:xfrm>
            <a:prstGeom prst="rect">
              <a:avLst/>
            </a:prstGeom>
          </p:spPr>
        </p:pic>
      </p:grpSp>
      <p:grpSp>
        <p:nvGrpSpPr>
          <p:cNvPr id="21" name="Group 20">
            <a:extLst>
              <a:ext uri="{FF2B5EF4-FFF2-40B4-BE49-F238E27FC236}">
                <a16:creationId xmlns:a16="http://schemas.microsoft.com/office/drawing/2014/main" id="{7576C584-B51C-8B46-A85E-CADA42D49352}"/>
              </a:ext>
            </a:extLst>
          </p:cNvPr>
          <p:cNvGrpSpPr/>
          <p:nvPr/>
        </p:nvGrpSpPr>
        <p:grpSpPr>
          <a:xfrm>
            <a:off x="6105711" y="4428745"/>
            <a:ext cx="946855" cy="1551622"/>
            <a:chOff x="4579283" y="3321558"/>
            <a:chExt cx="710141" cy="1163716"/>
          </a:xfrm>
        </p:grpSpPr>
        <p:grpSp>
          <p:nvGrpSpPr>
            <p:cNvPr id="165" name="Group 164">
              <a:extLst>
                <a:ext uri="{FF2B5EF4-FFF2-40B4-BE49-F238E27FC236}">
                  <a16:creationId xmlns:a16="http://schemas.microsoft.com/office/drawing/2014/main" id="{800C6236-C3DD-9343-B4BE-665D2B0B748C}"/>
                </a:ext>
              </a:extLst>
            </p:cNvPr>
            <p:cNvGrpSpPr/>
            <p:nvPr/>
          </p:nvGrpSpPr>
          <p:grpSpPr>
            <a:xfrm>
              <a:off x="4579283" y="3321558"/>
              <a:ext cx="710141" cy="710141"/>
              <a:chOff x="4732476" y="3736447"/>
              <a:chExt cx="875508" cy="875508"/>
            </a:xfrm>
          </p:grpSpPr>
          <p:sp>
            <p:nvSpPr>
              <p:cNvPr id="167" name="Oval 166">
                <a:extLst>
                  <a:ext uri="{FF2B5EF4-FFF2-40B4-BE49-F238E27FC236}">
                    <a16:creationId xmlns:a16="http://schemas.microsoft.com/office/drawing/2014/main" id="{6578E354-B150-434B-8A11-426AFF6E0A81}"/>
                  </a:ext>
                </a:extLst>
              </p:cNvPr>
              <p:cNvSpPr/>
              <p:nvPr/>
            </p:nvSpPr>
            <p:spPr>
              <a:xfrm>
                <a:off x="4732476" y="3736447"/>
                <a:ext cx="875508" cy="875508"/>
              </a:xfrm>
              <a:prstGeom prst="ellipse">
                <a:avLst/>
              </a:prstGeom>
              <a:noFill/>
              <a:ln w="158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8" name="Rectangle 167">
                <a:extLst>
                  <a:ext uri="{FF2B5EF4-FFF2-40B4-BE49-F238E27FC236}">
                    <a16:creationId xmlns:a16="http://schemas.microsoft.com/office/drawing/2014/main" id="{FFCD4B4A-92B9-6D4D-AC0C-A679B1A4E605}"/>
                  </a:ext>
                </a:extLst>
              </p:cNvPr>
              <p:cNvSpPr/>
              <p:nvPr/>
            </p:nvSpPr>
            <p:spPr>
              <a:xfrm>
                <a:off x="4779925" y="3788573"/>
                <a:ext cx="781837" cy="514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80%</a:t>
                </a:r>
              </a:p>
            </p:txBody>
          </p:sp>
          <p:sp>
            <p:nvSpPr>
              <p:cNvPr id="169" name="Rectangle 168">
                <a:extLst>
                  <a:ext uri="{FF2B5EF4-FFF2-40B4-BE49-F238E27FC236}">
                    <a16:creationId xmlns:a16="http://schemas.microsoft.com/office/drawing/2014/main" id="{907F87A1-ADD8-B14F-B9BE-96F0C6C708FC}"/>
                  </a:ext>
                </a:extLst>
              </p:cNvPr>
              <p:cNvSpPr/>
              <p:nvPr/>
            </p:nvSpPr>
            <p:spPr>
              <a:xfrm>
                <a:off x="4771195" y="4175429"/>
                <a:ext cx="799731" cy="313043"/>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Faster User Experience</a:t>
                </a:r>
                <a:endPar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5" name="Graphic 14">
              <a:extLst>
                <a:ext uri="{FF2B5EF4-FFF2-40B4-BE49-F238E27FC236}">
                  <a16:creationId xmlns:a16="http://schemas.microsoft.com/office/drawing/2014/main" id="{12C49E06-1C05-6045-9B61-D48A6455F70F}"/>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4767829" y="4147130"/>
              <a:ext cx="338144" cy="338144"/>
            </a:xfrm>
            <a:prstGeom prst="rect">
              <a:avLst/>
            </a:prstGeom>
          </p:spPr>
        </p:pic>
      </p:grpSp>
      <p:sp>
        <p:nvSpPr>
          <p:cNvPr id="16" name="TextBox 15">
            <a:extLst>
              <a:ext uri="{FF2B5EF4-FFF2-40B4-BE49-F238E27FC236}">
                <a16:creationId xmlns:a16="http://schemas.microsoft.com/office/drawing/2014/main" id="{46886E26-7D72-9A42-AB98-C4CA05DA873D}"/>
              </a:ext>
            </a:extLst>
          </p:cNvPr>
          <p:cNvSpPr txBox="1"/>
          <p:nvPr/>
        </p:nvSpPr>
        <p:spPr>
          <a:xfrm>
            <a:off x="-1299991" y="2761561"/>
            <a:ext cx="0" cy="0"/>
          </a:xfrm>
          <a:prstGeom prst="rect">
            <a:avLst/>
          </a:prstGeom>
          <a:noFill/>
        </p:spPr>
        <p:txBody>
          <a:bodyPr wrap="none" rtlCol="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D6B3AE18-8990-8147-9714-AEF82AE1F1F2}"/>
              </a:ext>
            </a:extLst>
          </p:cNvPr>
          <p:cNvGrpSpPr/>
          <p:nvPr/>
        </p:nvGrpSpPr>
        <p:grpSpPr>
          <a:xfrm>
            <a:off x="9578636" y="4395971"/>
            <a:ext cx="1040369" cy="1448744"/>
            <a:chOff x="7183976" y="3296978"/>
            <a:chExt cx="780277" cy="1086558"/>
          </a:xfrm>
        </p:grpSpPr>
        <p:grpSp>
          <p:nvGrpSpPr>
            <p:cNvPr id="160" name="Group 159">
              <a:extLst>
                <a:ext uri="{FF2B5EF4-FFF2-40B4-BE49-F238E27FC236}">
                  <a16:creationId xmlns:a16="http://schemas.microsoft.com/office/drawing/2014/main" id="{3FADBAA0-668A-F541-BB39-C128DBC21BDB}"/>
                </a:ext>
              </a:extLst>
            </p:cNvPr>
            <p:cNvGrpSpPr/>
            <p:nvPr/>
          </p:nvGrpSpPr>
          <p:grpSpPr>
            <a:xfrm>
              <a:off x="7183976" y="3296978"/>
              <a:ext cx="780277" cy="739477"/>
              <a:chOff x="4726528" y="3681095"/>
              <a:chExt cx="781838" cy="740956"/>
            </a:xfrm>
          </p:grpSpPr>
          <p:sp>
            <p:nvSpPr>
              <p:cNvPr id="161" name="Oval 160">
                <a:extLst>
                  <a:ext uri="{FF2B5EF4-FFF2-40B4-BE49-F238E27FC236}">
                    <a16:creationId xmlns:a16="http://schemas.microsoft.com/office/drawing/2014/main" id="{50AE8F34-E0CE-274C-A875-185C6D6D74EF}"/>
                  </a:ext>
                </a:extLst>
              </p:cNvPr>
              <p:cNvSpPr>
                <a:spLocks noChangeAspect="1"/>
              </p:cNvSpPr>
              <p:nvPr/>
            </p:nvSpPr>
            <p:spPr>
              <a:xfrm>
                <a:off x="4742541" y="3707392"/>
                <a:ext cx="714660" cy="714659"/>
              </a:xfrm>
              <a:prstGeom prst="ellipse">
                <a:avLst/>
              </a:prstGeom>
              <a:noFill/>
              <a:ln w="15875">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2" name="Rectangle 161">
                <a:extLst>
                  <a:ext uri="{FF2B5EF4-FFF2-40B4-BE49-F238E27FC236}">
                    <a16:creationId xmlns:a16="http://schemas.microsoft.com/office/drawing/2014/main" id="{C2B36FF3-242B-C34E-AF01-E1071C7EBBCC}"/>
                  </a:ext>
                </a:extLst>
              </p:cNvPr>
              <p:cNvSpPr/>
              <p:nvPr/>
            </p:nvSpPr>
            <p:spPr>
              <a:xfrm>
                <a:off x="4726528" y="3681095"/>
                <a:ext cx="781838" cy="514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70%</a:t>
                </a:r>
              </a:p>
            </p:txBody>
          </p:sp>
          <p:sp>
            <p:nvSpPr>
              <p:cNvPr id="163" name="Rectangle 162">
                <a:extLst>
                  <a:ext uri="{FF2B5EF4-FFF2-40B4-BE49-F238E27FC236}">
                    <a16:creationId xmlns:a16="http://schemas.microsoft.com/office/drawing/2014/main" id="{B95314E3-27AE-D342-A93F-7DDF231D9818}"/>
                  </a:ext>
                </a:extLst>
              </p:cNvPr>
              <p:cNvSpPr/>
              <p:nvPr/>
            </p:nvSpPr>
            <p:spPr>
              <a:xfrm>
                <a:off x="4742541" y="4068664"/>
                <a:ext cx="717746" cy="254423"/>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Infrastructure Cost Reduction</a:t>
                </a:r>
                <a:endParaRPr kumimoji="0" lang="en-US" sz="6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pic>
          <p:nvPicPr>
            <p:cNvPr id="18" name="Graphic 17">
              <a:extLst>
                <a:ext uri="{FF2B5EF4-FFF2-40B4-BE49-F238E27FC236}">
                  <a16:creationId xmlns:a16="http://schemas.microsoft.com/office/drawing/2014/main" id="{1D1B440C-64E1-EB44-BD32-F5012FB54A0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221363" y="4248869"/>
              <a:ext cx="713234" cy="134667"/>
            </a:xfrm>
            <a:prstGeom prst="rect">
              <a:avLst/>
            </a:prstGeom>
          </p:spPr>
        </p:pic>
      </p:grpSp>
      <p:pic>
        <p:nvPicPr>
          <p:cNvPr id="3" name="Graphic 2">
            <a:extLst>
              <a:ext uri="{FF2B5EF4-FFF2-40B4-BE49-F238E27FC236}">
                <a16:creationId xmlns:a16="http://schemas.microsoft.com/office/drawing/2014/main" id="{C5C695D7-E944-774D-B08A-C2743EE16F9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112243" y="3303084"/>
            <a:ext cx="576709" cy="576709"/>
          </a:xfrm>
          <a:prstGeom prst="rect">
            <a:avLst/>
          </a:prstGeom>
        </p:spPr>
      </p:pic>
    </p:spTree>
    <p:extLst>
      <p:ext uri="{BB962C8B-B14F-4D97-AF65-F5344CB8AC3E}">
        <p14:creationId xmlns:p14="http://schemas.microsoft.com/office/powerpoint/2010/main" val="2982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F8F0-0E40-40F5-B842-AEE3152125BB}"/>
              </a:ext>
            </a:extLst>
          </p:cNvPr>
          <p:cNvSpPr>
            <a:spLocks noGrp="1"/>
          </p:cNvSpPr>
          <p:nvPr>
            <p:ph type="title"/>
          </p:nvPr>
        </p:nvSpPr>
        <p:spPr/>
        <p:txBody>
          <a:bodyPr/>
          <a:lstStyle/>
          <a:p>
            <a:r>
              <a:rPr lang="en-US" dirty="0"/>
              <a:t>What sets Zscaler cybersecurity apart</a:t>
            </a:r>
          </a:p>
        </p:txBody>
      </p:sp>
      <p:grpSp>
        <p:nvGrpSpPr>
          <p:cNvPr id="3" name="Group 2">
            <a:extLst>
              <a:ext uri="{FF2B5EF4-FFF2-40B4-BE49-F238E27FC236}">
                <a16:creationId xmlns:a16="http://schemas.microsoft.com/office/drawing/2014/main" id="{39AEFCD3-2438-6E49-9DD4-376C2E2FFC56}"/>
              </a:ext>
            </a:extLst>
          </p:cNvPr>
          <p:cNvGrpSpPr/>
          <p:nvPr/>
        </p:nvGrpSpPr>
        <p:grpSpPr>
          <a:xfrm>
            <a:off x="7585694" y="3985955"/>
            <a:ext cx="3968751" cy="1246580"/>
            <a:chOff x="5689270" y="2989465"/>
            <a:chExt cx="2976563" cy="934935"/>
          </a:xfrm>
        </p:grpSpPr>
        <p:sp>
          <p:nvSpPr>
            <p:cNvPr id="37" name="Content Placeholder 2">
              <a:extLst>
                <a:ext uri="{FF2B5EF4-FFF2-40B4-BE49-F238E27FC236}">
                  <a16:creationId xmlns:a16="http://schemas.microsoft.com/office/drawing/2014/main" id="{AA3A4FC8-44A1-8046-9903-6F5ED0356BE4}"/>
                </a:ext>
              </a:extLst>
            </p:cNvPr>
            <p:cNvSpPr txBox="1">
              <a:spLocks/>
            </p:cNvSpPr>
            <p:nvPr/>
          </p:nvSpPr>
          <p:spPr bwMode="auto">
            <a:xfrm>
              <a:off x="5689270" y="3455137"/>
              <a:ext cx="2976563" cy="46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377" rtl="0" eaLnBrk="0" fontAlgn="auto" latinLnBrk="0" hangingPunct="0">
                <a:lnSpc>
                  <a:spcPct val="100000"/>
                </a:lnSpc>
                <a:spcBef>
                  <a:spcPts val="0"/>
                </a:spcBef>
                <a:spcAft>
                  <a:spcPts val="400"/>
                </a:spcAft>
                <a:buClrTx/>
                <a:buSzTx/>
                <a:buFontTx/>
                <a:buNone/>
                <a:tabLst/>
                <a:defRPr/>
              </a:pP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Threat sharing partnerships reduce risk, track outbreaks and improves insight</a:t>
              </a:r>
            </a:p>
          </p:txBody>
        </p:sp>
        <p:sp>
          <p:nvSpPr>
            <p:cNvPr id="31" name="Rectangle 30">
              <a:extLst>
                <a:ext uri="{FF2B5EF4-FFF2-40B4-BE49-F238E27FC236}">
                  <a16:creationId xmlns:a16="http://schemas.microsoft.com/office/drawing/2014/main" id="{DE091286-7A06-7E4D-8E50-8D7C05F5390F}"/>
                </a:ext>
              </a:extLst>
            </p:cNvPr>
            <p:cNvSpPr/>
            <p:nvPr/>
          </p:nvSpPr>
          <p:spPr>
            <a:xfrm>
              <a:off x="5696676" y="2989465"/>
              <a:ext cx="1769042" cy="34624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400" b="1" i="0" u="none" strike="noStrike" kern="1200" cap="none" spc="0" normalizeH="0" baseline="0" noProof="0" dirty="0">
                  <a:ln>
                    <a:noFill/>
                  </a:ln>
                  <a:solidFill>
                    <a:srgbClr val="009CDA">
                      <a:lumMod val="20000"/>
                      <a:lumOff val="80000"/>
                    </a:srgbClr>
                  </a:solidFill>
                  <a:effectLst/>
                  <a:uLnTx/>
                  <a:uFillTx/>
                  <a:latin typeface="Calibri" charset="0"/>
                  <a:ea typeface="+mn-ea"/>
                  <a:cs typeface="Calibri" charset="0"/>
                </a:rPr>
                <a:t>60+ Threat Feeds</a:t>
              </a:r>
            </a:p>
          </p:txBody>
        </p:sp>
      </p:grpSp>
      <p:grpSp>
        <p:nvGrpSpPr>
          <p:cNvPr id="12" name="Group 11">
            <a:extLst>
              <a:ext uri="{FF2B5EF4-FFF2-40B4-BE49-F238E27FC236}">
                <a16:creationId xmlns:a16="http://schemas.microsoft.com/office/drawing/2014/main" id="{52FFB504-EF79-2D4C-9FE0-B5CA7D885C04}"/>
              </a:ext>
            </a:extLst>
          </p:cNvPr>
          <p:cNvGrpSpPr/>
          <p:nvPr/>
        </p:nvGrpSpPr>
        <p:grpSpPr>
          <a:xfrm>
            <a:off x="822635" y="1230239"/>
            <a:ext cx="3343864" cy="2065945"/>
            <a:chOff x="685800" y="922679"/>
            <a:chExt cx="2507898" cy="1549458"/>
          </a:xfrm>
        </p:grpSpPr>
        <p:sp>
          <p:nvSpPr>
            <p:cNvPr id="46" name="Content Placeholder 2">
              <a:extLst>
                <a:ext uri="{FF2B5EF4-FFF2-40B4-BE49-F238E27FC236}">
                  <a16:creationId xmlns:a16="http://schemas.microsoft.com/office/drawing/2014/main" id="{ADB4403A-7714-574C-B5D6-AE8EBC3A5C51}"/>
                </a:ext>
              </a:extLst>
            </p:cNvPr>
            <p:cNvSpPr txBox="1">
              <a:spLocks/>
            </p:cNvSpPr>
            <p:nvPr/>
          </p:nvSpPr>
          <p:spPr bwMode="auto">
            <a:xfrm>
              <a:off x="723392" y="1364382"/>
              <a:ext cx="2421784" cy="11077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377" rtl="0" eaLnBrk="0" fontAlgn="auto" latinLnBrk="0" hangingPunct="0">
                <a:lnSpc>
                  <a:spcPct val="100000"/>
                </a:lnSpc>
                <a:spcBef>
                  <a:spcPts val="0"/>
                </a:spcBef>
                <a:spcAft>
                  <a:spcPts val="400"/>
                </a:spcAft>
                <a:buClrTx/>
                <a:buSzTx/>
                <a:buFontTx/>
                <a:buNone/>
                <a:tabLst/>
                <a:defRPr/>
              </a:pP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Purpose-built native proxy architecture blocks more threats</a:t>
              </a:r>
            </a:p>
            <a:p>
              <a:pPr marL="0" marR="0" lvl="0" indent="0" algn="l" defTabSz="914377" rtl="0" eaLnBrk="0" fontAlgn="auto" latinLnBrk="0" hangingPunct="0">
                <a:lnSpc>
                  <a:spcPct val="100000"/>
                </a:lnSpc>
                <a:spcBef>
                  <a:spcPts val="0"/>
                </a:spcBef>
                <a:spcAft>
                  <a:spcPts val="400"/>
                </a:spcAft>
                <a:buClrTx/>
                <a:buSzTx/>
                <a:buFontTx/>
                <a:buNone/>
                <a:tabLst/>
                <a:defRPr/>
              </a:pP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No longer need to ensure that your appliances have the bandwidth to handle all SSL traffic</a:t>
              </a:r>
            </a:p>
          </p:txBody>
        </p:sp>
        <p:sp>
          <p:nvSpPr>
            <p:cNvPr id="4" name="Rectangle 3">
              <a:extLst>
                <a:ext uri="{FF2B5EF4-FFF2-40B4-BE49-F238E27FC236}">
                  <a16:creationId xmlns:a16="http://schemas.microsoft.com/office/drawing/2014/main" id="{C53710B0-E731-C148-83CC-E92DB99D44EB}"/>
                </a:ext>
              </a:extLst>
            </p:cNvPr>
            <p:cNvSpPr/>
            <p:nvPr/>
          </p:nvSpPr>
          <p:spPr>
            <a:xfrm>
              <a:off x="685800" y="922679"/>
              <a:ext cx="2507898" cy="377074"/>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667" b="1" i="0" u="none" strike="noStrike" kern="1200" cap="none" spc="0" normalizeH="0" baseline="0" noProof="0" dirty="0">
                  <a:ln>
                    <a:noFill/>
                  </a:ln>
                  <a:solidFill>
                    <a:srgbClr val="009CDA">
                      <a:lumMod val="20000"/>
                      <a:lumOff val="80000"/>
                    </a:srgbClr>
                  </a:solidFill>
                  <a:effectLst/>
                  <a:uLnTx/>
                  <a:uFillTx/>
                  <a:latin typeface="Calibri" charset="0"/>
                  <a:ea typeface="+mn-ea"/>
                  <a:cs typeface="Calibri" charset="0"/>
                </a:rPr>
                <a:t>SSL Inspection at scale</a:t>
              </a:r>
            </a:p>
          </p:txBody>
        </p:sp>
        <p:cxnSp>
          <p:nvCxnSpPr>
            <p:cNvPr id="9" name="Straight Connector 8">
              <a:extLst>
                <a:ext uri="{FF2B5EF4-FFF2-40B4-BE49-F238E27FC236}">
                  <a16:creationId xmlns:a16="http://schemas.microsoft.com/office/drawing/2014/main" id="{C85366FA-BB63-E64B-AC1C-844A3C6EA0FE}"/>
                </a:ext>
              </a:extLst>
            </p:cNvPr>
            <p:cNvCxnSpPr>
              <a:cxnSpLocks/>
            </p:cNvCxnSpPr>
            <p:nvPr/>
          </p:nvCxnSpPr>
          <p:spPr>
            <a:xfrm>
              <a:off x="685800" y="1000206"/>
              <a:ext cx="0" cy="282467"/>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C5AB498-A5CF-B240-8B58-6961F4351A85}"/>
              </a:ext>
            </a:extLst>
          </p:cNvPr>
          <p:cNvGrpSpPr/>
          <p:nvPr/>
        </p:nvGrpSpPr>
        <p:grpSpPr>
          <a:xfrm>
            <a:off x="7580859" y="1259807"/>
            <a:ext cx="4391959" cy="1446193"/>
            <a:chOff x="5670195" y="941307"/>
            <a:chExt cx="3293969" cy="1084645"/>
          </a:xfrm>
        </p:grpSpPr>
        <p:sp>
          <p:nvSpPr>
            <p:cNvPr id="59" name="Content Placeholder 2">
              <a:extLst>
                <a:ext uri="{FF2B5EF4-FFF2-40B4-BE49-F238E27FC236}">
                  <a16:creationId xmlns:a16="http://schemas.microsoft.com/office/drawing/2014/main" id="{F08C6D40-A408-504E-B6E2-7A765724327A}"/>
                </a:ext>
              </a:extLst>
            </p:cNvPr>
            <p:cNvSpPr txBox="1">
              <a:spLocks/>
            </p:cNvSpPr>
            <p:nvPr/>
          </p:nvSpPr>
          <p:spPr bwMode="auto">
            <a:xfrm>
              <a:off x="5672656" y="1356682"/>
              <a:ext cx="3291508" cy="669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377" rtl="0" eaLnBrk="0" fontAlgn="auto" latinLnBrk="0" hangingPunct="0">
                <a:lnSpc>
                  <a:spcPct val="100000"/>
                </a:lnSpc>
                <a:spcBef>
                  <a:spcPts val="0"/>
                </a:spcBef>
                <a:spcAft>
                  <a:spcPts val="400"/>
                </a:spcAft>
                <a:buClrTx/>
                <a:buSzTx/>
                <a:buFontTx/>
                <a:buNone/>
                <a:tabLst/>
                <a:defRPr/>
              </a:pP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Find once, block everywhere.  Leverage </a:t>
              </a:r>
              <a:b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b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AI and ML across 100+ billion daily transactions</a:t>
              </a:r>
            </a:p>
          </p:txBody>
        </p:sp>
        <p:sp>
          <p:nvSpPr>
            <p:cNvPr id="30" name="Rectangle 29">
              <a:extLst>
                <a:ext uri="{FF2B5EF4-FFF2-40B4-BE49-F238E27FC236}">
                  <a16:creationId xmlns:a16="http://schemas.microsoft.com/office/drawing/2014/main" id="{9BD341B6-79F3-2C49-8928-73DB56DC49DC}"/>
                </a:ext>
              </a:extLst>
            </p:cNvPr>
            <p:cNvSpPr/>
            <p:nvPr/>
          </p:nvSpPr>
          <p:spPr>
            <a:xfrm>
              <a:off x="5670195" y="941307"/>
              <a:ext cx="1283620" cy="34624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400" b="1" i="0" u="none" strike="noStrike" kern="1200" cap="none" spc="0" normalizeH="0" baseline="0" noProof="0" dirty="0">
                  <a:ln>
                    <a:noFill/>
                  </a:ln>
                  <a:solidFill>
                    <a:srgbClr val="009CDA">
                      <a:lumMod val="20000"/>
                      <a:lumOff val="80000"/>
                    </a:srgbClr>
                  </a:solidFill>
                  <a:effectLst/>
                  <a:uLnTx/>
                  <a:uFillTx/>
                  <a:latin typeface="Calibri" charset="0"/>
                  <a:ea typeface="+mn-ea"/>
                  <a:cs typeface="Calibri" charset="0"/>
                </a:rPr>
                <a:t>Cloud Effect</a:t>
              </a:r>
            </a:p>
          </p:txBody>
        </p:sp>
        <p:cxnSp>
          <p:nvCxnSpPr>
            <p:cNvPr id="64" name="Straight Connector 63">
              <a:extLst>
                <a:ext uri="{FF2B5EF4-FFF2-40B4-BE49-F238E27FC236}">
                  <a16:creationId xmlns:a16="http://schemas.microsoft.com/office/drawing/2014/main" id="{DBE8C3CE-554C-4145-9FB3-E2ABDC6FA325}"/>
                </a:ext>
              </a:extLst>
            </p:cNvPr>
            <p:cNvCxnSpPr>
              <a:cxnSpLocks/>
            </p:cNvCxnSpPr>
            <p:nvPr/>
          </p:nvCxnSpPr>
          <p:spPr>
            <a:xfrm>
              <a:off x="5670195" y="988056"/>
              <a:ext cx="0" cy="282467"/>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9EA3C27C-9A34-234C-BC19-B10FF9E9C474}"/>
              </a:ext>
            </a:extLst>
          </p:cNvPr>
          <p:cNvGrpSpPr/>
          <p:nvPr/>
        </p:nvGrpSpPr>
        <p:grpSpPr>
          <a:xfrm>
            <a:off x="832431" y="4001216"/>
            <a:ext cx="4005188" cy="1489586"/>
            <a:chOff x="673483" y="3020575"/>
            <a:chExt cx="3003891" cy="1117189"/>
          </a:xfrm>
        </p:grpSpPr>
        <p:sp>
          <p:nvSpPr>
            <p:cNvPr id="55" name="Content Placeholder 2">
              <a:extLst>
                <a:ext uri="{FF2B5EF4-FFF2-40B4-BE49-F238E27FC236}">
                  <a16:creationId xmlns:a16="http://schemas.microsoft.com/office/drawing/2014/main" id="{9C2C336C-280D-DA42-9114-78DCEE2C1F62}"/>
                </a:ext>
              </a:extLst>
            </p:cNvPr>
            <p:cNvSpPr txBox="1">
              <a:spLocks/>
            </p:cNvSpPr>
            <p:nvPr/>
          </p:nvSpPr>
          <p:spPr bwMode="auto">
            <a:xfrm>
              <a:off x="702127" y="3468494"/>
              <a:ext cx="2975247" cy="669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t">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377" rtl="0" eaLnBrk="0" fontAlgn="auto" latinLnBrk="0" hangingPunct="0">
                <a:lnSpc>
                  <a:spcPct val="100000"/>
                </a:lnSpc>
                <a:spcBef>
                  <a:spcPts val="0"/>
                </a:spcBef>
                <a:spcAft>
                  <a:spcPts val="400"/>
                </a:spcAft>
                <a:buClrTx/>
                <a:buSzTx/>
                <a:buFontTx/>
                <a:buNone/>
                <a:tabLst/>
                <a:defRPr/>
              </a:pPr>
              <a:r>
                <a:rPr kumimoji="0" lang="en-US" sz="1733"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Always up-to-date so your team won’t have to and no changes windows or patch management</a:t>
              </a:r>
              <a:endParaRPr kumimoji="0" lang="en-US" sz="1600" b="0" i="0" u="none" strike="noStrike" kern="1200" cap="none" spc="0" normalizeH="0" baseline="0" noProof="0" dirty="0">
                <a:ln>
                  <a:noFill/>
                </a:ln>
                <a:solidFill>
                  <a:srgbClr val="FFFFFF"/>
                </a:solidFill>
                <a:effectLst/>
                <a:uLnTx/>
                <a:uFillTx/>
                <a:latin typeface="Calibri" charset="0"/>
                <a:ea typeface="ＭＳ Ｐゴシック" charset="0"/>
                <a:cs typeface="Calibri" charset="0"/>
              </a:endParaRPr>
            </a:p>
          </p:txBody>
        </p:sp>
        <p:sp>
          <p:nvSpPr>
            <p:cNvPr id="32" name="Rectangle 31">
              <a:extLst>
                <a:ext uri="{FF2B5EF4-FFF2-40B4-BE49-F238E27FC236}">
                  <a16:creationId xmlns:a16="http://schemas.microsoft.com/office/drawing/2014/main" id="{7F2A1535-0321-9445-B099-2A34B83BECF8}"/>
                </a:ext>
              </a:extLst>
            </p:cNvPr>
            <p:cNvSpPr/>
            <p:nvPr/>
          </p:nvSpPr>
          <p:spPr>
            <a:xfrm>
              <a:off x="685800" y="3020575"/>
              <a:ext cx="2669048" cy="346249"/>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400" b="1" i="0" u="none" strike="noStrike" kern="1200" cap="none" spc="0" normalizeH="0" baseline="0" noProof="0" dirty="0">
                  <a:ln>
                    <a:noFill/>
                  </a:ln>
                  <a:solidFill>
                    <a:srgbClr val="009CDA">
                      <a:lumMod val="20000"/>
                      <a:lumOff val="80000"/>
                    </a:srgbClr>
                  </a:solidFill>
                  <a:effectLst/>
                  <a:uLnTx/>
                  <a:uFillTx/>
                  <a:latin typeface="Calibri" charset="0"/>
                  <a:ea typeface="+mn-ea"/>
                  <a:cs typeface="Calibri" charset="0"/>
                </a:rPr>
                <a:t>120K unique daily updates</a:t>
              </a:r>
            </a:p>
          </p:txBody>
        </p:sp>
        <p:cxnSp>
          <p:nvCxnSpPr>
            <p:cNvPr id="65" name="Straight Connector 64">
              <a:extLst>
                <a:ext uri="{FF2B5EF4-FFF2-40B4-BE49-F238E27FC236}">
                  <a16:creationId xmlns:a16="http://schemas.microsoft.com/office/drawing/2014/main" id="{80857800-B77A-8F45-A3AC-9382E06FA673}"/>
                </a:ext>
              </a:extLst>
            </p:cNvPr>
            <p:cNvCxnSpPr>
              <a:cxnSpLocks/>
            </p:cNvCxnSpPr>
            <p:nvPr/>
          </p:nvCxnSpPr>
          <p:spPr>
            <a:xfrm>
              <a:off x="673483" y="3076330"/>
              <a:ext cx="0" cy="282467"/>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683329FA-036F-C644-8351-D94EE8593135}"/>
              </a:ext>
            </a:extLst>
          </p:cNvPr>
          <p:cNvGrpSpPr/>
          <p:nvPr/>
        </p:nvGrpSpPr>
        <p:grpSpPr>
          <a:xfrm>
            <a:off x="4541844" y="1676124"/>
            <a:ext cx="3127213" cy="3106445"/>
            <a:chOff x="3372920" y="1669809"/>
            <a:chExt cx="2345410" cy="2329834"/>
          </a:xfrm>
        </p:grpSpPr>
        <p:grpSp>
          <p:nvGrpSpPr>
            <p:cNvPr id="60" name="Group 15">
              <a:extLst>
                <a:ext uri="{FF2B5EF4-FFF2-40B4-BE49-F238E27FC236}">
                  <a16:creationId xmlns:a16="http://schemas.microsoft.com/office/drawing/2014/main" id="{24C26BC3-F2B2-F941-8111-9C9063909214}"/>
                </a:ext>
              </a:extLst>
            </p:cNvPr>
            <p:cNvGrpSpPr>
              <a:grpSpLocks/>
            </p:cNvGrpSpPr>
            <p:nvPr/>
          </p:nvGrpSpPr>
          <p:grpSpPr bwMode="auto">
            <a:xfrm>
              <a:off x="3687582" y="2042634"/>
              <a:ext cx="1772776" cy="1609694"/>
              <a:chOff x="1391820" y="1855448"/>
              <a:chExt cx="1331298" cy="1210271"/>
            </a:xfrm>
          </p:grpSpPr>
          <p:sp>
            <p:nvSpPr>
              <p:cNvPr id="61" name="Oval 60">
                <a:extLst>
                  <a:ext uri="{FF2B5EF4-FFF2-40B4-BE49-F238E27FC236}">
                    <a16:creationId xmlns:a16="http://schemas.microsoft.com/office/drawing/2014/main" id="{E191FDF1-80B0-B642-AE35-61E46E81EE41}"/>
                  </a:ext>
                </a:extLst>
              </p:cNvPr>
              <p:cNvSpPr>
                <a:spLocks noChangeAspect="1"/>
              </p:cNvSpPr>
              <p:nvPr/>
            </p:nvSpPr>
            <p:spPr>
              <a:xfrm>
                <a:off x="1453492" y="1855448"/>
                <a:ext cx="1210272" cy="121027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2" name="Picture 12" descr="zBadge-white2.png">
                <a:extLst>
                  <a:ext uri="{FF2B5EF4-FFF2-40B4-BE49-F238E27FC236}">
                    <a16:creationId xmlns:a16="http://schemas.microsoft.com/office/drawing/2014/main" id="{80237FEF-5C14-144B-8F4F-0B4A6A21E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040" y="2756285"/>
                <a:ext cx="356859" cy="2309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3" name="Content Placeholder 2">
                <a:extLst>
                  <a:ext uri="{FF2B5EF4-FFF2-40B4-BE49-F238E27FC236}">
                    <a16:creationId xmlns:a16="http://schemas.microsoft.com/office/drawing/2014/main" id="{A75B4EA7-64A2-DF4C-BC0E-32C16E7E5591}"/>
                  </a:ext>
                </a:extLst>
              </p:cNvPr>
              <p:cNvSpPr txBox="1">
                <a:spLocks/>
              </p:cNvSpPr>
              <p:nvPr/>
            </p:nvSpPr>
            <p:spPr bwMode="auto">
              <a:xfrm>
                <a:off x="1391820" y="2062409"/>
                <a:ext cx="1331298" cy="598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377" rtl="0" eaLnBrk="0" fontAlgn="auto" latinLnBrk="0" hangingPunct="0">
                  <a:lnSpc>
                    <a:spcPct val="85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Calibri" charset="0"/>
                    <a:ea typeface="ＭＳ Ｐゴシック" charset="0"/>
                    <a:cs typeface="Calibri" charset="0"/>
                  </a:rPr>
                  <a:t>PolicyNow</a:t>
                </a:r>
                <a:r>
                  <a:rPr kumimoji="0" lang="en-US" sz="1867"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a:t>
                </a:r>
                <a:endParaRPr kumimoji="0" lang="en-US" sz="1333" b="0" i="0" u="none" strike="noStrike" kern="1200" cap="none" spc="0" normalizeH="0" baseline="30000" noProof="0" dirty="0">
                  <a:ln>
                    <a:noFill/>
                  </a:ln>
                  <a:solidFill>
                    <a:srgbClr val="FFFFFF"/>
                  </a:solidFill>
                  <a:effectLst/>
                  <a:uLnTx/>
                  <a:uFillTx/>
                  <a:latin typeface="Calibri" charset="0"/>
                  <a:ea typeface="ＭＳ Ｐゴシック" charset="0"/>
                  <a:cs typeface="Calibri" charset="0"/>
                </a:endParaRPr>
              </a:p>
              <a:p>
                <a:pPr marL="0" marR="0" lvl="0" indent="0" algn="ctr" defTabSz="914377" rtl="0" eaLnBrk="0" fontAlgn="auto" latinLnBrk="0" hangingPunct="0">
                  <a:lnSpc>
                    <a:spcPct val="85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charset="0"/>
                  <a:ea typeface="ＭＳ Ｐゴシック" charset="0"/>
                  <a:cs typeface="Calibri" charset="0"/>
                </a:endParaRPr>
              </a:p>
              <a:p>
                <a:pPr marL="0" marR="0" lvl="0" indent="0" algn="ctr" defTabSz="914377" rtl="0" eaLnBrk="0" fontAlgn="auto" latinLnBrk="0" hangingPunct="0">
                  <a:lnSpc>
                    <a:spcPct val="8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t>Policy follows the user across all locations </a:t>
                </a:r>
                <a:br>
                  <a:rPr kumimoji="0" lang="en-US" sz="2000" b="0" i="0" u="none" strike="noStrike" kern="1200" cap="none" spc="0" normalizeH="0" baseline="0" noProof="0" dirty="0">
                    <a:ln>
                      <a:noFill/>
                    </a:ln>
                    <a:solidFill>
                      <a:srgbClr val="FFFFFF"/>
                    </a:solidFill>
                    <a:effectLst/>
                    <a:uLnTx/>
                    <a:uFillTx/>
                    <a:latin typeface="Calibri" charset="0"/>
                    <a:ea typeface="ＭＳ Ｐゴシック" charset="0"/>
                    <a:cs typeface="Calibri" charset="0"/>
                  </a:rPr>
                </a:br>
                <a:endParaRPr kumimoji="0" lang="en-US" sz="1600" b="0" i="0" u="none" strike="noStrike" kern="1200" cap="none" spc="0" normalizeH="0" baseline="0" noProof="0" dirty="0">
                  <a:ln>
                    <a:noFill/>
                  </a:ln>
                  <a:solidFill>
                    <a:srgbClr val="FFFFFF"/>
                  </a:solidFill>
                  <a:effectLst/>
                  <a:uLnTx/>
                  <a:uFillTx/>
                  <a:latin typeface="Calibri" charset="0"/>
                  <a:ea typeface="ＭＳ Ｐゴシック" charset="0"/>
                  <a:cs typeface="Calibri" charset="0"/>
                </a:endParaRPr>
              </a:p>
            </p:txBody>
          </p:sp>
        </p:grpSp>
        <p:sp>
          <p:nvSpPr>
            <p:cNvPr id="6" name="Oval 5">
              <a:extLst>
                <a:ext uri="{FF2B5EF4-FFF2-40B4-BE49-F238E27FC236}">
                  <a16:creationId xmlns:a16="http://schemas.microsoft.com/office/drawing/2014/main" id="{0145CEAA-ADF3-304C-A839-E305C2C3C9DE}"/>
                </a:ext>
              </a:extLst>
            </p:cNvPr>
            <p:cNvSpPr/>
            <p:nvPr/>
          </p:nvSpPr>
          <p:spPr>
            <a:xfrm>
              <a:off x="3491029" y="1789146"/>
              <a:ext cx="2112264" cy="2112264"/>
            </a:xfrm>
            <a:prstGeom prst="ellipse">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A84427EA-A1AB-5C4D-B860-00176EBF3441}"/>
                </a:ext>
              </a:extLst>
            </p:cNvPr>
            <p:cNvSpPr/>
            <p:nvPr/>
          </p:nvSpPr>
          <p:spPr>
            <a:xfrm>
              <a:off x="4178771" y="1669809"/>
              <a:ext cx="719387" cy="23055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FBF8FCF3-AF20-B446-8A17-B24CCA031392}"/>
                </a:ext>
              </a:extLst>
            </p:cNvPr>
            <p:cNvSpPr/>
            <p:nvPr/>
          </p:nvSpPr>
          <p:spPr>
            <a:xfrm>
              <a:off x="4187377" y="3769089"/>
              <a:ext cx="719387" cy="23055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DF08150C-F111-D344-BBFC-F309B9CB0519}"/>
                </a:ext>
              </a:extLst>
            </p:cNvPr>
            <p:cNvSpPr/>
            <p:nvPr/>
          </p:nvSpPr>
          <p:spPr>
            <a:xfrm rot="5400000">
              <a:off x="5243359" y="2730270"/>
              <a:ext cx="719387" cy="23055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76FC5E3A-1DE4-3142-AD78-A476BF00A7D1}"/>
                </a:ext>
              </a:extLst>
            </p:cNvPr>
            <p:cNvSpPr/>
            <p:nvPr/>
          </p:nvSpPr>
          <p:spPr>
            <a:xfrm rot="5400000">
              <a:off x="3128503" y="2735211"/>
              <a:ext cx="719387" cy="23055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cxnSp>
        <p:nvCxnSpPr>
          <p:cNvPr id="66" name="Straight Connector 65">
            <a:extLst>
              <a:ext uri="{FF2B5EF4-FFF2-40B4-BE49-F238E27FC236}">
                <a16:creationId xmlns:a16="http://schemas.microsoft.com/office/drawing/2014/main" id="{A14C3937-CB99-3F44-AF5B-8B387F532EF2}"/>
              </a:ext>
            </a:extLst>
          </p:cNvPr>
          <p:cNvCxnSpPr>
            <a:cxnSpLocks/>
          </p:cNvCxnSpPr>
          <p:nvPr/>
        </p:nvCxnSpPr>
        <p:spPr>
          <a:xfrm>
            <a:off x="7571411" y="4043863"/>
            <a:ext cx="0" cy="376623"/>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59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AB7A-A3AE-CF47-9A5F-18C413DE1007}"/>
              </a:ext>
            </a:extLst>
          </p:cNvPr>
          <p:cNvSpPr>
            <a:spLocks noGrp="1"/>
          </p:cNvSpPr>
          <p:nvPr>
            <p:ph type="title"/>
          </p:nvPr>
        </p:nvSpPr>
        <p:spPr/>
        <p:txBody>
          <a:bodyPr/>
          <a:lstStyle/>
          <a:p>
            <a:r>
              <a:rPr lang="en-US" dirty="0"/>
              <a:t>Zscaler Internet Access: Secure and fast access to internet &amp; SaaS</a:t>
            </a:r>
          </a:p>
        </p:txBody>
      </p:sp>
      <p:sp>
        <p:nvSpPr>
          <p:cNvPr id="10" name="Rectangle 9">
            <a:extLst>
              <a:ext uri="{FF2B5EF4-FFF2-40B4-BE49-F238E27FC236}">
                <a16:creationId xmlns:a16="http://schemas.microsoft.com/office/drawing/2014/main" id="{36BA2BC2-DE52-45AE-A277-0EE513776558}"/>
              </a:ext>
            </a:extLst>
          </p:cNvPr>
          <p:cNvSpPr/>
          <p:nvPr/>
        </p:nvSpPr>
        <p:spPr>
          <a:xfrm>
            <a:off x="6417711" y="1061577"/>
            <a:ext cx="3742264" cy="379656"/>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Use Cases</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1A10941C-42FD-954E-A2B3-460D0618D826}"/>
              </a:ext>
            </a:extLst>
          </p:cNvPr>
          <p:cNvGrpSpPr/>
          <p:nvPr/>
        </p:nvGrpSpPr>
        <p:grpSpPr>
          <a:xfrm>
            <a:off x="4920692" y="1556655"/>
            <a:ext cx="3291840" cy="975360"/>
            <a:chOff x="4110328" y="1123949"/>
            <a:chExt cx="2468880" cy="731520"/>
          </a:xfrm>
        </p:grpSpPr>
        <p:sp>
          <p:nvSpPr>
            <p:cNvPr id="143" name="Rectangle 142">
              <a:extLst>
                <a:ext uri="{FF2B5EF4-FFF2-40B4-BE49-F238E27FC236}">
                  <a16:creationId xmlns:a16="http://schemas.microsoft.com/office/drawing/2014/main" id="{969801F9-51E5-5F46-8217-E0E64D57337D}"/>
                </a:ext>
              </a:extLst>
            </p:cNvPr>
            <p:cNvSpPr/>
            <p:nvPr/>
          </p:nvSpPr>
          <p:spPr>
            <a:xfrm>
              <a:off x="4110328" y="1123949"/>
              <a:ext cx="2468880" cy="731520"/>
            </a:xfrm>
            <a:prstGeom prst="rect">
              <a:avLst/>
            </a:prstGeom>
            <a:solidFill>
              <a:srgbClr val="063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FBA71B54-FDE2-1942-97FC-06E57C7562D9}"/>
                </a:ext>
              </a:extLst>
            </p:cNvPr>
            <p:cNvGrpSpPr/>
            <p:nvPr/>
          </p:nvGrpSpPr>
          <p:grpSpPr>
            <a:xfrm>
              <a:off x="4131440" y="1125910"/>
              <a:ext cx="2447768" cy="595296"/>
              <a:chOff x="4417687" y="1125910"/>
              <a:chExt cx="2447768" cy="595296"/>
            </a:xfrm>
          </p:grpSpPr>
          <p:sp>
            <p:nvSpPr>
              <p:cNvPr id="265" name="Google Shape;2823;p163">
                <a:extLst>
                  <a:ext uri="{FF2B5EF4-FFF2-40B4-BE49-F238E27FC236}">
                    <a16:creationId xmlns:a16="http://schemas.microsoft.com/office/drawing/2014/main" id="{FA6C81AB-AC81-4DD2-9437-54E80D6C29E3}"/>
                  </a:ext>
                </a:extLst>
              </p:cNvPr>
              <p:cNvSpPr/>
              <p:nvPr/>
            </p:nvSpPr>
            <p:spPr>
              <a:xfrm>
                <a:off x="4521314" y="1425644"/>
                <a:ext cx="2344141" cy="295562"/>
              </a:xfrm>
              <a:prstGeom prst="rect">
                <a:avLst/>
              </a:prstGeom>
              <a:noFill/>
              <a:ln>
                <a:noFill/>
              </a:ln>
            </p:spPr>
            <p:txBody>
              <a:bodyPr spcFirstLastPara="1" wrap="square" lIns="0" tIns="0" rIns="0" bIns="0" anchor="ctr" anchorCtr="0">
                <a:spAutoFit/>
              </a:bodyPr>
              <a:lstStyle/>
              <a:p>
                <a:pPr marL="154513" marR="0" lvl="0" indent="-154513"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App prioritization/peering with Microsoft </a:t>
                </a:r>
              </a:p>
              <a:p>
                <a:pPr marL="154513" marR="0" lvl="0" indent="-154513"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One-click deployment </a:t>
                </a:r>
              </a:p>
            </p:txBody>
          </p:sp>
          <p:sp>
            <p:nvSpPr>
              <p:cNvPr id="266" name="Google Shape;2825;p163">
                <a:extLst>
                  <a:ext uri="{FF2B5EF4-FFF2-40B4-BE49-F238E27FC236}">
                    <a16:creationId xmlns:a16="http://schemas.microsoft.com/office/drawing/2014/main" id="{D6A36D11-FE41-43A7-AF01-FF0A9B31556A}"/>
                  </a:ext>
                </a:extLst>
              </p:cNvPr>
              <p:cNvSpPr txBox="1"/>
              <p:nvPr/>
            </p:nvSpPr>
            <p:spPr>
              <a:xfrm>
                <a:off x="4417687" y="1125910"/>
                <a:ext cx="1046636" cy="261618"/>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67" b="1" i="0" u="none" strike="noStrike" kern="1200" cap="none" spc="0" normalizeH="0" baseline="0" noProof="0" dirty="0">
                    <a:ln>
                      <a:noFill/>
                    </a:ln>
                    <a:solidFill>
                      <a:srgbClr val="FFFFFF"/>
                    </a:solidFill>
                    <a:effectLst/>
                    <a:uLnTx/>
                    <a:uFillTx/>
                    <a:latin typeface="Arial"/>
                    <a:ea typeface="Arial"/>
                    <a:cs typeface="Arial"/>
                    <a:sym typeface="Arial"/>
                  </a:rPr>
                  <a:t>Office 365</a:t>
                </a:r>
                <a:endParaRPr kumimoji="0" sz="1467" b="1" i="0" u="none" strike="noStrike" kern="1200" cap="none" spc="0" normalizeH="0" baseline="0" noProof="0" dirty="0">
                  <a:ln>
                    <a:noFill/>
                  </a:ln>
                  <a:solidFill>
                    <a:srgbClr val="FFFFFF"/>
                  </a:solidFill>
                  <a:effectLst/>
                  <a:uLnTx/>
                  <a:uFillTx/>
                  <a:latin typeface="Arial"/>
                  <a:ea typeface="Arial"/>
                  <a:cs typeface="Arial"/>
                  <a:sym typeface="Arial"/>
                </a:endParaRPr>
              </a:p>
            </p:txBody>
          </p:sp>
        </p:grpSp>
      </p:grpSp>
      <p:grpSp>
        <p:nvGrpSpPr>
          <p:cNvPr id="11" name="Group 10">
            <a:extLst>
              <a:ext uri="{FF2B5EF4-FFF2-40B4-BE49-F238E27FC236}">
                <a16:creationId xmlns:a16="http://schemas.microsoft.com/office/drawing/2014/main" id="{E37B7A37-1B44-7440-AAF2-A21A8C5A93D7}"/>
              </a:ext>
            </a:extLst>
          </p:cNvPr>
          <p:cNvGrpSpPr/>
          <p:nvPr/>
        </p:nvGrpSpPr>
        <p:grpSpPr>
          <a:xfrm>
            <a:off x="8377031" y="1556657"/>
            <a:ext cx="3291840" cy="975360"/>
            <a:chOff x="6517750" y="1123950"/>
            <a:chExt cx="2468880" cy="731520"/>
          </a:xfrm>
        </p:grpSpPr>
        <p:sp>
          <p:nvSpPr>
            <p:cNvPr id="144" name="Rectangle 143">
              <a:extLst>
                <a:ext uri="{FF2B5EF4-FFF2-40B4-BE49-F238E27FC236}">
                  <a16:creationId xmlns:a16="http://schemas.microsoft.com/office/drawing/2014/main" id="{B9942481-4AE8-824A-848A-9D71C52738E1}"/>
                </a:ext>
              </a:extLst>
            </p:cNvPr>
            <p:cNvSpPr/>
            <p:nvPr/>
          </p:nvSpPr>
          <p:spPr>
            <a:xfrm>
              <a:off x="6517750" y="1123950"/>
              <a:ext cx="246888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60" name="Google Shape;2825;p163">
              <a:extLst>
                <a:ext uri="{FF2B5EF4-FFF2-40B4-BE49-F238E27FC236}">
                  <a16:creationId xmlns:a16="http://schemas.microsoft.com/office/drawing/2014/main" id="{1B70C282-687D-4985-A9AF-97270D2C4F3D}"/>
                </a:ext>
              </a:extLst>
            </p:cNvPr>
            <p:cNvSpPr txBox="1"/>
            <p:nvPr/>
          </p:nvSpPr>
          <p:spPr>
            <a:xfrm>
              <a:off x="6523141" y="1127510"/>
              <a:ext cx="1365703" cy="261618"/>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67" b="1" i="0" u="none" strike="noStrike" kern="1200" cap="none" spc="0" normalizeH="0" baseline="0" noProof="0" dirty="0">
                  <a:ln>
                    <a:noFill/>
                  </a:ln>
                  <a:solidFill>
                    <a:srgbClr val="FFFFFF"/>
                  </a:solidFill>
                  <a:effectLst/>
                  <a:uLnTx/>
                  <a:uFillTx/>
                  <a:latin typeface="Arial"/>
                  <a:ea typeface="Arial"/>
                  <a:cs typeface="Arial"/>
                  <a:sym typeface="Arial"/>
                </a:rPr>
                <a:t>Secure SD-WAN</a:t>
              </a:r>
              <a:endParaRPr kumimoji="0" sz="1467" b="1" i="0" u="none" strike="noStrike" kern="1200" cap="none" spc="0" normalizeH="0" baseline="0" noProof="0" dirty="0">
                <a:ln>
                  <a:noFill/>
                </a:ln>
                <a:solidFill>
                  <a:srgbClr val="FFFFFF"/>
                </a:solidFill>
                <a:effectLst/>
                <a:uLnTx/>
                <a:uFillTx/>
                <a:latin typeface="Arial"/>
                <a:ea typeface="Arial"/>
                <a:cs typeface="Arial"/>
                <a:sym typeface="Arial"/>
              </a:endParaRPr>
            </a:p>
          </p:txBody>
        </p:sp>
        <p:sp>
          <p:nvSpPr>
            <p:cNvPr id="264" name="Google Shape;2823;p163">
              <a:extLst>
                <a:ext uri="{FF2B5EF4-FFF2-40B4-BE49-F238E27FC236}">
                  <a16:creationId xmlns:a16="http://schemas.microsoft.com/office/drawing/2014/main" id="{F58EC1F9-E079-4033-A63C-13C4A9D7563C}"/>
                </a:ext>
              </a:extLst>
            </p:cNvPr>
            <p:cNvSpPr/>
            <p:nvPr/>
          </p:nvSpPr>
          <p:spPr>
            <a:xfrm>
              <a:off x="6595820" y="1425853"/>
              <a:ext cx="2301282" cy="295562"/>
            </a:xfrm>
            <a:prstGeom prst="rect">
              <a:avLst/>
            </a:prstGeom>
            <a:noFill/>
            <a:ln>
              <a:noFill/>
            </a:ln>
          </p:spPr>
          <p:txBody>
            <a:bodyPr spcFirstLastPara="1" wrap="square" lIns="0" tIns="0" rIns="0" bIns="0" anchor="ctr" anchorCtr="0">
              <a:spAutoFit/>
            </a:bodyPr>
            <a:lstStyle/>
            <a:p>
              <a:pPr marL="154513" marR="0" lvl="0" indent="-154513"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Local breakouts for branch internet </a:t>
              </a:r>
            </a:p>
            <a:p>
              <a:pPr marL="154513" marR="0" lvl="0" indent="-154513"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API integration with SD-WAN vendors</a:t>
              </a:r>
            </a:p>
          </p:txBody>
        </p:sp>
      </p:grpSp>
      <p:grpSp>
        <p:nvGrpSpPr>
          <p:cNvPr id="8" name="Group 7">
            <a:extLst>
              <a:ext uri="{FF2B5EF4-FFF2-40B4-BE49-F238E27FC236}">
                <a16:creationId xmlns:a16="http://schemas.microsoft.com/office/drawing/2014/main" id="{BD0D9041-23E0-A941-A6AC-DA95FE14C30F}"/>
              </a:ext>
            </a:extLst>
          </p:cNvPr>
          <p:cNvGrpSpPr/>
          <p:nvPr/>
        </p:nvGrpSpPr>
        <p:grpSpPr>
          <a:xfrm>
            <a:off x="4920692" y="2692023"/>
            <a:ext cx="3291840" cy="975360"/>
            <a:chOff x="4110328" y="2152650"/>
            <a:chExt cx="2468880" cy="731520"/>
          </a:xfrm>
        </p:grpSpPr>
        <p:sp>
          <p:nvSpPr>
            <p:cNvPr id="135" name="Rectangle 134">
              <a:extLst>
                <a:ext uri="{FF2B5EF4-FFF2-40B4-BE49-F238E27FC236}">
                  <a16:creationId xmlns:a16="http://schemas.microsoft.com/office/drawing/2014/main" id="{52EED0D0-0FB5-F74F-93EA-DBC0A9CC7AED}"/>
                </a:ext>
              </a:extLst>
            </p:cNvPr>
            <p:cNvSpPr/>
            <p:nvPr/>
          </p:nvSpPr>
          <p:spPr>
            <a:xfrm>
              <a:off x="4110328" y="2152650"/>
              <a:ext cx="2468880" cy="731520"/>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5" name="Google Shape;2823;p163">
              <a:extLst>
                <a:ext uri="{FF2B5EF4-FFF2-40B4-BE49-F238E27FC236}">
                  <a16:creationId xmlns:a16="http://schemas.microsoft.com/office/drawing/2014/main" id="{158691E3-93DE-4282-8697-E67810C94475}"/>
                </a:ext>
              </a:extLst>
            </p:cNvPr>
            <p:cNvSpPr/>
            <p:nvPr/>
          </p:nvSpPr>
          <p:spPr>
            <a:xfrm>
              <a:off x="4241193" y="2488627"/>
              <a:ext cx="2103950" cy="295562"/>
            </a:xfrm>
            <a:prstGeom prst="rect">
              <a:avLst/>
            </a:prstGeom>
            <a:noFill/>
            <a:ln>
              <a:noFill/>
            </a:ln>
          </p:spPr>
          <p:txBody>
            <a:bodyPr spcFirstLastPara="1" wrap="square" lIns="0" tIns="0" rIns="0" bIns="0" anchor="ctr" anchorCtr="0">
              <a:spAutoFit/>
            </a:bodyPr>
            <a:lstStyle/>
            <a:p>
              <a:pPr marL="152396" marR="0" lvl="0" indent="-152396"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Inspect encrypted traffic at scale</a:t>
              </a:r>
            </a:p>
            <a:p>
              <a:pPr marL="152396" marR="0" lvl="0" indent="-152396"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a:ea typeface="Arial"/>
                  <a:cs typeface="Arial"/>
                  <a:sym typeface="Arial"/>
                </a:rPr>
                <a:t>Cloud-effect: Identify once, protect all</a:t>
              </a:r>
            </a:p>
          </p:txBody>
        </p:sp>
        <p:sp>
          <p:nvSpPr>
            <p:cNvPr id="276" name="Google Shape;2825;p163">
              <a:extLst>
                <a:ext uri="{FF2B5EF4-FFF2-40B4-BE49-F238E27FC236}">
                  <a16:creationId xmlns:a16="http://schemas.microsoft.com/office/drawing/2014/main" id="{495C01AB-1C70-4FB4-B203-CFC0691036D1}"/>
                </a:ext>
              </a:extLst>
            </p:cNvPr>
            <p:cNvSpPr txBox="1"/>
            <p:nvPr/>
          </p:nvSpPr>
          <p:spPr>
            <a:xfrm>
              <a:off x="4123523" y="2163585"/>
              <a:ext cx="1481273" cy="261618"/>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67" b="1" i="0" u="none" strike="noStrike" kern="1200" cap="none" spc="0" normalizeH="0" baseline="0" noProof="0" dirty="0">
                  <a:ln>
                    <a:noFill/>
                  </a:ln>
                  <a:solidFill>
                    <a:srgbClr val="FFFFFF"/>
                  </a:solidFill>
                  <a:effectLst/>
                  <a:uLnTx/>
                  <a:uFillTx/>
                  <a:latin typeface="Arial"/>
                  <a:ea typeface="Arial"/>
                  <a:cs typeface="Arial"/>
                  <a:sym typeface="Arial"/>
                </a:rPr>
                <a:t>Threat Protection</a:t>
              </a:r>
              <a:endParaRPr kumimoji="0" sz="1467" b="1" i="0" u="none" strike="noStrike" kern="1200" cap="none" spc="0" normalizeH="0" baseline="0" noProof="0" dirty="0">
                <a:ln>
                  <a:noFill/>
                </a:ln>
                <a:solidFill>
                  <a:srgbClr val="FFFFFF"/>
                </a:solidFill>
                <a:effectLst/>
                <a:uLnTx/>
                <a:uFillTx/>
                <a:latin typeface="Arial"/>
                <a:ea typeface="Arial"/>
                <a:cs typeface="Arial"/>
                <a:sym typeface="Arial"/>
              </a:endParaRPr>
            </a:p>
          </p:txBody>
        </p:sp>
      </p:grpSp>
      <p:grpSp>
        <p:nvGrpSpPr>
          <p:cNvPr id="75" name="Group 74">
            <a:extLst>
              <a:ext uri="{FF2B5EF4-FFF2-40B4-BE49-F238E27FC236}">
                <a16:creationId xmlns:a16="http://schemas.microsoft.com/office/drawing/2014/main" id="{3FFF09F9-7B7D-3A4F-BE64-8C9FF3872113}"/>
              </a:ext>
            </a:extLst>
          </p:cNvPr>
          <p:cNvGrpSpPr/>
          <p:nvPr/>
        </p:nvGrpSpPr>
        <p:grpSpPr>
          <a:xfrm>
            <a:off x="2019553" y="3767438"/>
            <a:ext cx="1329907" cy="1316017"/>
            <a:chOff x="4073292" y="2732008"/>
            <a:chExt cx="997430" cy="1100633"/>
          </a:xfrm>
        </p:grpSpPr>
        <p:cxnSp>
          <p:nvCxnSpPr>
            <p:cNvPr id="76" name="Straight Connector 75">
              <a:extLst>
                <a:ext uri="{FF2B5EF4-FFF2-40B4-BE49-F238E27FC236}">
                  <a16:creationId xmlns:a16="http://schemas.microsoft.com/office/drawing/2014/main" id="{4A082E49-293B-0B48-B1F1-CD448D0FCFDD}"/>
                </a:ext>
              </a:extLst>
            </p:cNvPr>
            <p:cNvCxnSpPr>
              <a:cxnSpLocks/>
            </p:cNvCxnSpPr>
            <p:nvPr/>
          </p:nvCxnSpPr>
          <p:spPr>
            <a:xfrm flipH="1" flipV="1">
              <a:off x="4073292" y="2732570"/>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776C31C-0BC4-3C4A-99B4-DA77E5225A0F}"/>
                </a:ext>
              </a:extLst>
            </p:cNvPr>
            <p:cNvCxnSpPr>
              <a:cxnSpLocks/>
            </p:cNvCxnSpPr>
            <p:nvPr/>
          </p:nvCxnSpPr>
          <p:spPr>
            <a:xfrm flipH="1" flipV="1">
              <a:off x="4567311" y="2732008"/>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ABF792-0F9C-1C40-9761-EB78F5D88DCC}"/>
                </a:ext>
              </a:extLst>
            </p:cNvPr>
            <p:cNvCxnSpPr>
              <a:cxnSpLocks/>
            </p:cNvCxnSpPr>
            <p:nvPr/>
          </p:nvCxnSpPr>
          <p:spPr>
            <a:xfrm flipH="1" flipV="1">
              <a:off x="5067300" y="2735361"/>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pic>
        <p:nvPicPr>
          <p:cNvPr id="79" name="Picture 78">
            <a:extLst>
              <a:ext uri="{FF2B5EF4-FFF2-40B4-BE49-F238E27FC236}">
                <a16:creationId xmlns:a16="http://schemas.microsoft.com/office/drawing/2014/main" id="{8FA73D3D-7AA8-9C4A-BE14-9AD9058F85C7}"/>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1313185" y="2615750"/>
            <a:ext cx="2756080" cy="1371545"/>
          </a:xfrm>
          <a:prstGeom prst="rect">
            <a:avLst/>
          </a:prstGeom>
        </p:spPr>
      </p:pic>
      <p:grpSp>
        <p:nvGrpSpPr>
          <p:cNvPr id="111" name="Group 110">
            <a:extLst>
              <a:ext uri="{FF2B5EF4-FFF2-40B4-BE49-F238E27FC236}">
                <a16:creationId xmlns:a16="http://schemas.microsoft.com/office/drawing/2014/main" id="{C75F7E2A-5DB2-204D-9C4C-93D118B7A462}"/>
              </a:ext>
            </a:extLst>
          </p:cNvPr>
          <p:cNvGrpSpPr/>
          <p:nvPr/>
        </p:nvGrpSpPr>
        <p:grpSpPr>
          <a:xfrm>
            <a:off x="3111590" y="5409714"/>
            <a:ext cx="559037" cy="256788"/>
            <a:chOff x="3162947" y="3406662"/>
            <a:chExt cx="419278" cy="192591"/>
          </a:xfrm>
          <a:solidFill>
            <a:schemeClr val="bg1"/>
          </a:solidFill>
        </p:grpSpPr>
        <p:sp>
          <p:nvSpPr>
            <p:cNvPr id="112" name="Freeform 1">
              <a:extLst>
                <a:ext uri="{FF2B5EF4-FFF2-40B4-BE49-F238E27FC236}">
                  <a16:creationId xmlns:a16="http://schemas.microsoft.com/office/drawing/2014/main" id="{4855124B-C352-2941-828A-C5C5016D510F}"/>
                </a:ext>
              </a:extLst>
            </p:cNvPr>
            <p:cNvSpPr>
              <a:spLocks noChangeAspect="1" noChangeArrowheads="1"/>
            </p:cNvSpPr>
            <p:nvPr/>
          </p:nvSpPr>
          <p:spPr bwMode="auto">
            <a:xfrm>
              <a:off x="3321119" y="3466305"/>
              <a:ext cx="261106" cy="114075"/>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3" name="Freeform 81">
              <a:extLst>
                <a:ext uri="{FF2B5EF4-FFF2-40B4-BE49-F238E27FC236}">
                  <a16:creationId xmlns:a16="http://schemas.microsoft.com/office/drawing/2014/main" id="{61551088-FED4-924E-A311-D89D1DBCACEA}"/>
                </a:ext>
              </a:extLst>
            </p:cNvPr>
            <p:cNvSpPr>
              <a:spLocks noChangeAspect="1" noChangeArrowheads="1"/>
            </p:cNvSpPr>
            <p:nvPr/>
          </p:nvSpPr>
          <p:spPr bwMode="auto">
            <a:xfrm>
              <a:off x="3162947" y="3406662"/>
              <a:ext cx="137457" cy="192591"/>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grp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14" name="Freeform 92">
            <a:extLst>
              <a:ext uri="{FF2B5EF4-FFF2-40B4-BE49-F238E27FC236}">
                <a16:creationId xmlns:a16="http://schemas.microsoft.com/office/drawing/2014/main" id="{BC6A66F6-DC45-994D-8935-A359C79430CF}"/>
              </a:ext>
            </a:extLst>
          </p:cNvPr>
          <p:cNvSpPr>
            <a:spLocks noChangeAspect="1" noChangeArrowheads="1"/>
          </p:cNvSpPr>
          <p:nvPr/>
        </p:nvSpPr>
        <p:spPr bwMode="auto">
          <a:xfrm>
            <a:off x="1892847" y="5482016"/>
            <a:ext cx="272008" cy="184485"/>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6" name="Freeform 94">
            <a:extLst>
              <a:ext uri="{FF2B5EF4-FFF2-40B4-BE49-F238E27FC236}">
                <a16:creationId xmlns:a16="http://schemas.microsoft.com/office/drawing/2014/main" id="{9DC53539-2218-4643-B87D-83BFF4086E27}"/>
              </a:ext>
            </a:extLst>
          </p:cNvPr>
          <p:cNvSpPr>
            <a:spLocks noChangeAspect="1" noChangeArrowheads="1"/>
          </p:cNvSpPr>
          <p:nvPr/>
        </p:nvSpPr>
        <p:spPr bwMode="auto">
          <a:xfrm>
            <a:off x="2550910" y="5398733"/>
            <a:ext cx="272309" cy="267769"/>
          </a:xfrm>
          <a:custGeom>
            <a:avLst/>
            <a:gdLst>
              <a:gd name="connsiteX0" fmla="*/ 206185 w 369705"/>
              <a:gd name="connsiteY0" fmla="*/ 118409 h 503055"/>
              <a:gd name="connsiteX1" fmla="*/ 362074 w 369705"/>
              <a:gd name="connsiteY1" fmla="*/ 118409 h 503055"/>
              <a:gd name="connsiteX2" fmla="*/ 369705 w 369705"/>
              <a:gd name="connsiteY2" fmla="*/ 125855 h 503055"/>
              <a:gd name="connsiteX3" fmla="*/ 369705 w 369705"/>
              <a:gd name="connsiteY3" fmla="*/ 495428 h 503055"/>
              <a:gd name="connsiteX4" fmla="*/ 362074 w 369705"/>
              <a:gd name="connsiteY4" fmla="*/ 503055 h 503055"/>
              <a:gd name="connsiteX5" fmla="*/ 346994 w 369705"/>
              <a:gd name="connsiteY5" fmla="*/ 503055 h 503055"/>
              <a:gd name="connsiteX6" fmla="*/ 346994 w 369705"/>
              <a:gd name="connsiteY6" fmla="*/ 148556 h 503055"/>
              <a:gd name="connsiteX7" fmla="*/ 339545 w 369705"/>
              <a:gd name="connsiteY7" fmla="*/ 141110 h 503055"/>
              <a:gd name="connsiteX8" fmla="*/ 331914 w 369705"/>
              <a:gd name="connsiteY8" fmla="*/ 148556 h 503055"/>
              <a:gd name="connsiteX9" fmla="*/ 331914 w 369705"/>
              <a:gd name="connsiteY9" fmla="*/ 503055 h 503055"/>
              <a:gd name="connsiteX10" fmla="*/ 310475 w 369705"/>
              <a:gd name="connsiteY10" fmla="*/ 503055 h 503055"/>
              <a:gd name="connsiteX11" fmla="*/ 310475 w 369705"/>
              <a:gd name="connsiteY11" fmla="*/ 148556 h 503055"/>
              <a:gd name="connsiteX12" fmla="*/ 303025 w 369705"/>
              <a:gd name="connsiteY12" fmla="*/ 141110 h 503055"/>
              <a:gd name="connsiteX13" fmla="*/ 295395 w 369705"/>
              <a:gd name="connsiteY13" fmla="*/ 148556 h 503055"/>
              <a:gd name="connsiteX14" fmla="*/ 295395 w 369705"/>
              <a:gd name="connsiteY14" fmla="*/ 503055 h 503055"/>
              <a:gd name="connsiteX15" fmla="*/ 272865 w 369705"/>
              <a:gd name="connsiteY15" fmla="*/ 503055 h 503055"/>
              <a:gd name="connsiteX16" fmla="*/ 272865 w 369705"/>
              <a:gd name="connsiteY16" fmla="*/ 148556 h 503055"/>
              <a:gd name="connsiteX17" fmla="*/ 265234 w 369705"/>
              <a:gd name="connsiteY17" fmla="*/ 141110 h 503055"/>
              <a:gd name="connsiteX18" fmla="*/ 258875 w 369705"/>
              <a:gd name="connsiteY18" fmla="*/ 148556 h 503055"/>
              <a:gd name="connsiteX19" fmla="*/ 258875 w 369705"/>
              <a:gd name="connsiteY19" fmla="*/ 503055 h 503055"/>
              <a:gd name="connsiteX20" fmla="*/ 236345 w 369705"/>
              <a:gd name="connsiteY20" fmla="*/ 503055 h 503055"/>
              <a:gd name="connsiteX21" fmla="*/ 236345 w 369705"/>
              <a:gd name="connsiteY21" fmla="*/ 148556 h 503055"/>
              <a:gd name="connsiteX22" fmla="*/ 228715 w 369705"/>
              <a:gd name="connsiteY22" fmla="*/ 141110 h 503055"/>
              <a:gd name="connsiteX23" fmla="*/ 221265 w 369705"/>
              <a:gd name="connsiteY23" fmla="*/ 148556 h 503055"/>
              <a:gd name="connsiteX24" fmla="*/ 221265 w 369705"/>
              <a:gd name="connsiteY24" fmla="*/ 503055 h 503055"/>
              <a:gd name="connsiteX25" fmla="*/ 206185 w 369705"/>
              <a:gd name="connsiteY25" fmla="*/ 503055 h 503055"/>
              <a:gd name="connsiteX26" fmla="*/ 198554 w 369705"/>
              <a:gd name="connsiteY26" fmla="*/ 495428 h 503055"/>
              <a:gd name="connsiteX27" fmla="*/ 198554 w 369705"/>
              <a:gd name="connsiteY27" fmla="*/ 125855 h 503055"/>
              <a:gd name="connsiteX28" fmla="*/ 206185 w 369705"/>
              <a:gd name="connsiteY28" fmla="*/ 118409 h 503055"/>
              <a:gd name="connsiteX29" fmla="*/ 7435 w 369705"/>
              <a:gd name="connsiteY29" fmla="*/ 0 h 503055"/>
              <a:gd name="connsiteX30" fmla="*/ 161935 w 369705"/>
              <a:gd name="connsiteY30" fmla="*/ 0 h 503055"/>
              <a:gd name="connsiteX31" fmla="*/ 169551 w 369705"/>
              <a:gd name="connsiteY31" fmla="*/ 7618 h 503055"/>
              <a:gd name="connsiteX32" fmla="*/ 169551 w 369705"/>
              <a:gd name="connsiteY32" fmla="*/ 494638 h 503055"/>
              <a:gd name="connsiteX33" fmla="*/ 161935 w 369705"/>
              <a:gd name="connsiteY33" fmla="*/ 502256 h 503055"/>
              <a:gd name="connsiteX34" fmla="*/ 146884 w 369705"/>
              <a:gd name="connsiteY34" fmla="*/ 502256 h 503055"/>
              <a:gd name="connsiteX35" fmla="*/ 146884 w 369705"/>
              <a:gd name="connsiteY35" fmla="*/ 30110 h 503055"/>
              <a:gd name="connsiteX36" fmla="*/ 139267 w 369705"/>
              <a:gd name="connsiteY36" fmla="*/ 22673 h 503055"/>
              <a:gd name="connsiteX37" fmla="*/ 133102 w 369705"/>
              <a:gd name="connsiteY37" fmla="*/ 30110 h 503055"/>
              <a:gd name="connsiteX38" fmla="*/ 133102 w 369705"/>
              <a:gd name="connsiteY38" fmla="*/ 502256 h 503055"/>
              <a:gd name="connsiteX39" fmla="*/ 110435 w 369705"/>
              <a:gd name="connsiteY39" fmla="*/ 502256 h 503055"/>
              <a:gd name="connsiteX40" fmla="*/ 110435 w 369705"/>
              <a:gd name="connsiteY40" fmla="*/ 30110 h 503055"/>
              <a:gd name="connsiteX41" fmla="*/ 103000 w 369705"/>
              <a:gd name="connsiteY41" fmla="*/ 22673 h 503055"/>
              <a:gd name="connsiteX42" fmla="*/ 95384 w 369705"/>
              <a:gd name="connsiteY42" fmla="*/ 30110 h 503055"/>
              <a:gd name="connsiteX43" fmla="*/ 95384 w 369705"/>
              <a:gd name="connsiteY43" fmla="*/ 502256 h 503055"/>
              <a:gd name="connsiteX44" fmla="*/ 72898 w 369705"/>
              <a:gd name="connsiteY44" fmla="*/ 502256 h 503055"/>
              <a:gd name="connsiteX45" fmla="*/ 72898 w 369705"/>
              <a:gd name="connsiteY45" fmla="*/ 30110 h 503055"/>
              <a:gd name="connsiteX46" fmla="*/ 66551 w 369705"/>
              <a:gd name="connsiteY46" fmla="*/ 22673 h 503055"/>
              <a:gd name="connsiteX47" fmla="*/ 58935 w 369705"/>
              <a:gd name="connsiteY47" fmla="*/ 30110 h 503055"/>
              <a:gd name="connsiteX48" fmla="*/ 58935 w 369705"/>
              <a:gd name="connsiteY48" fmla="*/ 502256 h 503055"/>
              <a:gd name="connsiteX49" fmla="*/ 36449 w 369705"/>
              <a:gd name="connsiteY49" fmla="*/ 502256 h 503055"/>
              <a:gd name="connsiteX50" fmla="*/ 36449 w 369705"/>
              <a:gd name="connsiteY50" fmla="*/ 30110 h 503055"/>
              <a:gd name="connsiteX51" fmla="*/ 28833 w 369705"/>
              <a:gd name="connsiteY51" fmla="*/ 22673 h 503055"/>
              <a:gd name="connsiteX52" fmla="*/ 21398 w 369705"/>
              <a:gd name="connsiteY52" fmla="*/ 30110 h 503055"/>
              <a:gd name="connsiteX53" fmla="*/ 21398 w 369705"/>
              <a:gd name="connsiteY53" fmla="*/ 502256 h 503055"/>
              <a:gd name="connsiteX54" fmla="*/ 7435 w 369705"/>
              <a:gd name="connsiteY54" fmla="*/ 502256 h 503055"/>
              <a:gd name="connsiteX55" fmla="*/ 0 w 369705"/>
              <a:gd name="connsiteY55" fmla="*/ 494638 h 503055"/>
              <a:gd name="connsiteX56" fmla="*/ 0 w 369705"/>
              <a:gd name="connsiteY56" fmla="*/ 7618 h 503055"/>
              <a:gd name="connsiteX57" fmla="*/ 7435 w 369705"/>
              <a:gd name="connsiteY57" fmla="*/ 0 h 50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705" h="503055">
                <a:moveTo>
                  <a:pt x="206185" y="118409"/>
                </a:moveTo>
                <a:cubicBezTo>
                  <a:pt x="206185" y="118409"/>
                  <a:pt x="206185" y="118409"/>
                  <a:pt x="362074" y="118409"/>
                </a:cubicBezTo>
                <a:cubicBezTo>
                  <a:pt x="365890" y="118409"/>
                  <a:pt x="369705" y="122223"/>
                  <a:pt x="369705" y="125855"/>
                </a:cubicBezTo>
                <a:cubicBezTo>
                  <a:pt x="369705" y="125855"/>
                  <a:pt x="369705" y="125855"/>
                  <a:pt x="369705" y="495428"/>
                </a:cubicBezTo>
                <a:cubicBezTo>
                  <a:pt x="369705" y="499242"/>
                  <a:pt x="365890" y="503055"/>
                  <a:pt x="362074" y="503055"/>
                </a:cubicBezTo>
                <a:cubicBezTo>
                  <a:pt x="362074" y="503055"/>
                  <a:pt x="362074" y="503055"/>
                  <a:pt x="346994" y="503055"/>
                </a:cubicBezTo>
                <a:cubicBezTo>
                  <a:pt x="346994" y="503055"/>
                  <a:pt x="346994" y="503055"/>
                  <a:pt x="346994" y="148556"/>
                </a:cubicBezTo>
                <a:cubicBezTo>
                  <a:pt x="346994" y="143471"/>
                  <a:pt x="343179" y="141110"/>
                  <a:pt x="339545" y="141110"/>
                </a:cubicBezTo>
                <a:cubicBezTo>
                  <a:pt x="335730" y="141110"/>
                  <a:pt x="331914" y="143471"/>
                  <a:pt x="331914" y="148556"/>
                </a:cubicBezTo>
                <a:cubicBezTo>
                  <a:pt x="331914" y="148556"/>
                  <a:pt x="331914" y="148556"/>
                  <a:pt x="331914" y="503055"/>
                </a:cubicBezTo>
                <a:cubicBezTo>
                  <a:pt x="331914" y="503055"/>
                  <a:pt x="331914" y="503055"/>
                  <a:pt x="310475" y="503055"/>
                </a:cubicBezTo>
                <a:cubicBezTo>
                  <a:pt x="310475" y="503055"/>
                  <a:pt x="310475" y="503055"/>
                  <a:pt x="310475" y="148556"/>
                </a:cubicBezTo>
                <a:cubicBezTo>
                  <a:pt x="310475" y="143471"/>
                  <a:pt x="306841" y="141110"/>
                  <a:pt x="303025" y="141110"/>
                </a:cubicBezTo>
                <a:cubicBezTo>
                  <a:pt x="299210" y="141110"/>
                  <a:pt x="295395" y="143471"/>
                  <a:pt x="295395" y="148556"/>
                </a:cubicBezTo>
                <a:cubicBezTo>
                  <a:pt x="295395" y="148556"/>
                  <a:pt x="295395" y="148556"/>
                  <a:pt x="295395" y="503055"/>
                </a:cubicBezTo>
                <a:cubicBezTo>
                  <a:pt x="295395" y="503055"/>
                  <a:pt x="295395" y="503055"/>
                  <a:pt x="272865" y="503055"/>
                </a:cubicBezTo>
                <a:cubicBezTo>
                  <a:pt x="272865" y="503055"/>
                  <a:pt x="272865" y="503055"/>
                  <a:pt x="272865" y="148556"/>
                </a:cubicBezTo>
                <a:cubicBezTo>
                  <a:pt x="272865" y="143471"/>
                  <a:pt x="270321" y="141110"/>
                  <a:pt x="265234" y="141110"/>
                </a:cubicBezTo>
                <a:cubicBezTo>
                  <a:pt x="261419" y="141110"/>
                  <a:pt x="258875" y="143471"/>
                  <a:pt x="258875" y="148556"/>
                </a:cubicBezTo>
                <a:cubicBezTo>
                  <a:pt x="258875" y="148556"/>
                  <a:pt x="258875" y="148556"/>
                  <a:pt x="258875" y="503055"/>
                </a:cubicBezTo>
                <a:cubicBezTo>
                  <a:pt x="258875" y="503055"/>
                  <a:pt x="258875" y="503055"/>
                  <a:pt x="236345" y="503055"/>
                </a:cubicBezTo>
                <a:cubicBezTo>
                  <a:pt x="236345" y="503055"/>
                  <a:pt x="236345" y="503055"/>
                  <a:pt x="236345" y="148556"/>
                </a:cubicBezTo>
                <a:cubicBezTo>
                  <a:pt x="236345" y="143471"/>
                  <a:pt x="232530" y="141110"/>
                  <a:pt x="228715" y="141110"/>
                </a:cubicBezTo>
                <a:cubicBezTo>
                  <a:pt x="224899" y="141110"/>
                  <a:pt x="221265" y="143471"/>
                  <a:pt x="221265" y="148556"/>
                </a:cubicBezTo>
                <a:cubicBezTo>
                  <a:pt x="221265" y="148556"/>
                  <a:pt x="221265" y="148556"/>
                  <a:pt x="221265" y="503055"/>
                </a:cubicBezTo>
                <a:cubicBezTo>
                  <a:pt x="221265" y="503055"/>
                  <a:pt x="221265" y="503055"/>
                  <a:pt x="206185" y="503055"/>
                </a:cubicBezTo>
                <a:cubicBezTo>
                  <a:pt x="202370" y="503055"/>
                  <a:pt x="198554" y="499242"/>
                  <a:pt x="198554" y="495428"/>
                </a:cubicBezTo>
                <a:cubicBezTo>
                  <a:pt x="198554" y="495428"/>
                  <a:pt x="198554" y="495428"/>
                  <a:pt x="198554" y="125855"/>
                </a:cubicBezTo>
                <a:cubicBezTo>
                  <a:pt x="198554" y="122223"/>
                  <a:pt x="202370" y="118409"/>
                  <a:pt x="206185" y="118409"/>
                </a:cubicBezTo>
                <a:close/>
                <a:moveTo>
                  <a:pt x="7435" y="0"/>
                </a:moveTo>
                <a:cubicBezTo>
                  <a:pt x="7435" y="0"/>
                  <a:pt x="7435" y="0"/>
                  <a:pt x="161935" y="0"/>
                </a:cubicBezTo>
                <a:cubicBezTo>
                  <a:pt x="165743" y="0"/>
                  <a:pt x="169551" y="3809"/>
                  <a:pt x="169551" y="7618"/>
                </a:cubicBezTo>
                <a:cubicBezTo>
                  <a:pt x="169551" y="7618"/>
                  <a:pt x="169551" y="7618"/>
                  <a:pt x="169551" y="494638"/>
                </a:cubicBezTo>
                <a:cubicBezTo>
                  <a:pt x="169551" y="498447"/>
                  <a:pt x="165743" y="502256"/>
                  <a:pt x="161935" y="502256"/>
                </a:cubicBezTo>
                <a:cubicBezTo>
                  <a:pt x="161935" y="502256"/>
                  <a:pt x="161935" y="502256"/>
                  <a:pt x="146884" y="502256"/>
                </a:cubicBezTo>
                <a:cubicBezTo>
                  <a:pt x="146884" y="502256"/>
                  <a:pt x="146884" y="502256"/>
                  <a:pt x="146884" y="30110"/>
                </a:cubicBezTo>
                <a:cubicBezTo>
                  <a:pt x="146884" y="25031"/>
                  <a:pt x="144345" y="22673"/>
                  <a:pt x="139267" y="22673"/>
                </a:cubicBezTo>
                <a:cubicBezTo>
                  <a:pt x="135641" y="22673"/>
                  <a:pt x="133102" y="25031"/>
                  <a:pt x="133102" y="30110"/>
                </a:cubicBezTo>
                <a:cubicBezTo>
                  <a:pt x="133102" y="30110"/>
                  <a:pt x="133102" y="30110"/>
                  <a:pt x="133102" y="502256"/>
                </a:cubicBezTo>
                <a:cubicBezTo>
                  <a:pt x="133102" y="502256"/>
                  <a:pt x="133102" y="502256"/>
                  <a:pt x="110435" y="502256"/>
                </a:cubicBezTo>
                <a:cubicBezTo>
                  <a:pt x="110435" y="502256"/>
                  <a:pt x="110435" y="502256"/>
                  <a:pt x="110435" y="30110"/>
                </a:cubicBezTo>
                <a:cubicBezTo>
                  <a:pt x="110435" y="25031"/>
                  <a:pt x="106808" y="22673"/>
                  <a:pt x="103000" y="22673"/>
                </a:cubicBezTo>
                <a:cubicBezTo>
                  <a:pt x="99192" y="22673"/>
                  <a:pt x="95384" y="25031"/>
                  <a:pt x="95384" y="30110"/>
                </a:cubicBezTo>
                <a:cubicBezTo>
                  <a:pt x="95384" y="30110"/>
                  <a:pt x="95384" y="30110"/>
                  <a:pt x="95384" y="502256"/>
                </a:cubicBezTo>
                <a:cubicBezTo>
                  <a:pt x="95384" y="502256"/>
                  <a:pt x="95384" y="502256"/>
                  <a:pt x="72898" y="502256"/>
                </a:cubicBezTo>
                <a:cubicBezTo>
                  <a:pt x="72898" y="502256"/>
                  <a:pt x="72898" y="502256"/>
                  <a:pt x="72898" y="30110"/>
                </a:cubicBezTo>
                <a:cubicBezTo>
                  <a:pt x="72898" y="25031"/>
                  <a:pt x="70359" y="22673"/>
                  <a:pt x="66551" y="22673"/>
                </a:cubicBezTo>
                <a:cubicBezTo>
                  <a:pt x="61474" y="22673"/>
                  <a:pt x="58935" y="25031"/>
                  <a:pt x="58935" y="30110"/>
                </a:cubicBezTo>
                <a:cubicBezTo>
                  <a:pt x="58935" y="30110"/>
                  <a:pt x="58935" y="30110"/>
                  <a:pt x="58935" y="502256"/>
                </a:cubicBezTo>
                <a:cubicBezTo>
                  <a:pt x="58935" y="502256"/>
                  <a:pt x="58935" y="502256"/>
                  <a:pt x="36449" y="502256"/>
                </a:cubicBezTo>
                <a:cubicBezTo>
                  <a:pt x="36449" y="502256"/>
                  <a:pt x="36449" y="502256"/>
                  <a:pt x="36449" y="30110"/>
                </a:cubicBezTo>
                <a:cubicBezTo>
                  <a:pt x="36449" y="25031"/>
                  <a:pt x="32641" y="22673"/>
                  <a:pt x="28833" y="22673"/>
                </a:cubicBezTo>
                <a:cubicBezTo>
                  <a:pt x="25025" y="22673"/>
                  <a:pt x="21398" y="25031"/>
                  <a:pt x="21398" y="30110"/>
                </a:cubicBezTo>
                <a:cubicBezTo>
                  <a:pt x="21398" y="30110"/>
                  <a:pt x="21398" y="30110"/>
                  <a:pt x="21398" y="502256"/>
                </a:cubicBezTo>
                <a:cubicBezTo>
                  <a:pt x="21398" y="502256"/>
                  <a:pt x="21398" y="502256"/>
                  <a:pt x="7435" y="502256"/>
                </a:cubicBezTo>
                <a:cubicBezTo>
                  <a:pt x="2539" y="502256"/>
                  <a:pt x="0" y="498447"/>
                  <a:pt x="0" y="494638"/>
                </a:cubicBezTo>
                <a:cubicBezTo>
                  <a:pt x="0" y="494638"/>
                  <a:pt x="0" y="494638"/>
                  <a:pt x="0" y="7618"/>
                </a:cubicBezTo>
                <a:cubicBezTo>
                  <a:pt x="0" y="3809"/>
                  <a:pt x="2539" y="0"/>
                  <a:pt x="74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7" name="TextBox 116">
            <a:extLst>
              <a:ext uri="{FF2B5EF4-FFF2-40B4-BE49-F238E27FC236}">
                <a16:creationId xmlns:a16="http://schemas.microsoft.com/office/drawing/2014/main" id="{34C4D0B6-C6B3-3544-8C87-4C79A85B1E7E}"/>
              </a:ext>
            </a:extLst>
          </p:cNvPr>
          <p:cNvSpPr txBox="1"/>
          <p:nvPr/>
        </p:nvSpPr>
        <p:spPr>
          <a:xfrm>
            <a:off x="1620338" y="5733960"/>
            <a:ext cx="809791"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Branch</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8" name="TextBox 117">
            <a:extLst>
              <a:ext uri="{FF2B5EF4-FFF2-40B4-BE49-F238E27FC236}">
                <a16:creationId xmlns:a16="http://schemas.microsoft.com/office/drawing/2014/main" id="{5DC93F59-280A-B24F-9C1D-C7D65B4065AD}"/>
              </a:ext>
            </a:extLst>
          </p:cNvPr>
          <p:cNvSpPr txBox="1"/>
          <p:nvPr/>
        </p:nvSpPr>
        <p:spPr>
          <a:xfrm>
            <a:off x="2283766" y="5733960"/>
            <a:ext cx="809791"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HQ</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19" name="TextBox 118">
            <a:extLst>
              <a:ext uri="{FF2B5EF4-FFF2-40B4-BE49-F238E27FC236}">
                <a16:creationId xmlns:a16="http://schemas.microsoft.com/office/drawing/2014/main" id="{D7E19C58-3E19-A24D-A1B4-BFBC65051FC4}"/>
              </a:ext>
            </a:extLst>
          </p:cNvPr>
          <p:cNvSpPr txBox="1"/>
          <p:nvPr/>
        </p:nvSpPr>
        <p:spPr>
          <a:xfrm>
            <a:off x="2809072" y="5733960"/>
            <a:ext cx="1167269"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Road Warrior</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0" name="TextBox 119">
            <a:extLst>
              <a:ext uri="{FF2B5EF4-FFF2-40B4-BE49-F238E27FC236}">
                <a16:creationId xmlns:a16="http://schemas.microsoft.com/office/drawing/2014/main" id="{42946821-B8A2-344F-BC8C-6FAEE69F60BD}"/>
              </a:ext>
            </a:extLst>
          </p:cNvPr>
          <p:cNvSpPr txBox="1"/>
          <p:nvPr/>
        </p:nvSpPr>
        <p:spPr>
          <a:xfrm>
            <a:off x="1665999" y="1637021"/>
            <a:ext cx="2033524"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Arial" panose="020B0604020202020204"/>
                <a:ea typeface="+mn-ea"/>
                <a:cs typeface="+mn-cs"/>
              </a:rPr>
              <a:t>External Apps</a:t>
            </a:r>
          </a:p>
        </p:txBody>
      </p:sp>
      <p:sp>
        <p:nvSpPr>
          <p:cNvPr id="121" name="Rectangle 120">
            <a:extLst>
              <a:ext uri="{FF2B5EF4-FFF2-40B4-BE49-F238E27FC236}">
                <a16:creationId xmlns:a16="http://schemas.microsoft.com/office/drawing/2014/main" id="{5620FEAE-5619-BB48-A43A-8E1759C27D8E}"/>
              </a:ext>
            </a:extLst>
          </p:cNvPr>
          <p:cNvSpPr/>
          <p:nvPr/>
        </p:nvSpPr>
        <p:spPr>
          <a:xfrm>
            <a:off x="2211935" y="5116775"/>
            <a:ext cx="954004"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Fiber</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3" name="Rectangle 122">
            <a:extLst>
              <a:ext uri="{FF2B5EF4-FFF2-40B4-BE49-F238E27FC236}">
                <a16:creationId xmlns:a16="http://schemas.microsoft.com/office/drawing/2014/main" id="{FF6A70F4-87AA-684C-9E99-490FC5BF453F}"/>
              </a:ext>
            </a:extLst>
          </p:cNvPr>
          <p:cNvSpPr/>
          <p:nvPr/>
        </p:nvSpPr>
        <p:spPr>
          <a:xfrm>
            <a:off x="1541881" y="5118336"/>
            <a:ext cx="964471"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Broadband</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5" name="Rectangle 124">
            <a:extLst>
              <a:ext uri="{FF2B5EF4-FFF2-40B4-BE49-F238E27FC236}">
                <a16:creationId xmlns:a16="http://schemas.microsoft.com/office/drawing/2014/main" id="{68528E0E-3D8C-B04A-A1B9-B70A68D553BF}"/>
              </a:ext>
            </a:extLst>
          </p:cNvPr>
          <p:cNvSpPr/>
          <p:nvPr/>
        </p:nvSpPr>
        <p:spPr>
          <a:xfrm>
            <a:off x="2889130" y="5116364"/>
            <a:ext cx="919236"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4/5G</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7" name="TextBox 126">
            <a:extLst>
              <a:ext uri="{FF2B5EF4-FFF2-40B4-BE49-F238E27FC236}">
                <a16:creationId xmlns:a16="http://schemas.microsoft.com/office/drawing/2014/main" id="{FB8FF7AA-9153-F34C-87CC-A33A844B4F94}"/>
              </a:ext>
            </a:extLst>
          </p:cNvPr>
          <p:cNvSpPr txBox="1"/>
          <p:nvPr/>
        </p:nvSpPr>
        <p:spPr>
          <a:xfrm>
            <a:off x="1832790" y="6085848"/>
            <a:ext cx="1866732" cy="374185"/>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Your Workforce</a:t>
            </a: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29" name="Straight Connector 128">
            <a:extLst>
              <a:ext uri="{FF2B5EF4-FFF2-40B4-BE49-F238E27FC236}">
                <a16:creationId xmlns:a16="http://schemas.microsoft.com/office/drawing/2014/main" id="{9BD413BE-184A-0546-B420-77718F8CBB97}"/>
              </a:ext>
            </a:extLst>
          </p:cNvPr>
          <p:cNvCxnSpPr>
            <a:cxnSpLocks/>
          </p:cNvCxnSpPr>
          <p:nvPr/>
        </p:nvCxnSpPr>
        <p:spPr>
          <a:xfrm flipH="1">
            <a:off x="1239780" y="3473963"/>
            <a:ext cx="54661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0" name="TextBox 129">
            <a:extLst>
              <a:ext uri="{FF2B5EF4-FFF2-40B4-BE49-F238E27FC236}">
                <a16:creationId xmlns:a16="http://schemas.microsoft.com/office/drawing/2014/main" id="{560A428B-DCB2-614B-AC97-4DFADD822F0B}"/>
              </a:ext>
            </a:extLst>
          </p:cNvPr>
          <p:cNvSpPr txBox="1"/>
          <p:nvPr/>
        </p:nvSpPr>
        <p:spPr>
          <a:xfrm>
            <a:off x="1682781" y="3226498"/>
            <a:ext cx="1864348" cy="293063"/>
          </a:xfrm>
          <a:prstGeom prst="rect">
            <a:avLst/>
          </a:prstGeom>
          <a:noFill/>
        </p:spPr>
        <p:txBody>
          <a:bodyPr wrap="square" rtlCol="0" anchor="ctr">
            <a:no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altLang="en-US" sz="1067" b="1" i="0" u="none" strike="noStrike" kern="0" cap="none" spc="0" normalizeH="0" baseline="0" noProof="0" dirty="0">
                <a:ln>
                  <a:noFill/>
                </a:ln>
                <a:solidFill>
                  <a:srgbClr val="063E8D"/>
                </a:solidFill>
                <a:effectLst/>
                <a:uLnTx/>
                <a:uFillTx/>
                <a:latin typeface="Arial" panose="020B0604020202020204"/>
                <a:ea typeface="Calibri"/>
                <a:cs typeface="Arial" panose="020B0604020202020204" pitchFamily="34" charset="0"/>
              </a:rPr>
              <a:t>Protect Against Threats and Data Leakage</a:t>
            </a:r>
          </a:p>
        </p:txBody>
      </p:sp>
      <p:pic>
        <p:nvPicPr>
          <p:cNvPr id="131" name="Picture 130">
            <a:extLst>
              <a:ext uri="{FF2B5EF4-FFF2-40B4-BE49-F238E27FC236}">
                <a16:creationId xmlns:a16="http://schemas.microsoft.com/office/drawing/2014/main" id="{4A78AB06-4145-D845-8D9C-285416E770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462770" y="3466722"/>
            <a:ext cx="419887" cy="419887"/>
          </a:xfrm>
          <a:prstGeom prst="rect">
            <a:avLst/>
          </a:prstGeom>
        </p:spPr>
      </p:pic>
      <p:sp>
        <p:nvSpPr>
          <p:cNvPr id="137" name="TextBox 136">
            <a:extLst>
              <a:ext uri="{FF2B5EF4-FFF2-40B4-BE49-F238E27FC236}">
                <a16:creationId xmlns:a16="http://schemas.microsoft.com/office/drawing/2014/main" id="{B18CF775-6808-DD45-A4B8-10CEE4BC232A}"/>
              </a:ext>
            </a:extLst>
          </p:cNvPr>
          <p:cNvSpPr txBox="1"/>
          <p:nvPr/>
        </p:nvSpPr>
        <p:spPr>
          <a:xfrm>
            <a:off x="1736016" y="4066132"/>
            <a:ext cx="565083"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Sydney</a:t>
            </a:r>
          </a:p>
        </p:txBody>
      </p:sp>
      <p:sp>
        <p:nvSpPr>
          <p:cNvPr id="138" name="TextBox 137">
            <a:extLst>
              <a:ext uri="{FF2B5EF4-FFF2-40B4-BE49-F238E27FC236}">
                <a16:creationId xmlns:a16="http://schemas.microsoft.com/office/drawing/2014/main" id="{3F40D916-8E9B-5A41-8258-79EB16C001D4}"/>
              </a:ext>
            </a:extLst>
          </p:cNvPr>
          <p:cNvSpPr txBox="1"/>
          <p:nvPr/>
        </p:nvSpPr>
        <p:spPr>
          <a:xfrm>
            <a:off x="2312458" y="4067008"/>
            <a:ext cx="728821"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New York</a:t>
            </a:r>
          </a:p>
        </p:txBody>
      </p:sp>
      <p:sp>
        <p:nvSpPr>
          <p:cNvPr id="139" name="TextBox 138">
            <a:extLst>
              <a:ext uri="{FF2B5EF4-FFF2-40B4-BE49-F238E27FC236}">
                <a16:creationId xmlns:a16="http://schemas.microsoft.com/office/drawing/2014/main" id="{3617317F-9A6C-974A-AF11-6CFD7DE3458D}"/>
              </a:ext>
            </a:extLst>
          </p:cNvPr>
          <p:cNvSpPr txBox="1"/>
          <p:nvPr/>
        </p:nvSpPr>
        <p:spPr>
          <a:xfrm>
            <a:off x="3100482" y="4066694"/>
            <a:ext cx="498085"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London</a:t>
            </a:r>
          </a:p>
        </p:txBody>
      </p:sp>
      <p:pic>
        <p:nvPicPr>
          <p:cNvPr id="140" name="Picture 139">
            <a:extLst>
              <a:ext uri="{FF2B5EF4-FFF2-40B4-BE49-F238E27FC236}">
                <a16:creationId xmlns:a16="http://schemas.microsoft.com/office/drawing/2014/main" id="{9D147511-5AC3-4345-847D-6A3BDDFC836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803937" y="3462719"/>
            <a:ext cx="419887" cy="419887"/>
          </a:xfrm>
          <a:prstGeom prst="rect">
            <a:avLst/>
          </a:prstGeom>
        </p:spPr>
      </p:pic>
      <p:pic>
        <p:nvPicPr>
          <p:cNvPr id="141" name="Picture 140">
            <a:extLst>
              <a:ext uri="{FF2B5EF4-FFF2-40B4-BE49-F238E27FC236}">
                <a16:creationId xmlns:a16="http://schemas.microsoft.com/office/drawing/2014/main" id="{A39B2AB8-101A-6945-AAE6-23A1E48AE63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27242" y="3463979"/>
            <a:ext cx="419887" cy="419887"/>
          </a:xfrm>
          <a:prstGeom prst="rect">
            <a:avLst/>
          </a:prstGeom>
        </p:spPr>
      </p:pic>
      <p:grpSp>
        <p:nvGrpSpPr>
          <p:cNvPr id="142" name="Group 141">
            <a:extLst>
              <a:ext uri="{FF2B5EF4-FFF2-40B4-BE49-F238E27FC236}">
                <a16:creationId xmlns:a16="http://schemas.microsoft.com/office/drawing/2014/main" id="{257EB53E-7EAD-C945-9AE6-2ECCA2102E06}"/>
              </a:ext>
            </a:extLst>
          </p:cNvPr>
          <p:cNvGrpSpPr/>
          <p:nvPr/>
        </p:nvGrpSpPr>
        <p:grpSpPr>
          <a:xfrm>
            <a:off x="2024097" y="1960563"/>
            <a:ext cx="1329907" cy="1082764"/>
            <a:chOff x="6365388" y="2546080"/>
            <a:chExt cx="997430" cy="1100633"/>
          </a:xfrm>
        </p:grpSpPr>
        <p:cxnSp>
          <p:nvCxnSpPr>
            <p:cNvPr id="145" name="Straight Connector 144">
              <a:extLst>
                <a:ext uri="{FF2B5EF4-FFF2-40B4-BE49-F238E27FC236}">
                  <a16:creationId xmlns:a16="http://schemas.microsoft.com/office/drawing/2014/main" id="{4E4AEDD7-2643-FA40-A165-06B0D4B238E7}"/>
                </a:ext>
              </a:extLst>
            </p:cNvPr>
            <p:cNvCxnSpPr>
              <a:cxnSpLocks/>
            </p:cNvCxnSpPr>
            <p:nvPr/>
          </p:nvCxnSpPr>
          <p:spPr>
            <a:xfrm flipH="1" flipV="1">
              <a:off x="6365388" y="2546642"/>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63CF1D5-887B-564B-9A18-F49319E37696}"/>
                </a:ext>
              </a:extLst>
            </p:cNvPr>
            <p:cNvCxnSpPr>
              <a:cxnSpLocks/>
            </p:cNvCxnSpPr>
            <p:nvPr/>
          </p:nvCxnSpPr>
          <p:spPr>
            <a:xfrm flipH="1" flipV="1">
              <a:off x="6859407" y="2546080"/>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42E5ECF-DDFA-0348-AF32-A376E0D8E015}"/>
                </a:ext>
              </a:extLst>
            </p:cNvPr>
            <p:cNvCxnSpPr>
              <a:cxnSpLocks/>
            </p:cNvCxnSpPr>
            <p:nvPr/>
          </p:nvCxnSpPr>
          <p:spPr>
            <a:xfrm flipH="1" flipV="1">
              <a:off x="7359396" y="2549433"/>
              <a:ext cx="3422" cy="109728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FA26273E-3ABD-1747-A8BE-17A237DD0CE1}"/>
              </a:ext>
            </a:extLst>
          </p:cNvPr>
          <p:cNvGrpSpPr/>
          <p:nvPr/>
        </p:nvGrpSpPr>
        <p:grpSpPr>
          <a:xfrm>
            <a:off x="8377031" y="2692021"/>
            <a:ext cx="3291840" cy="975360"/>
            <a:chOff x="6517750" y="2152650"/>
            <a:chExt cx="2468880" cy="731520"/>
          </a:xfrm>
        </p:grpSpPr>
        <p:sp>
          <p:nvSpPr>
            <p:cNvPr id="136" name="Rectangle 135">
              <a:extLst>
                <a:ext uri="{FF2B5EF4-FFF2-40B4-BE49-F238E27FC236}">
                  <a16:creationId xmlns:a16="http://schemas.microsoft.com/office/drawing/2014/main" id="{BF129B6C-1CC0-0C49-B17E-27547D319334}"/>
                </a:ext>
              </a:extLst>
            </p:cNvPr>
            <p:cNvSpPr/>
            <p:nvPr/>
          </p:nvSpPr>
          <p:spPr>
            <a:xfrm>
              <a:off x="6517750" y="2152650"/>
              <a:ext cx="2468880" cy="731520"/>
            </a:xfrm>
            <a:prstGeom prst="rect">
              <a:avLst/>
            </a:prstGeom>
            <a:solidFill>
              <a:srgbClr val="00B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70" name="Google Shape;2825;p163">
              <a:extLst>
                <a:ext uri="{FF2B5EF4-FFF2-40B4-BE49-F238E27FC236}">
                  <a16:creationId xmlns:a16="http://schemas.microsoft.com/office/drawing/2014/main" id="{C75601B1-DD2C-4AA0-8DD4-4738BD776EDB}"/>
                </a:ext>
              </a:extLst>
            </p:cNvPr>
            <p:cNvSpPr txBox="1"/>
            <p:nvPr/>
          </p:nvSpPr>
          <p:spPr>
            <a:xfrm>
              <a:off x="6523140" y="2163587"/>
              <a:ext cx="1365704" cy="261618"/>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67" b="1" i="0" u="none" strike="noStrike" kern="1200" cap="none" spc="0" normalizeH="0" baseline="0" noProof="0" dirty="0">
                  <a:ln>
                    <a:noFill/>
                  </a:ln>
                  <a:solidFill>
                    <a:srgbClr val="FFFFFF"/>
                  </a:solidFill>
                  <a:effectLst/>
                  <a:uLnTx/>
                  <a:uFillTx/>
                  <a:latin typeface="Arial" panose="020B0604020202020204"/>
                  <a:ea typeface="Arial"/>
                  <a:cs typeface="Arial"/>
                  <a:sym typeface="Arial"/>
                </a:rPr>
                <a:t>Data Protection </a:t>
              </a:r>
            </a:p>
          </p:txBody>
        </p:sp>
        <p:sp>
          <p:nvSpPr>
            <p:cNvPr id="133" name="Google Shape;2823;p163">
              <a:extLst>
                <a:ext uri="{FF2B5EF4-FFF2-40B4-BE49-F238E27FC236}">
                  <a16:creationId xmlns:a16="http://schemas.microsoft.com/office/drawing/2014/main" id="{76C7EE9D-76E8-544F-A75B-8E892120141C}"/>
                </a:ext>
              </a:extLst>
            </p:cNvPr>
            <p:cNvSpPr/>
            <p:nvPr/>
          </p:nvSpPr>
          <p:spPr>
            <a:xfrm>
              <a:off x="6597148" y="2482015"/>
              <a:ext cx="2053870" cy="295562"/>
            </a:xfrm>
            <a:prstGeom prst="rect">
              <a:avLst/>
            </a:prstGeom>
            <a:noFill/>
            <a:ln>
              <a:noFill/>
            </a:ln>
          </p:spPr>
          <p:txBody>
            <a:bodyPr spcFirstLastPara="1" wrap="square" lIns="0" tIns="0" rIns="0" bIns="0" anchor="ctr" anchorCtr="0">
              <a:spAutoFit/>
            </a:bodyPr>
            <a:lstStyle/>
            <a:p>
              <a:pPr marL="152396" marR="0" lvl="0" indent="-152396"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Shadow IT discovery</a:t>
              </a:r>
            </a:p>
            <a:p>
              <a:pPr marL="152396" marR="0" lvl="0" indent="-152396" algn="l" defTabSz="914377" rtl="0" eaLnBrk="1" fontAlgn="auto" latinLnBrk="0" hangingPunct="1">
                <a:lnSpc>
                  <a:spcPct val="12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Protect IP / PII / Compliance</a:t>
              </a:r>
            </a:p>
          </p:txBody>
        </p:sp>
      </p:grpSp>
      <p:sp>
        <p:nvSpPr>
          <p:cNvPr id="6" name="Parallelogram 5">
            <a:extLst>
              <a:ext uri="{FF2B5EF4-FFF2-40B4-BE49-F238E27FC236}">
                <a16:creationId xmlns:a16="http://schemas.microsoft.com/office/drawing/2014/main" id="{F7C11828-AC28-F24E-9434-CC80F5FCA56F}"/>
              </a:ext>
            </a:extLst>
          </p:cNvPr>
          <p:cNvSpPr/>
          <p:nvPr/>
        </p:nvSpPr>
        <p:spPr>
          <a:xfrm>
            <a:off x="1330130" y="2147514"/>
            <a:ext cx="2714045" cy="280284"/>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Block Bad / Protect Good</a:t>
            </a:r>
          </a:p>
        </p:txBody>
      </p:sp>
      <p:grpSp>
        <p:nvGrpSpPr>
          <p:cNvPr id="12" name="Group 11">
            <a:extLst>
              <a:ext uri="{FF2B5EF4-FFF2-40B4-BE49-F238E27FC236}">
                <a16:creationId xmlns:a16="http://schemas.microsoft.com/office/drawing/2014/main" id="{6812AAF0-FD67-E848-A3A0-18927CCBC588}"/>
              </a:ext>
            </a:extLst>
          </p:cNvPr>
          <p:cNvGrpSpPr/>
          <p:nvPr/>
        </p:nvGrpSpPr>
        <p:grpSpPr>
          <a:xfrm>
            <a:off x="4925827" y="3825320"/>
            <a:ext cx="6744304" cy="345377"/>
            <a:chOff x="3955144" y="2600288"/>
            <a:chExt cx="5058228" cy="259033"/>
          </a:xfrm>
        </p:grpSpPr>
        <p:sp>
          <p:nvSpPr>
            <p:cNvPr id="3" name="Rectangle 2">
              <a:extLst>
                <a:ext uri="{FF2B5EF4-FFF2-40B4-BE49-F238E27FC236}">
                  <a16:creationId xmlns:a16="http://schemas.microsoft.com/office/drawing/2014/main" id="{FCCD5B50-D99F-1C41-AAB1-16F18D9E0B2C}"/>
                </a:ext>
              </a:extLst>
            </p:cNvPr>
            <p:cNvSpPr/>
            <p:nvPr/>
          </p:nvSpPr>
          <p:spPr>
            <a:xfrm>
              <a:off x="3955144" y="2605321"/>
              <a:ext cx="5058228" cy="25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96CC8E40-C6FB-8C42-A260-FCA9ACC5BB1F}"/>
                </a:ext>
              </a:extLst>
            </p:cNvPr>
            <p:cNvSpPr txBox="1"/>
            <p:nvPr/>
          </p:nvSpPr>
          <p:spPr>
            <a:xfrm>
              <a:off x="3972406" y="2600288"/>
              <a:ext cx="5027326" cy="232228"/>
            </a:xfrm>
            <a:prstGeom prst="rect">
              <a:avLst/>
            </a:prstGeom>
            <a:solidFill>
              <a:schemeClr val="accent2"/>
            </a:solid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Standardization </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 Simplification </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 </a:t>
              </a:r>
              <a:r>
                <a:rPr kumimoji="0" lang="en-US" sz="1467"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Identical Protection (mobile, branch, HQ)</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  </a:t>
              </a:r>
            </a:p>
          </p:txBody>
        </p:sp>
      </p:grpSp>
      <p:cxnSp>
        <p:nvCxnSpPr>
          <p:cNvPr id="15" name="Straight Connector 14">
            <a:extLst>
              <a:ext uri="{FF2B5EF4-FFF2-40B4-BE49-F238E27FC236}">
                <a16:creationId xmlns:a16="http://schemas.microsoft.com/office/drawing/2014/main" id="{BB3077B8-0E61-45C2-8685-41680530F27A}"/>
              </a:ext>
            </a:extLst>
          </p:cNvPr>
          <p:cNvCxnSpPr>
            <a:cxnSpLocks/>
          </p:cNvCxnSpPr>
          <p:nvPr/>
        </p:nvCxnSpPr>
        <p:spPr>
          <a:xfrm>
            <a:off x="1778733" y="6049751"/>
            <a:ext cx="19366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AB68F9F-14C2-4B1E-90B3-5A1412A02621}"/>
              </a:ext>
            </a:extLst>
          </p:cNvPr>
          <p:cNvGrpSpPr/>
          <p:nvPr/>
        </p:nvGrpSpPr>
        <p:grpSpPr>
          <a:xfrm>
            <a:off x="4904045" y="4327519"/>
            <a:ext cx="7040304" cy="1752740"/>
            <a:chOff x="3678034" y="3245639"/>
            <a:chExt cx="5280228" cy="1314555"/>
          </a:xfrm>
        </p:grpSpPr>
        <p:sp>
          <p:nvSpPr>
            <p:cNvPr id="212" name="Rectangle 211">
              <a:extLst>
                <a:ext uri="{FF2B5EF4-FFF2-40B4-BE49-F238E27FC236}">
                  <a16:creationId xmlns:a16="http://schemas.microsoft.com/office/drawing/2014/main" id="{16F88A33-C3E6-4821-962B-C16CC0D4C2F4}"/>
                </a:ext>
              </a:extLst>
            </p:cNvPr>
            <p:cNvSpPr/>
            <p:nvPr/>
          </p:nvSpPr>
          <p:spPr>
            <a:xfrm>
              <a:off x="5855043" y="3776661"/>
              <a:ext cx="1126311" cy="646812"/>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Cloud Firewall</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URL Filtering</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Bandwidth Control</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DNS Resolution</a:t>
              </a:r>
            </a:p>
          </p:txBody>
        </p:sp>
        <p:sp>
          <p:nvSpPr>
            <p:cNvPr id="210" name="Rectangle 209">
              <a:extLst>
                <a:ext uri="{FF2B5EF4-FFF2-40B4-BE49-F238E27FC236}">
                  <a16:creationId xmlns:a16="http://schemas.microsoft.com/office/drawing/2014/main" id="{0FBA8FD7-DAAB-467F-BB2E-28FB2FE2ED67}"/>
                </a:ext>
              </a:extLst>
            </p:cNvPr>
            <p:cNvSpPr/>
            <p:nvPr/>
          </p:nvSpPr>
          <p:spPr>
            <a:xfrm>
              <a:off x="5857117" y="3576360"/>
              <a:ext cx="1190725"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Access Control</a:t>
              </a:r>
            </a:p>
          </p:txBody>
        </p:sp>
        <p:cxnSp>
          <p:nvCxnSpPr>
            <p:cNvPr id="214" name="Straight Connector 213">
              <a:extLst>
                <a:ext uri="{FF2B5EF4-FFF2-40B4-BE49-F238E27FC236}">
                  <a16:creationId xmlns:a16="http://schemas.microsoft.com/office/drawing/2014/main" id="{923DF51D-A0A9-49FB-82B8-982D2B6777EE}"/>
                </a:ext>
              </a:extLst>
            </p:cNvPr>
            <p:cNvCxnSpPr>
              <a:cxnSpLocks/>
            </p:cNvCxnSpPr>
            <p:nvPr/>
          </p:nvCxnSpPr>
          <p:spPr>
            <a:xfrm flipV="1">
              <a:off x="3678034" y="3509223"/>
              <a:ext cx="5050178" cy="4020"/>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4" name="Rectangle 223">
              <a:extLst>
                <a:ext uri="{FF2B5EF4-FFF2-40B4-BE49-F238E27FC236}">
                  <a16:creationId xmlns:a16="http://schemas.microsoft.com/office/drawing/2014/main" id="{847E56EE-62FD-44EF-A41D-A01E69323512}"/>
                </a:ext>
              </a:extLst>
            </p:cNvPr>
            <p:cNvSpPr/>
            <p:nvPr/>
          </p:nvSpPr>
          <p:spPr>
            <a:xfrm>
              <a:off x="3933806" y="3576360"/>
              <a:ext cx="1325086"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Threat Prevention</a:t>
              </a:r>
            </a:p>
          </p:txBody>
        </p:sp>
        <p:sp>
          <p:nvSpPr>
            <p:cNvPr id="227" name="Rectangle 226">
              <a:extLst>
                <a:ext uri="{FF2B5EF4-FFF2-40B4-BE49-F238E27FC236}">
                  <a16:creationId xmlns:a16="http://schemas.microsoft.com/office/drawing/2014/main" id="{E4C90C60-52C4-466E-BF1B-80CC6F45028E}"/>
                </a:ext>
              </a:extLst>
            </p:cNvPr>
            <p:cNvSpPr/>
            <p:nvPr/>
          </p:nvSpPr>
          <p:spPr>
            <a:xfrm>
              <a:off x="3940581" y="3776661"/>
              <a:ext cx="1503298" cy="783533"/>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Proxy (Native SSL)</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Advanced Threat Protection</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Cloud Sandbox</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DNS Security</a:t>
              </a:r>
            </a:p>
            <a:p>
              <a:pPr marL="0" marR="0" lvl="0" indent="0" algn="l" defTabSz="457075"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endParaRPr>
            </a:p>
          </p:txBody>
        </p:sp>
        <p:sp>
          <p:nvSpPr>
            <p:cNvPr id="240" name="Rectangle 239">
              <a:extLst>
                <a:ext uri="{FF2B5EF4-FFF2-40B4-BE49-F238E27FC236}">
                  <a16:creationId xmlns:a16="http://schemas.microsoft.com/office/drawing/2014/main" id="{1DB0378B-68F0-4049-85A7-9C78BF09A153}"/>
                </a:ext>
              </a:extLst>
            </p:cNvPr>
            <p:cNvSpPr/>
            <p:nvPr/>
          </p:nvSpPr>
          <p:spPr>
            <a:xfrm>
              <a:off x="7691501" y="3576360"/>
              <a:ext cx="1266761"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Data Protection</a:t>
              </a:r>
            </a:p>
          </p:txBody>
        </p:sp>
        <p:sp>
          <p:nvSpPr>
            <p:cNvPr id="242" name="Rectangle 241">
              <a:extLst>
                <a:ext uri="{FF2B5EF4-FFF2-40B4-BE49-F238E27FC236}">
                  <a16:creationId xmlns:a16="http://schemas.microsoft.com/office/drawing/2014/main" id="{7672A454-00B5-4DED-AA34-CCDDDC22F597}"/>
                </a:ext>
              </a:extLst>
            </p:cNvPr>
            <p:cNvSpPr/>
            <p:nvPr/>
          </p:nvSpPr>
          <p:spPr>
            <a:xfrm>
              <a:off x="7698587" y="3776661"/>
              <a:ext cx="1069383" cy="646812"/>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Cloud DLP</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Exact Data Match</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CASB</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Browser Isolation</a:t>
              </a:r>
            </a:p>
          </p:txBody>
        </p:sp>
        <p:sp>
          <p:nvSpPr>
            <p:cNvPr id="247" name="Rectangle 246">
              <a:extLst>
                <a:ext uri="{FF2B5EF4-FFF2-40B4-BE49-F238E27FC236}">
                  <a16:creationId xmlns:a16="http://schemas.microsoft.com/office/drawing/2014/main" id="{A7544694-B1E9-4113-A655-3A2F62668D65}"/>
                </a:ext>
              </a:extLst>
            </p:cNvPr>
            <p:cNvSpPr/>
            <p:nvPr/>
          </p:nvSpPr>
          <p:spPr>
            <a:xfrm>
              <a:off x="5437486" y="3245639"/>
              <a:ext cx="1504217"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609433"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ＭＳ Ｐゴシック" charset="-128"/>
                  <a:cs typeface="+mn-cs"/>
                </a:rPr>
                <a:t>Platform Services </a:t>
              </a:r>
            </a:p>
          </p:txBody>
        </p:sp>
        <p:pic>
          <p:nvPicPr>
            <p:cNvPr id="109" name="Picture 16388">
              <a:extLst>
                <a:ext uri="{FF2B5EF4-FFF2-40B4-BE49-F238E27FC236}">
                  <a16:creationId xmlns:a16="http://schemas.microsoft.com/office/drawing/2014/main" id="{497FA25D-4276-412F-B719-F195E9D0873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bwMode="auto">
            <a:xfrm>
              <a:off x="5586219" y="3593118"/>
              <a:ext cx="274319" cy="2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
              <a:extLst>
                <a:ext uri="{FF2B5EF4-FFF2-40B4-BE49-F238E27FC236}">
                  <a16:creationId xmlns:a16="http://schemas.microsoft.com/office/drawing/2014/main" id="{E16763C4-CCFB-4302-A742-45C4FB9742B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bwMode="auto">
            <a:xfrm>
              <a:off x="3684808" y="3589791"/>
              <a:ext cx="277647" cy="27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6387">
              <a:extLst>
                <a:ext uri="{FF2B5EF4-FFF2-40B4-BE49-F238E27FC236}">
                  <a16:creationId xmlns:a16="http://schemas.microsoft.com/office/drawing/2014/main" id="{AF73B2B6-1C29-4B1A-A8EC-C24B96C5844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bwMode="auto">
            <a:xfrm>
              <a:off x="7425566" y="3593118"/>
              <a:ext cx="274319" cy="2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 name="Group 103">
            <a:extLst>
              <a:ext uri="{FF2B5EF4-FFF2-40B4-BE49-F238E27FC236}">
                <a16:creationId xmlns:a16="http://schemas.microsoft.com/office/drawing/2014/main" id="{AE84C3D3-F510-B949-AE57-E73AC2EA96FC}"/>
              </a:ext>
            </a:extLst>
          </p:cNvPr>
          <p:cNvGrpSpPr/>
          <p:nvPr/>
        </p:nvGrpSpPr>
        <p:grpSpPr>
          <a:xfrm>
            <a:off x="1625895" y="977516"/>
            <a:ext cx="2044732" cy="655213"/>
            <a:chOff x="1753350" y="859596"/>
            <a:chExt cx="1426190" cy="457008"/>
          </a:xfrm>
        </p:grpSpPr>
        <p:grpSp>
          <p:nvGrpSpPr>
            <p:cNvPr id="105" name="Group 104">
              <a:extLst>
                <a:ext uri="{FF2B5EF4-FFF2-40B4-BE49-F238E27FC236}">
                  <a16:creationId xmlns:a16="http://schemas.microsoft.com/office/drawing/2014/main" id="{8EF7E212-A228-C642-BC7C-63B3A48B160D}"/>
                </a:ext>
              </a:extLst>
            </p:cNvPr>
            <p:cNvGrpSpPr/>
            <p:nvPr/>
          </p:nvGrpSpPr>
          <p:grpSpPr>
            <a:xfrm>
              <a:off x="2509381" y="859596"/>
              <a:ext cx="670159" cy="456755"/>
              <a:chOff x="3016814" y="891950"/>
              <a:chExt cx="837297" cy="543808"/>
            </a:xfrm>
          </p:grpSpPr>
          <p:sp>
            <p:nvSpPr>
              <p:cNvPr id="126" name="Freeform 64">
                <a:extLst>
                  <a:ext uri="{FF2B5EF4-FFF2-40B4-BE49-F238E27FC236}">
                    <a16:creationId xmlns:a16="http://schemas.microsoft.com/office/drawing/2014/main" id="{9E6BFC17-5411-2440-88C5-7F6AD659CE9B}"/>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32" name="Picture 92">
                <a:extLst>
                  <a:ext uri="{FF2B5EF4-FFF2-40B4-BE49-F238E27FC236}">
                    <a16:creationId xmlns:a16="http://schemas.microsoft.com/office/drawing/2014/main" id="{D4E15916-D5CB-D746-93D8-068380A92C2D}"/>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56120" y="1041604"/>
                <a:ext cx="394336" cy="123418"/>
              </a:xfrm>
              <a:prstGeom prst="rect">
                <a:avLst/>
              </a:prstGeom>
            </p:spPr>
          </p:pic>
          <p:pic>
            <p:nvPicPr>
              <p:cNvPr id="134" name="Picture 96">
                <a:extLst>
                  <a:ext uri="{FF2B5EF4-FFF2-40B4-BE49-F238E27FC236}">
                    <a16:creationId xmlns:a16="http://schemas.microsoft.com/office/drawing/2014/main" id="{3693488C-C6C9-3A48-9359-60E6E9B8519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199653" y="1214812"/>
                <a:ext cx="146753" cy="139846"/>
              </a:xfrm>
              <a:prstGeom prst="rect">
                <a:avLst/>
              </a:prstGeom>
            </p:spPr>
          </p:pic>
          <p:pic>
            <p:nvPicPr>
              <p:cNvPr id="148" name="Picture 99">
                <a:extLst>
                  <a:ext uri="{FF2B5EF4-FFF2-40B4-BE49-F238E27FC236}">
                    <a16:creationId xmlns:a16="http://schemas.microsoft.com/office/drawing/2014/main" id="{BF03A66C-512E-EA4B-9BBD-473AE7A05ED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456067" y="1232775"/>
                <a:ext cx="233363" cy="103777"/>
              </a:xfrm>
              <a:prstGeom prst="rect">
                <a:avLst/>
              </a:prstGeom>
            </p:spPr>
          </p:pic>
        </p:grpSp>
        <p:grpSp>
          <p:nvGrpSpPr>
            <p:cNvPr id="106" name="Group 105">
              <a:extLst>
                <a:ext uri="{FF2B5EF4-FFF2-40B4-BE49-F238E27FC236}">
                  <a16:creationId xmlns:a16="http://schemas.microsoft.com/office/drawing/2014/main" id="{4F266CED-9562-CC4F-A0CE-D3DEFEC6CBBB}"/>
                </a:ext>
              </a:extLst>
            </p:cNvPr>
            <p:cNvGrpSpPr/>
            <p:nvPr/>
          </p:nvGrpSpPr>
          <p:grpSpPr>
            <a:xfrm>
              <a:off x="1753350" y="859596"/>
              <a:ext cx="719243" cy="457008"/>
              <a:chOff x="1888491" y="892202"/>
              <a:chExt cx="837297" cy="543808"/>
            </a:xfrm>
          </p:grpSpPr>
          <p:sp>
            <p:nvSpPr>
              <p:cNvPr id="107" name="Freeform 64">
                <a:extLst>
                  <a:ext uri="{FF2B5EF4-FFF2-40B4-BE49-F238E27FC236}">
                    <a16:creationId xmlns:a16="http://schemas.microsoft.com/office/drawing/2014/main" id="{3CBA5ACE-8640-FA49-BBFF-EEC9C0FE26B0}"/>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08" name="Picture 142">
                <a:extLst>
                  <a:ext uri="{FF2B5EF4-FFF2-40B4-BE49-F238E27FC236}">
                    <a16:creationId xmlns:a16="http://schemas.microsoft.com/office/drawing/2014/main" id="{52E3981D-455F-7C4C-B4E8-341ADDFBCC2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091741" y="1054622"/>
                <a:ext cx="454030" cy="101767"/>
              </a:xfrm>
              <a:prstGeom prst="rect">
                <a:avLst/>
              </a:prstGeom>
            </p:spPr>
          </p:pic>
          <p:pic>
            <p:nvPicPr>
              <p:cNvPr id="122" name="Picture 114">
                <a:extLst>
                  <a:ext uri="{FF2B5EF4-FFF2-40B4-BE49-F238E27FC236}">
                    <a16:creationId xmlns:a16="http://schemas.microsoft.com/office/drawing/2014/main" id="{EAE0A7F5-2BF7-DD41-90D0-56FE9645D8B5}"/>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361501" y="1201755"/>
                <a:ext cx="254731" cy="182419"/>
              </a:xfrm>
              <a:prstGeom prst="rect">
                <a:avLst/>
              </a:prstGeom>
            </p:spPr>
          </p:pic>
          <p:pic>
            <p:nvPicPr>
              <p:cNvPr id="124" name="Picture 2">
                <a:extLst>
                  <a:ext uri="{FF2B5EF4-FFF2-40B4-BE49-F238E27FC236}">
                    <a16:creationId xmlns:a16="http://schemas.microsoft.com/office/drawing/2014/main" id="{94CDEB62-E779-A14C-9EA7-CFD0783B664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 13">
            <a:extLst>
              <a:ext uri="{FF2B5EF4-FFF2-40B4-BE49-F238E27FC236}">
                <a16:creationId xmlns:a16="http://schemas.microsoft.com/office/drawing/2014/main" id="{A1D6A70B-A99B-0349-ACE5-E7B25EEBF971}"/>
              </a:ext>
            </a:extLst>
          </p:cNvPr>
          <p:cNvGrpSpPr/>
          <p:nvPr/>
        </p:nvGrpSpPr>
        <p:grpSpPr>
          <a:xfrm>
            <a:off x="419846" y="3227211"/>
            <a:ext cx="976967" cy="624749"/>
            <a:chOff x="306646" y="2420409"/>
            <a:chExt cx="732725" cy="468562"/>
          </a:xfrm>
        </p:grpSpPr>
        <p:sp>
          <p:nvSpPr>
            <p:cNvPr id="81" name="TextBox 80">
              <a:extLst>
                <a:ext uri="{FF2B5EF4-FFF2-40B4-BE49-F238E27FC236}">
                  <a16:creationId xmlns:a16="http://schemas.microsoft.com/office/drawing/2014/main" id="{D9779EE5-4ACD-FB41-97CE-258AADD6FCD8}"/>
                </a:ext>
              </a:extLst>
            </p:cNvPr>
            <p:cNvSpPr txBox="1"/>
            <p:nvPr/>
          </p:nvSpPr>
          <p:spPr>
            <a:xfrm>
              <a:off x="306646" y="2727388"/>
              <a:ext cx="732725" cy="161583"/>
            </a:xfrm>
            <a:prstGeom prst="rect">
              <a:avLst/>
            </a:prstGeom>
            <a:noFill/>
          </p:spPr>
          <p:txBody>
            <a:bodyPr wrap="square" rtlCol="0">
              <a:spAutoFit/>
            </a:bodyPr>
            <a:lstStyle/>
            <a:p>
              <a:pPr marL="0" marR="0" lvl="0" indent="0" algn="ctr" defTabSz="609585" rtl="0" eaLnBrk="0" fontAlgn="base" latinLnBrk="0" hangingPunct="0">
                <a:lnSpc>
                  <a:spcPct val="100000"/>
                </a:lnSpc>
                <a:spcBef>
                  <a:spcPts val="1333"/>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ID Provider</a:t>
              </a:r>
            </a:p>
          </p:txBody>
        </p:sp>
        <p:pic>
          <p:nvPicPr>
            <p:cNvPr id="82" name="Picture 171">
              <a:extLst>
                <a:ext uri="{FF2B5EF4-FFF2-40B4-BE49-F238E27FC236}">
                  <a16:creationId xmlns:a16="http://schemas.microsoft.com/office/drawing/2014/main" id="{8B387ACB-3DA1-2D4D-B82A-908EBBBCBD7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08198" y="2420409"/>
              <a:ext cx="308504" cy="308504"/>
            </a:xfrm>
            <a:prstGeom prst="rect">
              <a:avLst/>
            </a:prstGeom>
          </p:spPr>
        </p:pic>
      </p:grpSp>
    </p:spTree>
    <p:extLst>
      <p:ext uri="{BB962C8B-B14F-4D97-AF65-F5344CB8AC3E}">
        <p14:creationId xmlns:p14="http://schemas.microsoft.com/office/powerpoint/2010/main" val="9347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22" presetClass="entr" presetSubtype="2" fill="hold" nodeType="afterEffect">
                                  <p:stCondLst>
                                    <p:cond delay="500"/>
                                  </p:stCondLst>
                                  <p:childTnLst>
                                    <p:set>
                                      <p:cBhvr>
                                        <p:cTn id="10" dur="1" fill="hold">
                                          <p:stCondLst>
                                            <p:cond delay="0"/>
                                          </p:stCondLst>
                                        </p:cTn>
                                        <p:tgtEl>
                                          <p:spTgt spid="129"/>
                                        </p:tgtEl>
                                        <p:attrNameLst>
                                          <p:attrName>style.visibility</p:attrName>
                                        </p:attrNameLst>
                                      </p:cBhvr>
                                      <p:to>
                                        <p:strVal val="visible"/>
                                      </p:to>
                                    </p:set>
                                    <p:animEffect transition="in" filter="wipe(right)">
                                      <p:cBhvr>
                                        <p:cTn id="11" dur="500"/>
                                        <p:tgtEl>
                                          <p:spTgt spid="1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wipe(left)">
                                      <p:cBhvr>
                                        <p:cTn id="19" dur="500"/>
                                        <p:tgtEl>
                                          <p:spTgt spid="129"/>
                                        </p:tgtEl>
                                      </p:cBhvr>
                                    </p:animEffect>
                                  </p:childTnLst>
                                </p:cTn>
                              </p:par>
                            </p:childTnLst>
                          </p:cTn>
                        </p:par>
                        <p:par>
                          <p:cTn id="20" fill="hold">
                            <p:stCondLst>
                              <p:cond delay="3000"/>
                            </p:stCondLst>
                            <p:childTnLst>
                              <p:par>
                                <p:cTn id="21" presetID="22" presetClass="entr" presetSubtype="4" fill="hold" nodeType="afterEffect">
                                  <p:stCondLst>
                                    <p:cond delay="1000"/>
                                  </p:stCondLst>
                                  <p:childTnLst>
                                    <p:set>
                                      <p:cBhvr>
                                        <p:cTn id="22" dur="1" fill="hold">
                                          <p:stCondLst>
                                            <p:cond delay="0"/>
                                          </p:stCondLst>
                                        </p:cTn>
                                        <p:tgtEl>
                                          <p:spTgt spid="142"/>
                                        </p:tgtEl>
                                        <p:attrNameLst>
                                          <p:attrName>style.visibility</p:attrName>
                                        </p:attrNameLst>
                                      </p:cBhvr>
                                      <p:to>
                                        <p:strVal val="visible"/>
                                      </p:to>
                                    </p:set>
                                    <p:animEffect transition="in" filter="wipe(down)">
                                      <p:cBhvr>
                                        <p:cTn id="23" dur="1000"/>
                                        <p:tgtEl>
                                          <p:spTgt spid="142"/>
                                        </p:tgtEl>
                                      </p:cBhvr>
                                    </p:animEffect>
                                  </p:childTnLst>
                                </p:cTn>
                              </p:par>
                              <p:par>
                                <p:cTn id="24" presetID="16" presetClass="entr" presetSubtype="42" fill="hold" grpId="0"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barn(out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0"/>
                            </p:stCondLst>
                            <p:childTnLst>
                              <p:par>
                                <p:cTn id="32" presetID="12" presetClass="entr" presetSubtype="8"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1000"/>
                                        <p:tgtEl>
                                          <p:spTgt spid="7"/>
                                        </p:tgtEl>
                                        <p:attrNameLst>
                                          <p:attrName>ppt_x</p:attrName>
                                        </p:attrNameLst>
                                      </p:cBhvr>
                                      <p:tavLst>
                                        <p:tav tm="0">
                                          <p:val>
                                            <p:strVal val="#ppt_x-#ppt_w*1.125000"/>
                                          </p:val>
                                        </p:tav>
                                        <p:tav tm="100000">
                                          <p:val>
                                            <p:strVal val="#ppt_x"/>
                                          </p:val>
                                        </p:tav>
                                      </p:tavLst>
                                    </p:anim>
                                    <p:animEffect transition="in" filter="wipe(right)">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1000"/>
                                        <p:tgtEl>
                                          <p:spTgt spid="11"/>
                                        </p:tgtEl>
                                        <p:attrNameLst>
                                          <p:attrName>ppt_x</p:attrName>
                                        </p:attrNameLst>
                                      </p:cBhvr>
                                      <p:tavLst>
                                        <p:tav tm="0">
                                          <p:val>
                                            <p:strVal val="#ppt_x-#ppt_w*1.125000"/>
                                          </p:val>
                                        </p:tav>
                                        <p:tav tm="100000">
                                          <p:val>
                                            <p:strVal val="#ppt_x"/>
                                          </p:val>
                                        </p:tav>
                                      </p:tavLst>
                                    </p:anim>
                                    <p:animEffect transition="in" filter="wipe(right)">
                                      <p:cBhvr>
                                        <p:cTn id="41" dur="10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1000"/>
                                        <p:tgtEl>
                                          <p:spTgt spid="8"/>
                                        </p:tgtEl>
                                        <p:attrNameLst>
                                          <p:attrName>ppt_x</p:attrName>
                                        </p:attrNameLst>
                                      </p:cBhvr>
                                      <p:tavLst>
                                        <p:tav tm="0">
                                          <p:val>
                                            <p:strVal val="#ppt_x-#ppt_w*1.125000"/>
                                          </p:val>
                                        </p:tav>
                                        <p:tav tm="100000">
                                          <p:val>
                                            <p:strVal val="#ppt_x"/>
                                          </p:val>
                                        </p:tav>
                                      </p:tavLst>
                                    </p:anim>
                                    <p:animEffect transition="in" filter="wipe(right)">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1000"/>
                                        <p:tgtEl>
                                          <p:spTgt spid="9"/>
                                        </p:tgtEl>
                                        <p:attrNameLst>
                                          <p:attrName>ppt_x</p:attrName>
                                        </p:attrNameLst>
                                      </p:cBhvr>
                                      <p:tavLst>
                                        <p:tav tm="0">
                                          <p:val>
                                            <p:strVal val="#ppt_x-#ppt_w*1.125000"/>
                                          </p:val>
                                        </p:tav>
                                        <p:tav tm="100000">
                                          <p:val>
                                            <p:strVal val="#ppt_x"/>
                                          </p:val>
                                        </p:tav>
                                      </p:tavLst>
                                    </p:anim>
                                    <p:animEffect transition="in" filter="wipe(right)">
                                      <p:cBhvr>
                                        <p:cTn id="53" dur="1000"/>
                                        <p:tgtEl>
                                          <p:spTgt spid="9"/>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p:tgtEl>
                                          <p:spTgt spid="12"/>
                                        </p:tgtEl>
                                        <p:attrNameLst>
                                          <p:attrName>ppt_y</p:attrName>
                                        </p:attrNameLst>
                                      </p:cBhvr>
                                      <p:tavLst>
                                        <p:tav tm="0">
                                          <p:val>
                                            <p:strVal val="#ppt_y+#ppt_h*1.125000"/>
                                          </p:val>
                                        </p:tav>
                                        <p:tav tm="100000">
                                          <p:val>
                                            <p:strVal val="#ppt_y"/>
                                          </p:val>
                                        </p:tav>
                                      </p:tavLst>
                                    </p:anim>
                                    <p:animEffect transition="in" filter="wipe(up)">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0AF3456A-AE61-094E-B62E-23D3B89CD4E7}"/>
              </a:ext>
            </a:extLst>
          </p:cNvPr>
          <p:cNvGrpSpPr/>
          <p:nvPr/>
        </p:nvGrpSpPr>
        <p:grpSpPr>
          <a:xfrm>
            <a:off x="9296669" y="2231829"/>
            <a:ext cx="1730513" cy="2193889"/>
            <a:chOff x="6972501" y="1673871"/>
            <a:chExt cx="1297885" cy="1645417"/>
          </a:xfrm>
        </p:grpSpPr>
        <p:cxnSp>
          <p:nvCxnSpPr>
            <p:cNvPr id="347" name="Straight Connector 346">
              <a:extLst>
                <a:ext uri="{FF2B5EF4-FFF2-40B4-BE49-F238E27FC236}">
                  <a16:creationId xmlns:a16="http://schemas.microsoft.com/office/drawing/2014/main" id="{241FBADA-7928-0041-A999-E6A09220C19F}"/>
                </a:ext>
              </a:extLst>
            </p:cNvPr>
            <p:cNvCxnSpPr>
              <a:cxnSpLocks/>
            </p:cNvCxnSpPr>
            <p:nvPr/>
          </p:nvCxnSpPr>
          <p:spPr>
            <a:xfrm flipH="1" flipV="1">
              <a:off x="7841324" y="1673871"/>
              <a:ext cx="7276" cy="1583679"/>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B6870A5-EAF6-CC43-AF99-383B19B5FDE2}"/>
                </a:ext>
              </a:extLst>
            </p:cNvPr>
            <p:cNvCxnSpPr>
              <a:cxnSpLocks/>
            </p:cNvCxnSpPr>
            <p:nvPr/>
          </p:nvCxnSpPr>
          <p:spPr>
            <a:xfrm flipH="1" flipV="1">
              <a:off x="6972501" y="1673972"/>
              <a:ext cx="1878" cy="164531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A019332-226B-4743-8216-9F8987AB0128}"/>
                </a:ext>
              </a:extLst>
            </p:cNvPr>
            <p:cNvCxnSpPr>
              <a:cxnSpLocks/>
            </p:cNvCxnSpPr>
            <p:nvPr/>
          </p:nvCxnSpPr>
          <p:spPr>
            <a:xfrm flipH="1" flipV="1">
              <a:off x="7389595" y="1675116"/>
              <a:ext cx="1805" cy="158243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960640BC-0C8E-B84B-AFAB-5CF78CA33E81}"/>
                </a:ext>
              </a:extLst>
            </p:cNvPr>
            <p:cNvCxnSpPr>
              <a:cxnSpLocks/>
            </p:cNvCxnSpPr>
            <p:nvPr/>
          </p:nvCxnSpPr>
          <p:spPr>
            <a:xfrm flipV="1">
              <a:off x="8267700" y="1687058"/>
              <a:ext cx="2686" cy="1577342"/>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cxnSp>
        <p:nvCxnSpPr>
          <p:cNvPr id="184" name="Straight Connector 183">
            <a:extLst>
              <a:ext uri="{FF2B5EF4-FFF2-40B4-BE49-F238E27FC236}">
                <a16:creationId xmlns:a16="http://schemas.microsoft.com/office/drawing/2014/main" id="{AAF32DB7-F2CA-104F-8D9F-BF70A9CE9563}"/>
              </a:ext>
            </a:extLst>
          </p:cNvPr>
          <p:cNvCxnSpPr>
            <a:cxnSpLocks/>
          </p:cNvCxnSpPr>
          <p:nvPr/>
        </p:nvCxnSpPr>
        <p:spPr>
          <a:xfrm flipV="1">
            <a:off x="2323015" y="2251279"/>
            <a:ext cx="0" cy="218620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28AEDD-851A-0E44-B6DD-244996CA9808}"/>
              </a:ext>
            </a:extLst>
          </p:cNvPr>
          <p:cNvSpPr>
            <a:spLocks noGrp="1"/>
          </p:cNvSpPr>
          <p:nvPr>
            <p:ph type="title"/>
          </p:nvPr>
        </p:nvSpPr>
        <p:spPr/>
        <p:txBody>
          <a:bodyPr/>
          <a:lstStyle/>
          <a:p>
            <a:r>
              <a:rPr lang="en-US" dirty="0"/>
              <a:t>Three architectures to secure SD-WAN</a:t>
            </a:r>
          </a:p>
        </p:txBody>
      </p:sp>
      <p:cxnSp>
        <p:nvCxnSpPr>
          <p:cNvPr id="83" name="Straight Connector 82">
            <a:extLst>
              <a:ext uri="{FF2B5EF4-FFF2-40B4-BE49-F238E27FC236}">
                <a16:creationId xmlns:a16="http://schemas.microsoft.com/office/drawing/2014/main" id="{3CA8D1D6-34B6-E040-8EC5-E0EB9B650A1F}"/>
              </a:ext>
            </a:extLst>
          </p:cNvPr>
          <p:cNvCxnSpPr/>
          <p:nvPr/>
        </p:nvCxnSpPr>
        <p:spPr>
          <a:xfrm>
            <a:off x="3968189" y="1864505"/>
            <a:ext cx="0" cy="3793067"/>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DB7DD8C0-04A1-4F4A-981E-A8280B011F91}"/>
              </a:ext>
            </a:extLst>
          </p:cNvPr>
          <p:cNvSpPr txBox="1"/>
          <p:nvPr/>
        </p:nvSpPr>
        <p:spPr>
          <a:xfrm>
            <a:off x="1499857" y="4780006"/>
            <a:ext cx="1064287" cy="305049"/>
          </a:xfrm>
          <a:prstGeom prst="rect">
            <a:avLst/>
          </a:prstGeom>
          <a:noFill/>
        </p:spPr>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63E8D">
                    <a:lumMod val="20000"/>
                    <a:lumOff val="80000"/>
                  </a:srgbClr>
                </a:solidFill>
                <a:effectLst/>
                <a:uLnTx/>
                <a:uFillTx/>
                <a:latin typeface="Arial" panose="020B0604020202020204"/>
                <a:ea typeface="+mn-ea"/>
                <a:cs typeface="+mn-cs"/>
              </a:rPr>
              <a:t>Branches </a:t>
            </a:r>
          </a:p>
        </p:txBody>
      </p:sp>
      <p:sp>
        <p:nvSpPr>
          <p:cNvPr id="125" name="Freeform 124">
            <a:extLst>
              <a:ext uri="{FF2B5EF4-FFF2-40B4-BE49-F238E27FC236}">
                <a16:creationId xmlns:a16="http://schemas.microsoft.com/office/drawing/2014/main" id="{8CC13A60-70D6-FD44-BA32-26648AF09778}"/>
              </a:ext>
            </a:extLst>
          </p:cNvPr>
          <p:cNvSpPr>
            <a:spLocks noChangeAspect="1" noChangeArrowheads="1"/>
          </p:cNvSpPr>
          <p:nvPr/>
        </p:nvSpPr>
        <p:spPr bwMode="auto">
          <a:xfrm>
            <a:off x="1514271" y="4405743"/>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27" name="Straight Connector 126">
            <a:extLst>
              <a:ext uri="{FF2B5EF4-FFF2-40B4-BE49-F238E27FC236}">
                <a16:creationId xmlns:a16="http://schemas.microsoft.com/office/drawing/2014/main" id="{F7FFEDB6-A874-2A4D-9DC3-F30E0B0A8408}"/>
              </a:ext>
            </a:extLst>
          </p:cNvPr>
          <p:cNvCxnSpPr>
            <a:cxnSpLocks/>
          </p:cNvCxnSpPr>
          <p:nvPr/>
        </p:nvCxnSpPr>
        <p:spPr>
          <a:xfrm flipH="1" flipV="1">
            <a:off x="1164584" y="2251413"/>
            <a:ext cx="2504" cy="2193755"/>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59F09BA-E70C-6542-89E6-0DAD3C10B271}"/>
              </a:ext>
            </a:extLst>
          </p:cNvPr>
          <p:cNvCxnSpPr>
            <a:cxnSpLocks/>
          </p:cNvCxnSpPr>
          <p:nvPr/>
        </p:nvCxnSpPr>
        <p:spPr>
          <a:xfrm flipV="1">
            <a:off x="1720709" y="2239238"/>
            <a:ext cx="0" cy="2193441"/>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9794739-50F7-0549-A622-5B40663B80B0}"/>
              </a:ext>
            </a:extLst>
          </p:cNvPr>
          <p:cNvCxnSpPr>
            <a:cxnSpLocks/>
            <a:stCxn id="126" idx="99"/>
          </p:cNvCxnSpPr>
          <p:nvPr/>
        </p:nvCxnSpPr>
        <p:spPr>
          <a:xfrm flipV="1">
            <a:off x="2885988" y="2259728"/>
            <a:ext cx="9109" cy="2211899"/>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8C7CA1A8-7C39-934F-A3B4-BF046800400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980161" y="4195379"/>
            <a:ext cx="374145" cy="182619"/>
          </a:xfrm>
          <a:prstGeom prst="rect">
            <a:avLst/>
          </a:prstGeom>
        </p:spPr>
      </p:pic>
      <p:pic>
        <p:nvPicPr>
          <p:cNvPr id="152" name="Graphic 151">
            <a:extLst>
              <a:ext uri="{FF2B5EF4-FFF2-40B4-BE49-F238E27FC236}">
                <a16:creationId xmlns:a16="http://schemas.microsoft.com/office/drawing/2014/main" id="{9739EA79-6255-B940-AD53-9C992B1E373A}"/>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1535060" y="4193164"/>
            <a:ext cx="374145" cy="182619"/>
          </a:xfrm>
          <a:prstGeom prst="rect">
            <a:avLst/>
          </a:prstGeom>
        </p:spPr>
      </p:pic>
      <p:pic>
        <p:nvPicPr>
          <p:cNvPr id="153" name="Graphic 152">
            <a:extLst>
              <a:ext uri="{FF2B5EF4-FFF2-40B4-BE49-F238E27FC236}">
                <a16:creationId xmlns:a16="http://schemas.microsoft.com/office/drawing/2014/main" id="{D56BC18E-C5C9-C74E-81EC-96B1B7575859}"/>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2144201" y="4197397"/>
            <a:ext cx="374145" cy="182619"/>
          </a:xfrm>
          <a:prstGeom prst="rect">
            <a:avLst/>
          </a:prstGeom>
        </p:spPr>
      </p:pic>
      <p:pic>
        <p:nvPicPr>
          <p:cNvPr id="154" name="Graphic 153">
            <a:extLst>
              <a:ext uri="{FF2B5EF4-FFF2-40B4-BE49-F238E27FC236}">
                <a16:creationId xmlns:a16="http://schemas.microsoft.com/office/drawing/2014/main" id="{6D0A5D70-2C46-C64A-B5A1-71E015C3AD6E}"/>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2708025" y="4194987"/>
            <a:ext cx="374145" cy="182619"/>
          </a:xfrm>
          <a:prstGeom prst="rect">
            <a:avLst/>
          </a:prstGeom>
        </p:spPr>
      </p:pic>
      <p:grpSp>
        <p:nvGrpSpPr>
          <p:cNvPr id="155" name="Group 154">
            <a:extLst>
              <a:ext uri="{FF2B5EF4-FFF2-40B4-BE49-F238E27FC236}">
                <a16:creationId xmlns:a16="http://schemas.microsoft.com/office/drawing/2014/main" id="{16F734D4-40B9-264B-A6DD-E2075AB593C0}"/>
              </a:ext>
            </a:extLst>
          </p:cNvPr>
          <p:cNvGrpSpPr/>
          <p:nvPr/>
        </p:nvGrpSpPr>
        <p:grpSpPr>
          <a:xfrm>
            <a:off x="808947" y="1838786"/>
            <a:ext cx="2462488" cy="399657"/>
            <a:chOff x="6481815" y="1630402"/>
            <a:chExt cx="2024347" cy="328548"/>
          </a:xfrm>
        </p:grpSpPr>
        <p:grpSp>
          <p:nvGrpSpPr>
            <p:cNvPr id="156" name="Group 155">
              <a:extLst>
                <a:ext uri="{FF2B5EF4-FFF2-40B4-BE49-F238E27FC236}">
                  <a16:creationId xmlns:a16="http://schemas.microsoft.com/office/drawing/2014/main" id="{1F3F84EE-09B8-394D-9539-E6EAC362F9EB}"/>
                </a:ext>
              </a:extLst>
            </p:cNvPr>
            <p:cNvGrpSpPr/>
            <p:nvPr/>
          </p:nvGrpSpPr>
          <p:grpSpPr>
            <a:xfrm>
              <a:off x="8032880" y="1636817"/>
              <a:ext cx="473282" cy="322133"/>
              <a:chOff x="5565325" y="867800"/>
              <a:chExt cx="717589" cy="488416"/>
            </a:xfrm>
          </p:grpSpPr>
          <p:sp>
            <p:nvSpPr>
              <p:cNvPr id="178" name="Freeform 64">
                <a:extLst>
                  <a:ext uri="{FF2B5EF4-FFF2-40B4-BE49-F238E27FC236}">
                    <a16:creationId xmlns:a16="http://schemas.microsoft.com/office/drawing/2014/main" id="{44A463BD-3900-BD4B-A0A8-8D1B663CA615}"/>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9" name="TextBox 178">
                <a:extLst>
                  <a:ext uri="{FF2B5EF4-FFF2-40B4-BE49-F238E27FC236}">
                    <a16:creationId xmlns:a16="http://schemas.microsoft.com/office/drawing/2014/main" id="{16BC6C81-FA94-5449-8DD3-BF97C1C49534}"/>
                  </a:ext>
                </a:extLst>
              </p:cNvPr>
              <p:cNvSpPr txBox="1"/>
              <p:nvPr/>
            </p:nvSpPr>
            <p:spPr>
              <a:xfrm>
                <a:off x="5582563" y="1023389"/>
                <a:ext cx="656847" cy="256607"/>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grpSp>
          <p:nvGrpSpPr>
            <p:cNvPr id="157" name="Group 156">
              <a:extLst>
                <a:ext uri="{FF2B5EF4-FFF2-40B4-BE49-F238E27FC236}">
                  <a16:creationId xmlns:a16="http://schemas.microsoft.com/office/drawing/2014/main" id="{A3B17F70-3094-2A42-A6B1-033248E0B438}"/>
                </a:ext>
              </a:extLst>
            </p:cNvPr>
            <p:cNvGrpSpPr/>
            <p:nvPr/>
          </p:nvGrpSpPr>
          <p:grpSpPr>
            <a:xfrm>
              <a:off x="6481815" y="1630402"/>
              <a:ext cx="1011444" cy="324107"/>
              <a:chOff x="1753350" y="859596"/>
              <a:chExt cx="1426190" cy="457008"/>
            </a:xfrm>
          </p:grpSpPr>
          <p:grpSp>
            <p:nvGrpSpPr>
              <p:cNvPr id="163" name="Group 162">
                <a:extLst>
                  <a:ext uri="{FF2B5EF4-FFF2-40B4-BE49-F238E27FC236}">
                    <a16:creationId xmlns:a16="http://schemas.microsoft.com/office/drawing/2014/main" id="{64F44E64-E9B1-AE4B-9914-82682B8604B7}"/>
                  </a:ext>
                </a:extLst>
              </p:cNvPr>
              <p:cNvGrpSpPr/>
              <p:nvPr/>
            </p:nvGrpSpPr>
            <p:grpSpPr>
              <a:xfrm>
                <a:off x="2509381" y="859596"/>
                <a:ext cx="670159" cy="456755"/>
                <a:chOff x="3016814" y="891950"/>
                <a:chExt cx="837297" cy="543808"/>
              </a:xfrm>
            </p:grpSpPr>
            <p:sp>
              <p:nvSpPr>
                <p:cNvPr id="171" name="Freeform 64">
                  <a:extLst>
                    <a:ext uri="{FF2B5EF4-FFF2-40B4-BE49-F238E27FC236}">
                      <a16:creationId xmlns:a16="http://schemas.microsoft.com/office/drawing/2014/main" id="{EB6F8831-8C42-A34F-A109-7BC5D35172FE}"/>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75" name="Picture 92">
                  <a:extLst>
                    <a:ext uri="{FF2B5EF4-FFF2-40B4-BE49-F238E27FC236}">
                      <a16:creationId xmlns:a16="http://schemas.microsoft.com/office/drawing/2014/main" id="{EA0F562B-3684-8248-8877-05810E364E3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176" name="Picture 96">
                  <a:extLst>
                    <a:ext uri="{FF2B5EF4-FFF2-40B4-BE49-F238E27FC236}">
                      <a16:creationId xmlns:a16="http://schemas.microsoft.com/office/drawing/2014/main" id="{1A5F5ED1-8E19-F34A-ACBE-E3C8A1F6DEB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177" name="Picture 99">
                  <a:extLst>
                    <a:ext uri="{FF2B5EF4-FFF2-40B4-BE49-F238E27FC236}">
                      <a16:creationId xmlns:a16="http://schemas.microsoft.com/office/drawing/2014/main" id="{5EBC29CD-B9E1-D748-BD22-F2588F05948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164" name="Group 163">
                <a:extLst>
                  <a:ext uri="{FF2B5EF4-FFF2-40B4-BE49-F238E27FC236}">
                    <a16:creationId xmlns:a16="http://schemas.microsoft.com/office/drawing/2014/main" id="{60E4E2BE-A586-9344-8999-7FD656E2C456}"/>
                  </a:ext>
                </a:extLst>
              </p:cNvPr>
              <p:cNvGrpSpPr/>
              <p:nvPr/>
            </p:nvGrpSpPr>
            <p:grpSpPr>
              <a:xfrm>
                <a:off x="1753350" y="859596"/>
                <a:ext cx="719243" cy="457008"/>
                <a:chOff x="1888491" y="892202"/>
                <a:chExt cx="837297" cy="543808"/>
              </a:xfrm>
            </p:grpSpPr>
            <p:sp>
              <p:nvSpPr>
                <p:cNvPr id="165" name="Freeform 64">
                  <a:extLst>
                    <a:ext uri="{FF2B5EF4-FFF2-40B4-BE49-F238E27FC236}">
                      <a16:creationId xmlns:a16="http://schemas.microsoft.com/office/drawing/2014/main" id="{C0D13BCE-7208-6643-A4FB-45E30A58B962}"/>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67" name="Picture 142">
                  <a:extLst>
                    <a:ext uri="{FF2B5EF4-FFF2-40B4-BE49-F238E27FC236}">
                      <a16:creationId xmlns:a16="http://schemas.microsoft.com/office/drawing/2014/main" id="{82FBF9C5-2E6C-2C4A-8121-E143BE76C9B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169" name="Picture 114">
                  <a:extLst>
                    <a:ext uri="{FF2B5EF4-FFF2-40B4-BE49-F238E27FC236}">
                      <a16:creationId xmlns:a16="http://schemas.microsoft.com/office/drawing/2014/main" id="{2771A71C-8270-B74B-A427-7326A422899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170" name="Picture 2">
                  <a:extLst>
                    <a:ext uri="{FF2B5EF4-FFF2-40B4-BE49-F238E27FC236}">
                      <a16:creationId xmlns:a16="http://schemas.microsoft.com/office/drawing/2014/main" id="{71B05658-8519-5045-B3BD-F6E58A57AFC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8" name="Group 157">
              <a:extLst>
                <a:ext uri="{FF2B5EF4-FFF2-40B4-BE49-F238E27FC236}">
                  <a16:creationId xmlns:a16="http://schemas.microsoft.com/office/drawing/2014/main" id="{179638E5-7ECE-B54C-B5F5-50C5D2991148}"/>
                </a:ext>
              </a:extLst>
            </p:cNvPr>
            <p:cNvGrpSpPr/>
            <p:nvPr/>
          </p:nvGrpSpPr>
          <p:grpSpPr>
            <a:xfrm>
              <a:off x="7525730" y="1638628"/>
              <a:ext cx="483459" cy="319487"/>
              <a:chOff x="3590307" y="772377"/>
              <a:chExt cx="693414" cy="458232"/>
            </a:xfrm>
          </p:grpSpPr>
          <p:grpSp>
            <p:nvGrpSpPr>
              <p:cNvPr id="159" name="Group 158">
                <a:extLst>
                  <a:ext uri="{FF2B5EF4-FFF2-40B4-BE49-F238E27FC236}">
                    <a16:creationId xmlns:a16="http://schemas.microsoft.com/office/drawing/2014/main" id="{E9C249AD-CDB6-6547-84A9-5415A7D4A925}"/>
                  </a:ext>
                </a:extLst>
              </p:cNvPr>
              <p:cNvGrpSpPr/>
              <p:nvPr/>
            </p:nvGrpSpPr>
            <p:grpSpPr>
              <a:xfrm>
                <a:off x="3590307" y="772377"/>
                <a:ext cx="693414" cy="458232"/>
                <a:chOff x="4065882" y="894990"/>
                <a:chExt cx="837297" cy="543808"/>
              </a:xfrm>
            </p:grpSpPr>
            <p:sp>
              <p:nvSpPr>
                <p:cNvPr id="161" name="Freeform 64">
                  <a:extLst>
                    <a:ext uri="{FF2B5EF4-FFF2-40B4-BE49-F238E27FC236}">
                      <a16:creationId xmlns:a16="http://schemas.microsoft.com/office/drawing/2014/main" id="{CEDE4306-91D0-4544-89BC-26CA9C592C24}"/>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62" name="Picture 4">
                  <a:extLst>
                    <a:ext uri="{FF2B5EF4-FFF2-40B4-BE49-F238E27FC236}">
                      <a16:creationId xmlns:a16="http://schemas.microsoft.com/office/drawing/2014/main" id="{E40C23D6-F1C5-8045-9831-DFAC3B29C51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6">
                <a:extLst>
                  <a:ext uri="{FF2B5EF4-FFF2-40B4-BE49-F238E27FC236}">
                    <a16:creationId xmlns:a16="http://schemas.microsoft.com/office/drawing/2014/main" id="{56570694-51CB-CF46-899E-D7CB54A99431}"/>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95" name="Straight Connector 294">
            <a:extLst>
              <a:ext uri="{FF2B5EF4-FFF2-40B4-BE49-F238E27FC236}">
                <a16:creationId xmlns:a16="http://schemas.microsoft.com/office/drawing/2014/main" id="{E4612985-8698-E941-84F8-EE47D55ED24C}"/>
              </a:ext>
            </a:extLst>
          </p:cNvPr>
          <p:cNvCxnSpPr/>
          <p:nvPr/>
        </p:nvCxnSpPr>
        <p:spPr>
          <a:xfrm>
            <a:off x="8235856" y="1864505"/>
            <a:ext cx="0" cy="3793067"/>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6" name="Freeform 125">
            <a:extLst>
              <a:ext uri="{FF2B5EF4-FFF2-40B4-BE49-F238E27FC236}">
                <a16:creationId xmlns:a16="http://schemas.microsoft.com/office/drawing/2014/main" id="{491BF44E-DEDA-AA48-8ED4-29D2E408BB4D}"/>
              </a:ext>
            </a:extLst>
          </p:cNvPr>
          <p:cNvSpPr>
            <a:spLocks noChangeAspect="1" noChangeArrowheads="1"/>
          </p:cNvSpPr>
          <p:nvPr/>
        </p:nvSpPr>
        <p:spPr bwMode="auto">
          <a:xfrm>
            <a:off x="2685375" y="4405260"/>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4" name="Freeform 123">
            <a:extLst>
              <a:ext uri="{FF2B5EF4-FFF2-40B4-BE49-F238E27FC236}">
                <a16:creationId xmlns:a16="http://schemas.microsoft.com/office/drawing/2014/main" id="{2C36AF4A-4439-F843-99D9-9A2F506073FE}"/>
              </a:ext>
            </a:extLst>
          </p:cNvPr>
          <p:cNvSpPr>
            <a:spLocks noChangeAspect="1" noChangeArrowheads="1"/>
          </p:cNvSpPr>
          <p:nvPr/>
        </p:nvSpPr>
        <p:spPr bwMode="auto">
          <a:xfrm>
            <a:off x="2124501" y="4404293"/>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3" name="Freeform 122">
            <a:extLst>
              <a:ext uri="{FF2B5EF4-FFF2-40B4-BE49-F238E27FC236}">
                <a16:creationId xmlns:a16="http://schemas.microsoft.com/office/drawing/2014/main" id="{A2849905-4D63-5746-86FA-1C25EDB01913}"/>
              </a:ext>
            </a:extLst>
          </p:cNvPr>
          <p:cNvSpPr>
            <a:spLocks noChangeAspect="1" noChangeArrowheads="1"/>
          </p:cNvSpPr>
          <p:nvPr/>
        </p:nvSpPr>
        <p:spPr bwMode="auto">
          <a:xfrm>
            <a:off x="956070" y="4403809"/>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8" name="TextBox 297">
            <a:extLst>
              <a:ext uri="{FF2B5EF4-FFF2-40B4-BE49-F238E27FC236}">
                <a16:creationId xmlns:a16="http://schemas.microsoft.com/office/drawing/2014/main" id="{974538F5-FD47-AD4F-918E-67A39C0FBF93}"/>
              </a:ext>
            </a:extLst>
          </p:cNvPr>
          <p:cNvSpPr txBox="1"/>
          <p:nvPr/>
        </p:nvSpPr>
        <p:spPr>
          <a:xfrm>
            <a:off x="5565542" y="4757376"/>
            <a:ext cx="1064287" cy="305049"/>
          </a:xfrm>
          <a:prstGeom prst="rect">
            <a:avLst/>
          </a:prstGeom>
          <a:noFill/>
        </p:spPr>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63E8D">
                    <a:lumMod val="20000"/>
                    <a:lumOff val="80000"/>
                  </a:srgbClr>
                </a:solidFill>
                <a:effectLst/>
                <a:uLnTx/>
                <a:uFillTx/>
                <a:latin typeface="Arial" panose="020B0604020202020204"/>
                <a:ea typeface="+mn-ea"/>
                <a:cs typeface="+mn-cs"/>
              </a:rPr>
              <a:t>Branches </a:t>
            </a:r>
          </a:p>
        </p:txBody>
      </p:sp>
      <p:sp>
        <p:nvSpPr>
          <p:cNvPr id="299" name="Freeform 298">
            <a:extLst>
              <a:ext uri="{FF2B5EF4-FFF2-40B4-BE49-F238E27FC236}">
                <a16:creationId xmlns:a16="http://schemas.microsoft.com/office/drawing/2014/main" id="{914B6599-215F-B84B-A650-AA20C8F080B9}"/>
              </a:ext>
            </a:extLst>
          </p:cNvPr>
          <p:cNvSpPr>
            <a:spLocks noChangeAspect="1" noChangeArrowheads="1"/>
          </p:cNvSpPr>
          <p:nvPr/>
        </p:nvSpPr>
        <p:spPr bwMode="auto">
          <a:xfrm>
            <a:off x="5586773" y="4390112"/>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03" name="Graphic 302">
            <a:extLst>
              <a:ext uri="{FF2B5EF4-FFF2-40B4-BE49-F238E27FC236}">
                <a16:creationId xmlns:a16="http://schemas.microsoft.com/office/drawing/2014/main" id="{FB4EA931-A22F-8E45-8365-D9FFF82E7DB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5052662" y="4179748"/>
            <a:ext cx="374145" cy="182619"/>
          </a:xfrm>
          <a:prstGeom prst="rect">
            <a:avLst/>
          </a:prstGeom>
        </p:spPr>
      </p:pic>
      <p:pic>
        <p:nvPicPr>
          <p:cNvPr id="304" name="Graphic 303">
            <a:extLst>
              <a:ext uri="{FF2B5EF4-FFF2-40B4-BE49-F238E27FC236}">
                <a16:creationId xmlns:a16="http://schemas.microsoft.com/office/drawing/2014/main" id="{0B71E5A5-3EC3-5540-B62F-CFCCD9FEB0C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5607561" y="4177533"/>
            <a:ext cx="374145" cy="182619"/>
          </a:xfrm>
          <a:prstGeom prst="rect">
            <a:avLst/>
          </a:prstGeom>
        </p:spPr>
      </p:pic>
      <p:pic>
        <p:nvPicPr>
          <p:cNvPr id="305" name="Graphic 304">
            <a:extLst>
              <a:ext uri="{FF2B5EF4-FFF2-40B4-BE49-F238E27FC236}">
                <a16:creationId xmlns:a16="http://schemas.microsoft.com/office/drawing/2014/main" id="{4C26773A-11D7-504C-BD8B-BA0DB1772918}"/>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6216702" y="4181767"/>
            <a:ext cx="374145" cy="182619"/>
          </a:xfrm>
          <a:prstGeom prst="rect">
            <a:avLst/>
          </a:prstGeom>
        </p:spPr>
      </p:pic>
      <p:pic>
        <p:nvPicPr>
          <p:cNvPr id="306" name="Graphic 305">
            <a:extLst>
              <a:ext uri="{FF2B5EF4-FFF2-40B4-BE49-F238E27FC236}">
                <a16:creationId xmlns:a16="http://schemas.microsoft.com/office/drawing/2014/main" id="{F71EEB90-370A-7D44-A195-894F9817902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6780526" y="4179356"/>
            <a:ext cx="374145" cy="182619"/>
          </a:xfrm>
          <a:prstGeom prst="rect">
            <a:avLst/>
          </a:prstGeom>
        </p:spPr>
      </p:pic>
      <p:sp>
        <p:nvSpPr>
          <p:cNvPr id="327" name="Freeform 326">
            <a:extLst>
              <a:ext uri="{FF2B5EF4-FFF2-40B4-BE49-F238E27FC236}">
                <a16:creationId xmlns:a16="http://schemas.microsoft.com/office/drawing/2014/main" id="{8C1D0394-8707-B749-8EF1-3A3700CA648E}"/>
              </a:ext>
            </a:extLst>
          </p:cNvPr>
          <p:cNvSpPr>
            <a:spLocks noChangeAspect="1" noChangeArrowheads="1"/>
          </p:cNvSpPr>
          <p:nvPr/>
        </p:nvSpPr>
        <p:spPr bwMode="auto">
          <a:xfrm>
            <a:off x="6757877" y="4389629"/>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8" name="Freeform 327">
            <a:extLst>
              <a:ext uri="{FF2B5EF4-FFF2-40B4-BE49-F238E27FC236}">
                <a16:creationId xmlns:a16="http://schemas.microsoft.com/office/drawing/2014/main" id="{47729F56-F4B4-C643-92F3-F239E041635D}"/>
              </a:ext>
            </a:extLst>
          </p:cNvPr>
          <p:cNvSpPr>
            <a:spLocks noChangeAspect="1" noChangeArrowheads="1"/>
          </p:cNvSpPr>
          <p:nvPr/>
        </p:nvSpPr>
        <p:spPr bwMode="auto">
          <a:xfrm>
            <a:off x="6197002" y="4388663"/>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9" name="Freeform 328">
            <a:extLst>
              <a:ext uri="{FF2B5EF4-FFF2-40B4-BE49-F238E27FC236}">
                <a16:creationId xmlns:a16="http://schemas.microsoft.com/office/drawing/2014/main" id="{F7860A2E-6850-4841-81BB-5F17C438F07A}"/>
              </a:ext>
            </a:extLst>
          </p:cNvPr>
          <p:cNvSpPr>
            <a:spLocks noChangeAspect="1" noChangeArrowheads="1"/>
          </p:cNvSpPr>
          <p:nvPr/>
        </p:nvSpPr>
        <p:spPr bwMode="auto">
          <a:xfrm>
            <a:off x="5028571" y="4388179"/>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32" name="Straight Arrow Connector 331">
            <a:extLst>
              <a:ext uri="{FF2B5EF4-FFF2-40B4-BE49-F238E27FC236}">
                <a16:creationId xmlns:a16="http://schemas.microsoft.com/office/drawing/2014/main" id="{55C3B57C-BA62-C14D-B53B-1DFE02EB19B2}"/>
              </a:ext>
            </a:extLst>
          </p:cNvPr>
          <p:cNvCxnSpPr>
            <a:cxnSpLocks/>
            <a:stCxn id="303" idx="2"/>
          </p:cNvCxnSpPr>
          <p:nvPr/>
        </p:nvCxnSpPr>
        <p:spPr>
          <a:xfrm flipV="1">
            <a:off x="5239735" y="2240298"/>
            <a:ext cx="1162628" cy="2122069"/>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428DDAFB-0881-8640-BB97-D614C15BD90A}"/>
              </a:ext>
            </a:extLst>
          </p:cNvPr>
          <p:cNvCxnSpPr>
            <a:cxnSpLocks/>
            <a:stCxn id="304" idx="2"/>
          </p:cNvCxnSpPr>
          <p:nvPr/>
        </p:nvCxnSpPr>
        <p:spPr>
          <a:xfrm flipV="1">
            <a:off x="5794634" y="2240296"/>
            <a:ext cx="601477" cy="2119857"/>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D2B17F2F-97FE-5245-940E-B09EAA03B954}"/>
              </a:ext>
            </a:extLst>
          </p:cNvPr>
          <p:cNvCxnSpPr>
            <a:cxnSpLocks/>
            <a:stCxn id="305" idx="2"/>
          </p:cNvCxnSpPr>
          <p:nvPr/>
        </p:nvCxnSpPr>
        <p:spPr>
          <a:xfrm flipV="1">
            <a:off x="6403775" y="2240295"/>
            <a:ext cx="0" cy="2124091"/>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A596D194-2151-A648-A76B-6E8BE1838B30}"/>
              </a:ext>
            </a:extLst>
          </p:cNvPr>
          <p:cNvCxnSpPr>
            <a:cxnSpLocks/>
            <a:stCxn id="306" idx="2"/>
          </p:cNvCxnSpPr>
          <p:nvPr/>
        </p:nvCxnSpPr>
        <p:spPr>
          <a:xfrm flipH="1" flipV="1">
            <a:off x="6396111" y="2240295"/>
            <a:ext cx="571488" cy="2121680"/>
          </a:xfrm>
          <a:prstGeom prst="straightConnector1">
            <a:avLst/>
          </a:prstGeom>
          <a:ln w="9525">
            <a:solidFill>
              <a:schemeClr val="accent2"/>
            </a:solidFill>
            <a:headEnd type="none" w="sm" len="sm"/>
            <a:tailEnd type="none"/>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B00FD5E6-E713-EB47-9DE6-CC686892C9F2}"/>
              </a:ext>
            </a:extLst>
          </p:cNvPr>
          <p:cNvGrpSpPr/>
          <p:nvPr/>
        </p:nvGrpSpPr>
        <p:grpSpPr>
          <a:xfrm>
            <a:off x="6754967" y="1840092"/>
            <a:ext cx="575717" cy="391853"/>
            <a:chOff x="5565325" y="867800"/>
            <a:chExt cx="717589" cy="488416"/>
          </a:xfrm>
        </p:grpSpPr>
        <p:sp>
          <p:nvSpPr>
            <p:cNvPr id="325" name="Freeform 64">
              <a:extLst>
                <a:ext uri="{FF2B5EF4-FFF2-40B4-BE49-F238E27FC236}">
                  <a16:creationId xmlns:a16="http://schemas.microsoft.com/office/drawing/2014/main" id="{58963E5C-E94A-2A48-8282-4674047B5C7F}"/>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26" name="TextBox 325">
              <a:extLst>
                <a:ext uri="{FF2B5EF4-FFF2-40B4-BE49-F238E27FC236}">
                  <a16:creationId xmlns:a16="http://schemas.microsoft.com/office/drawing/2014/main" id="{83B5B1C9-75F4-6B4E-8FD7-8350D0F4EE4C}"/>
                </a:ext>
              </a:extLst>
            </p:cNvPr>
            <p:cNvSpPr txBox="1"/>
            <p:nvPr/>
          </p:nvSpPr>
          <p:spPr>
            <a:xfrm>
              <a:off x="5582563" y="1023389"/>
              <a:ext cx="656847" cy="256607"/>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grpSp>
        <p:nvGrpSpPr>
          <p:cNvPr id="19" name="Group 18">
            <a:extLst>
              <a:ext uri="{FF2B5EF4-FFF2-40B4-BE49-F238E27FC236}">
                <a16:creationId xmlns:a16="http://schemas.microsoft.com/office/drawing/2014/main" id="{A194399B-4B0A-CB41-A570-9DE39DE9C355}"/>
              </a:ext>
            </a:extLst>
          </p:cNvPr>
          <p:cNvGrpSpPr/>
          <p:nvPr/>
        </p:nvGrpSpPr>
        <p:grpSpPr>
          <a:xfrm>
            <a:off x="6138053" y="1842295"/>
            <a:ext cx="588097" cy="388635"/>
            <a:chOff x="4603539" y="1381721"/>
            <a:chExt cx="441073" cy="291476"/>
          </a:xfrm>
        </p:grpSpPr>
        <p:sp>
          <p:nvSpPr>
            <p:cNvPr id="313" name="Freeform 64">
              <a:extLst>
                <a:ext uri="{FF2B5EF4-FFF2-40B4-BE49-F238E27FC236}">
                  <a16:creationId xmlns:a16="http://schemas.microsoft.com/office/drawing/2014/main" id="{18B2374B-E045-BB4C-B8FB-52450F0BD6B4}"/>
                </a:ext>
              </a:extLst>
            </p:cNvPr>
            <p:cNvSpPr>
              <a:spLocks noChangeAspect="1" noChangeArrowheads="1"/>
            </p:cNvSpPr>
            <p:nvPr/>
          </p:nvSpPr>
          <p:spPr bwMode="auto">
            <a:xfrm>
              <a:off x="4603539" y="1381721"/>
              <a:ext cx="441073" cy="29147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14" name="Picture 4">
              <a:extLst>
                <a:ext uri="{FF2B5EF4-FFF2-40B4-BE49-F238E27FC236}">
                  <a16:creationId xmlns:a16="http://schemas.microsoft.com/office/drawing/2014/main" id="{F6580473-52C8-7047-9169-8D648B58F96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725041" y="1515612"/>
              <a:ext cx="198649" cy="62078"/>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6">
              <a:extLst>
                <a:ext uri="{FF2B5EF4-FFF2-40B4-BE49-F238E27FC236}">
                  <a16:creationId xmlns:a16="http://schemas.microsoft.com/office/drawing/2014/main" id="{961F193F-7536-C54F-A111-D059FF41760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97138" y="1438599"/>
              <a:ext cx="103463" cy="62078"/>
            </a:xfrm>
            <a:prstGeom prst="rect">
              <a:avLst/>
            </a:prstGeom>
            <a:noFill/>
            <a:extLst>
              <a:ext uri="{909E8E84-426E-40DD-AFC4-6F175D3DCCD1}">
                <a14:hiddenFill xmlns:a14="http://schemas.microsoft.com/office/drawing/2010/main">
                  <a:solidFill>
                    <a:srgbClr val="FFFFFF"/>
                  </a:solidFill>
                </a14:hiddenFill>
              </a:ext>
            </a:extLst>
          </p:spPr>
        </p:pic>
      </p:grpSp>
      <p:pic>
        <p:nvPicPr>
          <p:cNvPr id="330" name="Graphic 329">
            <a:extLst>
              <a:ext uri="{FF2B5EF4-FFF2-40B4-BE49-F238E27FC236}">
                <a16:creationId xmlns:a16="http://schemas.microsoft.com/office/drawing/2014/main" id="{621FBF40-C1F2-1C4A-AA82-A85B9DE7C069}"/>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6187455" y="2106603"/>
            <a:ext cx="208655" cy="101843"/>
          </a:xfrm>
          <a:prstGeom prst="rect">
            <a:avLst/>
          </a:prstGeom>
        </p:spPr>
      </p:pic>
      <p:pic>
        <p:nvPicPr>
          <p:cNvPr id="331" name="Graphic 330">
            <a:extLst>
              <a:ext uri="{FF2B5EF4-FFF2-40B4-BE49-F238E27FC236}">
                <a16:creationId xmlns:a16="http://schemas.microsoft.com/office/drawing/2014/main" id="{EC5B9652-CC76-244A-BFEF-D82E1EE52642}"/>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641" b="24550"/>
          <a:stretch/>
        </p:blipFill>
        <p:spPr>
          <a:xfrm>
            <a:off x="6432074" y="2109729"/>
            <a:ext cx="208655" cy="101843"/>
          </a:xfrm>
          <a:prstGeom prst="rect">
            <a:avLst/>
          </a:prstGeom>
        </p:spPr>
      </p:pic>
      <p:sp>
        <p:nvSpPr>
          <p:cNvPr id="336" name="Arc 335">
            <a:extLst>
              <a:ext uri="{FF2B5EF4-FFF2-40B4-BE49-F238E27FC236}">
                <a16:creationId xmlns:a16="http://schemas.microsoft.com/office/drawing/2014/main" id="{ECC98282-C8D8-BC45-9E25-7CAF3B42D27C}"/>
              </a:ext>
            </a:extLst>
          </p:cNvPr>
          <p:cNvSpPr/>
          <p:nvPr/>
        </p:nvSpPr>
        <p:spPr>
          <a:xfrm rot="10800000">
            <a:off x="6384980" y="1843088"/>
            <a:ext cx="607489" cy="705224"/>
          </a:xfrm>
          <a:prstGeom prst="arc">
            <a:avLst>
              <a:gd name="adj1" fmla="val 11245470"/>
              <a:gd name="adj2" fmla="val 21142492"/>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7" name="Arc 336">
            <a:extLst>
              <a:ext uri="{FF2B5EF4-FFF2-40B4-BE49-F238E27FC236}">
                <a16:creationId xmlns:a16="http://schemas.microsoft.com/office/drawing/2014/main" id="{685CBDEE-69A5-4640-BAAD-A59E3DE045D7}"/>
              </a:ext>
            </a:extLst>
          </p:cNvPr>
          <p:cNvSpPr/>
          <p:nvPr/>
        </p:nvSpPr>
        <p:spPr>
          <a:xfrm rot="10800000">
            <a:off x="5786224" y="1857393"/>
            <a:ext cx="619552" cy="655063"/>
          </a:xfrm>
          <a:prstGeom prst="arc">
            <a:avLst>
              <a:gd name="adj1" fmla="val 11245470"/>
              <a:gd name="adj2" fmla="val 20843485"/>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8" name="Arc 337">
            <a:extLst>
              <a:ext uri="{FF2B5EF4-FFF2-40B4-BE49-F238E27FC236}">
                <a16:creationId xmlns:a16="http://schemas.microsoft.com/office/drawing/2014/main" id="{15FB63BD-9EBC-3E4D-B01F-7D96350D6BA0}"/>
              </a:ext>
            </a:extLst>
          </p:cNvPr>
          <p:cNvSpPr/>
          <p:nvPr/>
        </p:nvSpPr>
        <p:spPr>
          <a:xfrm rot="10800000">
            <a:off x="5217459" y="1791650"/>
            <a:ext cx="1180272" cy="882169"/>
          </a:xfrm>
          <a:prstGeom prst="arc">
            <a:avLst>
              <a:gd name="adj1" fmla="val 10720477"/>
              <a:gd name="adj2" fmla="val 43197"/>
            </a:avLst>
          </a:prstGeom>
          <a:ln w="22225">
            <a:solidFill>
              <a:schemeClr val="accent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339" name="TextBox 338">
            <a:extLst>
              <a:ext uri="{FF2B5EF4-FFF2-40B4-BE49-F238E27FC236}">
                <a16:creationId xmlns:a16="http://schemas.microsoft.com/office/drawing/2014/main" id="{182811EE-C120-8C4D-ABC8-60972CC22DDD}"/>
              </a:ext>
            </a:extLst>
          </p:cNvPr>
          <p:cNvSpPr txBox="1"/>
          <p:nvPr/>
        </p:nvSpPr>
        <p:spPr>
          <a:xfrm>
            <a:off x="556588" y="918250"/>
            <a:ext cx="2955235" cy="584775"/>
          </a:xfrm>
          <a:prstGeom prst="rect">
            <a:avLst/>
          </a:prstGeom>
          <a:noFill/>
        </p:spPr>
        <p:txBody>
          <a:bodyPr wrap="square" rtlCol="0" anchor="ctr">
            <a:sp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Local Breakouts with </a:t>
            </a:r>
          </a:p>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5B0">
                    <a:lumMod val="60000"/>
                    <a:lumOff val="40000"/>
                  </a:srgbClr>
                </a:solidFill>
                <a:effectLst/>
                <a:uLnTx/>
                <a:uFillTx/>
                <a:latin typeface="Arial" panose="020B0604020202020204"/>
                <a:ea typeface="+mn-ea"/>
                <a:cs typeface="+mn-cs"/>
              </a:rPr>
              <a:t>UTMs / NGFWS appliances</a:t>
            </a:r>
          </a:p>
        </p:txBody>
      </p:sp>
      <p:sp>
        <p:nvSpPr>
          <p:cNvPr id="340" name="TextBox 339">
            <a:extLst>
              <a:ext uri="{FF2B5EF4-FFF2-40B4-BE49-F238E27FC236}">
                <a16:creationId xmlns:a16="http://schemas.microsoft.com/office/drawing/2014/main" id="{E4D200A9-2511-6142-B6FC-095253E84382}"/>
              </a:ext>
            </a:extLst>
          </p:cNvPr>
          <p:cNvSpPr txBox="1"/>
          <p:nvPr/>
        </p:nvSpPr>
        <p:spPr>
          <a:xfrm>
            <a:off x="4883425" y="902047"/>
            <a:ext cx="2445028" cy="584775"/>
          </a:xfrm>
          <a:prstGeom prst="rect">
            <a:avLst/>
          </a:prstGeom>
          <a:noFill/>
        </p:spPr>
        <p:txBody>
          <a:bodyPr wrap="square" rtlCol="0">
            <a:sp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Local Breakouts with </a:t>
            </a:r>
          </a:p>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E2432">
                    <a:lumMod val="60000"/>
                    <a:lumOff val="40000"/>
                  </a:srgbClr>
                </a:solidFill>
                <a:effectLst/>
                <a:uLnTx/>
                <a:uFillTx/>
                <a:latin typeface="Arial" panose="020B0604020202020204"/>
                <a:ea typeface="+mn-ea"/>
                <a:cs typeface="+mn-cs"/>
              </a:rPr>
              <a:t>Virtual NGFWS</a:t>
            </a:r>
          </a:p>
        </p:txBody>
      </p:sp>
      <p:sp>
        <p:nvSpPr>
          <p:cNvPr id="342" name="TextBox 341">
            <a:extLst>
              <a:ext uri="{FF2B5EF4-FFF2-40B4-BE49-F238E27FC236}">
                <a16:creationId xmlns:a16="http://schemas.microsoft.com/office/drawing/2014/main" id="{E4549CB0-F86D-0947-B308-249A0D7BD060}"/>
              </a:ext>
            </a:extLst>
          </p:cNvPr>
          <p:cNvSpPr txBox="1"/>
          <p:nvPr/>
        </p:nvSpPr>
        <p:spPr>
          <a:xfrm>
            <a:off x="8859136" y="902253"/>
            <a:ext cx="2597429" cy="584775"/>
          </a:xfrm>
          <a:prstGeom prst="rect">
            <a:avLst/>
          </a:prstGeom>
          <a:noFill/>
        </p:spPr>
        <p:txBody>
          <a:bodyPr wrap="square" rtlCol="0">
            <a:spAutoFit/>
          </a:bodyPr>
          <a:lstStyle/>
          <a:p>
            <a:pPr marL="0" marR="0" lvl="0" indent="0" algn="ctr" defTabSz="121913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a:ea typeface="+mn-ea"/>
                <a:cs typeface="+mn-cs"/>
              </a:rPr>
              <a:t>Local Breakouts with </a:t>
            </a:r>
            <a:r>
              <a:rPr kumimoji="0" lang="en-US" sz="1600" b="1" i="0" u="none" strike="noStrike" kern="1200" cap="none" spc="0" normalizeH="0" baseline="0" noProof="0" dirty="0">
                <a:ln>
                  <a:noFill/>
                </a:ln>
                <a:solidFill>
                  <a:srgbClr val="009CDA"/>
                </a:solidFill>
                <a:effectLst/>
                <a:uLnTx/>
                <a:uFillTx/>
                <a:latin typeface="Arial" panose="020B0604020202020204"/>
                <a:ea typeface="+mn-ea"/>
                <a:cs typeface="+mn-cs"/>
              </a:rPr>
              <a:t>Cloud Security Platform</a:t>
            </a:r>
          </a:p>
        </p:txBody>
      </p:sp>
      <p:sp>
        <p:nvSpPr>
          <p:cNvPr id="343" name="TextBox 342">
            <a:extLst>
              <a:ext uri="{FF2B5EF4-FFF2-40B4-BE49-F238E27FC236}">
                <a16:creationId xmlns:a16="http://schemas.microsoft.com/office/drawing/2014/main" id="{1ED24F3C-7780-F541-AB0F-0A8569EB9F04}"/>
              </a:ext>
            </a:extLst>
          </p:cNvPr>
          <p:cNvSpPr txBox="1"/>
          <p:nvPr/>
        </p:nvSpPr>
        <p:spPr>
          <a:xfrm>
            <a:off x="623291" y="5283265"/>
            <a:ext cx="2981796" cy="830997"/>
          </a:xfrm>
          <a:prstGeom prst="rect">
            <a:avLst/>
          </a:prstGeom>
          <a:noFill/>
        </p:spPr>
        <p:txBody>
          <a:bodyPr wrap="square" rtlCol="0">
            <a:spAutoFit/>
          </a:bodyPr>
          <a:lstStyle/>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Poor security </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Cost to buy and deploy</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Management nightmare</a:t>
            </a:r>
          </a:p>
        </p:txBody>
      </p:sp>
      <p:sp>
        <p:nvSpPr>
          <p:cNvPr id="346" name="TextBox 345">
            <a:extLst>
              <a:ext uri="{FF2B5EF4-FFF2-40B4-BE49-F238E27FC236}">
                <a16:creationId xmlns:a16="http://schemas.microsoft.com/office/drawing/2014/main" id="{AD0BA5A4-AC0F-9D41-A82B-B1453A49D076}"/>
              </a:ext>
            </a:extLst>
          </p:cNvPr>
          <p:cNvSpPr txBox="1"/>
          <p:nvPr/>
        </p:nvSpPr>
        <p:spPr>
          <a:xfrm>
            <a:off x="4326810" y="5234673"/>
            <a:ext cx="3544985" cy="830997"/>
          </a:xfrm>
          <a:prstGeom prst="rect">
            <a:avLst/>
          </a:prstGeom>
          <a:noFill/>
        </p:spPr>
        <p:txBody>
          <a:bodyPr wrap="square" rtlCol="0">
            <a:spAutoFit/>
          </a:bodyPr>
          <a:lstStyle/>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Poor security</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Poor user experience (backhaul)</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Large attack surface</a:t>
            </a:r>
          </a:p>
        </p:txBody>
      </p:sp>
      <p:sp>
        <p:nvSpPr>
          <p:cNvPr id="348" name="TextBox 347">
            <a:extLst>
              <a:ext uri="{FF2B5EF4-FFF2-40B4-BE49-F238E27FC236}">
                <a16:creationId xmlns:a16="http://schemas.microsoft.com/office/drawing/2014/main" id="{E92B72A2-E247-8A43-9B01-6BD6A1A4A4B1}"/>
              </a:ext>
            </a:extLst>
          </p:cNvPr>
          <p:cNvSpPr txBox="1"/>
          <p:nvPr/>
        </p:nvSpPr>
        <p:spPr>
          <a:xfrm>
            <a:off x="9629691" y="4735289"/>
            <a:ext cx="1064287" cy="305049"/>
          </a:xfrm>
          <a:prstGeom prst="rect">
            <a:avLst/>
          </a:prstGeom>
          <a:noFill/>
        </p:spPr>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063E8D">
                    <a:lumMod val="20000"/>
                    <a:lumOff val="80000"/>
                  </a:srgbClr>
                </a:solidFill>
                <a:effectLst/>
                <a:uLnTx/>
                <a:uFillTx/>
                <a:latin typeface="Arial" panose="020B0604020202020204"/>
                <a:ea typeface="+mn-ea"/>
                <a:cs typeface="+mn-cs"/>
              </a:rPr>
              <a:t>Branches </a:t>
            </a:r>
          </a:p>
        </p:txBody>
      </p:sp>
      <p:sp>
        <p:nvSpPr>
          <p:cNvPr id="349" name="Freeform 348">
            <a:extLst>
              <a:ext uri="{FF2B5EF4-FFF2-40B4-BE49-F238E27FC236}">
                <a16:creationId xmlns:a16="http://schemas.microsoft.com/office/drawing/2014/main" id="{772F2C7D-A8BD-E849-8B0B-8FFFA705134E}"/>
              </a:ext>
            </a:extLst>
          </p:cNvPr>
          <p:cNvSpPr>
            <a:spLocks noChangeAspect="1" noChangeArrowheads="1"/>
          </p:cNvSpPr>
          <p:nvPr/>
        </p:nvSpPr>
        <p:spPr bwMode="auto">
          <a:xfrm>
            <a:off x="9646355" y="4368025"/>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2" name="Freeform 391">
            <a:extLst>
              <a:ext uri="{FF2B5EF4-FFF2-40B4-BE49-F238E27FC236}">
                <a16:creationId xmlns:a16="http://schemas.microsoft.com/office/drawing/2014/main" id="{DA5D7735-90E8-7B4D-8E8F-3F3ABEDC0253}"/>
              </a:ext>
            </a:extLst>
          </p:cNvPr>
          <p:cNvSpPr>
            <a:spLocks noChangeAspect="1" noChangeArrowheads="1"/>
          </p:cNvSpPr>
          <p:nvPr/>
        </p:nvSpPr>
        <p:spPr bwMode="auto">
          <a:xfrm>
            <a:off x="10817459" y="4367543"/>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3" name="Freeform 392">
            <a:extLst>
              <a:ext uri="{FF2B5EF4-FFF2-40B4-BE49-F238E27FC236}">
                <a16:creationId xmlns:a16="http://schemas.microsoft.com/office/drawing/2014/main" id="{87D30FE7-A15F-BE4C-8CE7-0490D7177FDB}"/>
              </a:ext>
            </a:extLst>
          </p:cNvPr>
          <p:cNvSpPr>
            <a:spLocks noChangeAspect="1" noChangeArrowheads="1"/>
          </p:cNvSpPr>
          <p:nvPr/>
        </p:nvSpPr>
        <p:spPr bwMode="auto">
          <a:xfrm>
            <a:off x="10256585" y="4366576"/>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4" name="Freeform 393">
            <a:extLst>
              <a:ext uri="{FF2B5EF4-FFF2-40B4-BE49-F238E27FC236}">
                <a16:creationId xmlns:a16="http://schemas.microsoft.com/office/drawing/2014/main" id="{E0665D82-E001-C64E-A9A9-8729944E608F}"/>
              </a:ext>
            </a:extLst>
          </p:cNvPr>
          <p:cNvSpPr>
            <a:spLocks noChangeAspect="1" noChangeArrowheads="1"/>
          </p:cNvSpPr>
          <p:nvPr/>
        </p:nvSpPr>
        <p:spPr bwMode="auto">
          <a:xfrm>
            <a:off x="9088154" y="4366092"/>
            <a:ext cx="417884" cy="283424"/>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accent4">
              <a:lumMod val="20000"/>
              <a:lumOff val="80000"/>
            </a:schemeClr>
          </a:solidFill>
          <a:ln w="298" cap="flat">
            <a:noFill/>
            <a:prstDash val="solid"/>
            <a:miter/>
          </a:ln>
        </p:spPr>
        <p:txBody>
          <a:bodyPr wrap="square" anchor="ctr">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1" name="TextBox 420">
            <a:extLst>
              <a:ext uri="{FF2B5EF4-FFF2-40B4-BE49-F238E27FC236}">
                <a16:creationId xmlns:a16="http://schemas.microsoft.com/office/drawing/2014/main" id="{08CC677B-F63C-2044-B599-BEB0C9A7DAE5}"/>
              </a:ext>
            </a:extLst>
          </p:cNvPr>
          <p:cNvSpPr txBox="1"/>
          <p:nvPr/>
        </p:nvSpPr>
        <p:spPr>
          <a:xfrm>
            <a:off x="8281807" y="5225838"/>
            <a:ext cx="3752603" cy="830997"/>
          </a:xfrm>
          <a:prstGeom prst="rect">
            <a:avLst/>
          </a:prstGeom>
          <a:noFill/>
        </p:spPr>
        <p:txBody>
          <a:bodyPr wrap="square" rtlCol="0">
            <a:spAutoFit/>
          </a:bodyPr>
          <a:lstStyle/>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Unmatched protection all locations</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Fast and direct user experience</a:t>
            </a:r>
          </a:p>
          <a:p>
            <a:pPr marL="304784" marR="0" lvl="0" indent="-304784" algn="l" defTabSz="121913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Zero Attack Surface</a:t>
            </a:r>
          </a:p>
        </p:txBody>
      </p:sp>
      <p:grpSp>
        <p:nvGrpSpPr>
          <p:cNvPr id="24" name="Group 23">
            <a:extLst>
              <a:ext uri="{FF2B5EF4-FFF2-40B4-BE49-F238E27FC236}">
                <a16:creationId xmlns:a16="http://schemas.microsoft.com/office/drawing/2014/main" id="{36BF2BF1-8E63-5C47-89A9-36E8F243DA43}"/>
              </a:ext>
            </a:extLst>
          </p:cNvPr>
          <p:cNvGrpSpPr/>
          <p:nvPr/>
        </p:nvGrpSpPr>
        <p:grpSpPr>
          <a:xfrm>
            <a:off x="9193077" y="2700364"/>
            <a:ext cx="1930975" cy="960937"/>
            <a:chOff x="6894807" y="2025272"/>
            <a:chExt cx="1448231" cy="720703"/>
          </a:xfrm>
        </p:grpSpPr>
        <p:pic>
          <p:nvPicPr>
            <p:cNvPr id="422" name="Picture 421">
              <a:extLst>
                <a:ext uri="{FF2B5EF4-FFF2-40B4-BE49-F238E27FC236}">
                  <a16:creationId xmlns:a16="http://schemas.microsoft.com/office/drawing/2014/main" id="{EFBA077C-5F8E-4041-A88A-21D98AD44A5D}"/>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894807" y="2025272"/>
              <a:ext cx="1448231" cy="720703"/>
            </a:xfrm>
            <a:prstGeom prst="rect">
              <a:avLst/>
            </a:prstGeom>
          </p:spPr>
        </p:pic>
        <p:pic>
          <p:nvPicPr>
            <p:cNvPr id="423" name="Picture 5">
              <a:extLst>
                <a:ext uri="{FF2B5EF4-FFF2-40B4-BE49-F238E27FC236}">
                  <a16:creationId xmlns:a16="http://schemas.microsoft.com/office/drawing/2014/main" id="{87E0D956-FA39-8041-ABC0-2BA1C791D0F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bwMode="auto">
            <a:xfrm>
              <a:off x="7335377" y="2105811"/>
              <a:ext cx="570495" cy="57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4" name="Group 423">
            <a:extLst>
              <a:ext uri="{FF2B5EF4-FFF2-40B4-BE49-F238E27FC236}">
                <a16:creationId xmlns:a16="http://schemas.microsoft.com/office/drawing/2014/main" id="{08420A29-36E2-A546-8FE6-9BAF6B2DD377}"/>
              </a:ext>
            </a:extLst>
          </p:cNvPr>
          <p:cNvGrpSpPr/>
          <p:nvPr/>
        </p:nvGrpSpPr>
        <p:grpSpPr>
          <a:xfrm>
            <a:off x="8929460" y="1841072"/>
            <a:ext cx="2462488" cy="399657"/>
            <a:chOff x="6481815" y="1630402"/>
            <a:chExt cx="2024347" cy="328548"/>
          </a:xfrm>
        </p:grpSpPr>
        <p:grpSp>
          <p:nvGrpSpPr>
            <p:cNvPr id="425" name="Group 424">
              <a:extLst>
                <a:ext uri="{FF2B5EF4-FFF2-40B4-BE49-F238E27FC236}">
                  <a16:creationId xmlns:a16="http://schemas.microsoft.com/office/drawing/2014/main" id="{45580DE6-7EF5-F445-B9B3-CCBAD8B85C0D}"/>
                </a:ext>
              </a:extLst>
            </p:cNvPr>
            <p:cNvGrpSpPr/>
            <p:nvPr/>
          </p:nvGrpSpPr>
          <p:grpSpPr>
            <a:xfrm>
              <a:off x="8032880" y="1636817"/>
              <a:ext cx="473282" cy="322133"/>
              <a:chOff x="5565325" y="867800"/>
              <a:chExt cx="717589" cy="488416"/>
            </a:xfrm>
          </p:grpSpPr>
          <p:sp>
            <p:nvSpPr>
              <p:cNvPr id="442" name="Freeform 64">
                <a:extLst>
                  <a:ext uri="{FF2B5EF4-FFF2-40B4-BE49-F238E27FC236}">
                    <a16:creationId xmlns:a16="http://schemas.microsoft.com/office/drawing/2014/main" id="{E893B528-A877-3143-B1D0-F0E6D4AF60AE}"/>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43" name="TextBox 442">
                <a:extLst>
                  <a:ext uri="{FF2B5EF4-FFF2-40B4-BE49-F238E27FC236}">
                    <a16:creationId xmlns:a16="http://schemas.microsoft.com/office/drawing/2014/main" id="{A095441D-6818-9048-90F3-E0F1C3035F59}"/>
                  </a:ext>
                </a:extLst>
              </p:cNvPr>
              <p:cNvSpPr txBox="1"/>
              <p:nvPr/>
            </p:nvSpPr>
            <p:spPr>
              <a:xfrm>
                <a:off x="5582563" y="1023389"/>
                <a:ext cx="656847" cy="256607"/>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grpSp>
          <p:nvGrpSpPr>
            <p:cNvPr id="426" name="Group 425">
              <a:extLst>
                <a:ext uri="{FF2B5EF4-FFF2-40B4-BE49-F238E27FC236}">
                  <a16:creationId xmlns:a16="http://schemas.microsoft.com/office/drawing/2014/main" id="{3C445155-23FE-4A45-A5E4-01A4F44DCA79}"/>
                </a:ext>
              </a:extLst>
            </p:cNvPr>
            <p:cNvGrpSpPr/>
            <p:nvPr/>
          </p:nvGrpSpPr>
          <p:grpSpPr>
            <a:xfrm>
              <a:off x="6481815" y="1630402"/>
              <a:ext cx="1011444" cy="324107"/>
              <a:chOff x="1753350" y="859596"/>
              <a:chExt cx="1426190" cy="457008"/>
            </a:xfrm>
          </p:grpSpPr>
          <p:grpSp>
            <p:nvGrpSpPr>
              <p:cNvPr id="432" name="Group 431">
                <a:extLst>
                  <a:ext uri="{FF2B5EF4-FFF2-40B4-BE49-F238E27FC236}">
                    <a16:creationId xmlns:a16="http://schemas.microsoft.com/office/drawing/2014/main" id="{7E98C6D4-D576-0B48-B271-0632879C423B}"/>
                  </a:ext>
                </a:extLst>
              </p:cNvPr>
              <p:cNvGrpSpPr/>
              <p:nvPr/>
            </p:nvGrpSpPr>
            <p:grpSpPr>
              <a:xfrm>
                <a:off x="2509381" y="859596"/>
                <a:ext cx="670159" cy="456755"/>
                <a:chOff x="3016814" y="891950"/>
                <a:chExt cx="837297" cy="543808"/>
              </a:xfrm>
            </p:grpSpPr>
            <p:sp>
              <p:nvSpPr>
                <p:cNvPr id="438" name="Freeform 64">
                  <a:extLst>
                    <a:ext uri="{FF2B5EF4-FFF2-40B4-BE49-F238E27FC236}">
                      <a16:creationId xmlns:a16="http://schemas.microsoft.com/office/drawing/2014/main" id="{CE0217CF-47CD-C34D-ACC2-42BC82408A86}"/>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9" name="Picture 92">
                  <a:extLst>
                    <a:ext uri="{FF2B5EF4-FFF2-40B4-BE49-F238E27FC236}">
                      <a16:creationId xmlns:a16="http://schemas.microsoft.com/office/drawing/2014/main" id="{7FAD0BDB-221B-C243-B287-6AA1F71D362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440" name="Picture 96">
                  <a:extLst>
                    <a:ext uri="{FF2B5EF4-FFF2-40B4-BE49-F238E27FC236}">
                      <a16:creationId xmlns:a16="http://schemas.microsoft.com/office/drawing/2014/main" id="{E07BAC74-A1C2-964F-BB6A-5AA20EDE7FF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441" name="Picture 99">
                  <a:extLst>
                    <a:ext uri="{FF2B5EF4-FFF2-40B4-BE49-F238E27FC236}">
                      <a16:creationId xmlns:a16="http://schemas.microsoft.com/office/drawing/2014/main" id="{42C7D159-918D-CF4C-966F-2FB801814FF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433" name="Group 432">
                <a:extLst>
                  <a:ext uri="{FF2B5EF4-FFF2-40B4-BE49-F238E27FC236}">
                    <a16:creationId xmlns:a16="http://schemas.microsoft.com/office/drawing/2014/main" id="{FC7F8FCD-BB03-C44B-B85D-199A9AC80E9C}"/>
                  </a:ext>
                </a:extLst>
              </p:cNvPr>
              <p:cNvGrpSpPr/>
              <p:nvPr/>
            </p:nvGrpSpPr>
            <p:grpSpPr>
              <a:xfrm>
                <a:off x="1753350" y="859596"/>
                <a:ext cx="719243" cy="457008"/>
                <a:chOff x="1888491" y="892202"/>
                <a:chExt cx="837297" cy="543808"/>
              </a:xfrm>
            </p:grpSpPr>
            <p:sp>
              <p:nvSpPr>
                <p:cNvPr id="434" name="Freeform 64">
                  <a:extLst>
                    <a:ext uri="{FF2B5EF4-FFF2-40B4-BE49-F238E27FC236}">
                      <a16:creationId xmlns:a16="http://schemas.microsoft.com/office/drawing/2014/main" id="{B8E2F088-4412-394F-9B45-0669C6275E78}"/>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5" name="Picture 142">
                  <a:extLst>
                    <a:ext uri="{FF2B5EF4-FFF2-40B4-BE49-F238E27FC236}">
                      <a16:creationId xmlns:a16="http://schemas.microsoft.com/office/drawing/2014/main" id="{31AC281C-5613-FD42-A5E4-E500093D770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436" name="Picture 114">
                  <a:extLst>
                    <a:ext uri="{FF2B5EF4-FFF2-40B4-BE49-F238E27FC236}">
                      <a16:creationId xmlns:a16="http://schemas.microsoft.com/office/drawing/2014/main" id="{AF872D34-3D5E-E64B-A144-843915F0253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437" name="Picture 2">
                  <a:extLst>
                    <a:ext uri="{FF2B5EF4-FFF2-40B4-BE49-F238E27FC236}">
                      <a16:creationId xmlns:a16="http://schemas.microsoft.com/office/drawing/2014/main" id="{10EA5504-E239-9C4E-A413-7AC4C08875B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27" name="Group 426">
              <a:extLst>
                <a:ext uri="{FF2B5EF4-FFF2-40B4-BE49-F238E27FC236}">
                  <a16:creationId xmlns:a16="http://schemas.microsoft.com/office/drawing/2014/main" id="{1A75CF78-1DF9-A541-AFCA-09676E8A43AE}"/>
                </a:ext>
              </a:extLst>
            </p:cNvPr>
            <p:cNvGrpSpPr/>
            <p:nvPr/>
          </p:nvGrpSpPr>
          <p:grpSpPr>
            <a:xfrm>
              <a:off x="7525730" y="1638628"/>
              <a:ext cx="483459" cy="319487"/>
              <a:chOff x="3590307" y="772377"/>
              <a:chExt cx="693414" cy="458232"/>
            </a:xfrm>
          </p:grpSpPr>
          <p:grpSp>
            <p:nvGrpSpPr>
              <p:cNvPr id="428" name="Group 427">
                <a:extLst>
                  <a:ext uri="{FF2B5EF4-FFF2-40B4-BE49-F238E27FC236}">
                    <a16:creationId xmlns:a16="http://schemas.microsoft.com/office/drawing/2014/main" id="{8ADB7B52-DA34-0E49-866E-BB310CB40BF3}"/>
                  </a:ext>
                </a:extLst>
              </p:cNvPr>
              <p:cNvGrpSpPr/>
              <p:nvPr/>
            </p:nvGrpSpPr>
            <p:grpSpPr>
              <a:xfrm>
                <a:off x="3590307" y="772377"/>
                <a:ext cx="693414" cy="458232"/>
                <a:chOff x="4065882" y="894990"/>
                <a:chExt cx="837297" cy="543808"/>
              </a:xfrm>
            </p:grpSpPr>
            <p:sp>
              <p:nvSpPr>
                <p:cNvPr id="430" name="Freeform 64">
                  <a:extLst>
                    <a:ext uri="{FF2B5EF4-FFF2-40B4-BE49-F238E27FC236}">
                      <a16:creationId xmlns:a16="http://schemas.microsoft.com/office/drawing/2014/main" id="{519D035D-0AD8-E942-8F1E-1D20CA9195C1}"/>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431" name="Picture 4">
                  <a:extLst>
                    <a:ext uri="{FF2B5EF4-FFF2-40B4-BE49-F238E27FC236}">
                      <a16:creationId xmlns:a16="http://schemas.microsoft.com/office/drawing/2014/main" id="{357489B2-E4F0-564C-9C59-7149E9A2C27F}"/>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429" name="Picture 6">
                <a:extLst>
                  <a:ext uri="{FF2B5EF4-FFF2-40B4-BE49-F238E27FC236}">
                    <a16:creationId xmlns:a16="http://schemas.microsoft.com/office/drawing/2014/main" id="{47CDF82A-CC5E-684B-80DB-1938F177B7D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9" name="Group 308">
            <a:extLst>
              <a:ext uri="{FF2B5EF4-FFF2-40B4-BE49-F238E27FC236}">
                <a16:creationId xmlns:a16="http://schemas.microsoft.com/office/drawing/2014/main" id="{4DEE7026-F241-1645-B43A-AF3A37104E0D}"/>
              </a:ext>
            </a:extLst>
          </p:cNvPr>
          <p:cNvGrpSpPr/>
          <p:nvPr/>
        </p:nvGrpSpPr>
        <p:grpSpPr>
          <a:xfrm>
            <a:off x="4868197" y="1841422"/>
            <a:ext cx="1230356" cy="394255"/>
            <a:chOff x="1753350" y="859596"/>
            <a:chExt cx="1426190" cy="457008"/>
          </a:xfrm>
        </p:grpSpPr>
        <p:grpSp>
          <p:nvGrpSpPr>
            <p:cNvPr id="315" name="Group 314">
              <a:extLst>
                <a:ext uri="{FF2B5EF4-FFF2-40B4-BE49-F238E27FC236}">
                  <a16:creationId xmlns:a16="http://schemas.microsoft.com/office/drawing/2014/main" id="{BF60433C-E959-8442-9201-F7D72CC8220A}"/>
                </a:ext>
              </a:extLst>
            </p:cNvPr>
            <p:cNvGrpSpPr/>
            <p:nvPr/>
          </p:nvGrpSpPr>
          <p:grpSpPr>
            <a:xfrm>
              <a:off x="2509381" y="859596"/>
              <a:ext cx="670159" cy="456755"/>
              <a:chOff x="3016814" y="891950"/>
              <a:chExt cx="837297" cy="543808"/>
            </a:xfrm>
          </p:grpSpPr>
          <p:sp>
            <p:nvSpPr>
              <p:cNvPr id="321" name="Freeform 64">
                <a:extLst>
                  <a:ext uri="{FF2B5EF4-FFF2-40B4-BE49-F238E27FC236}">
                    <a16:creationId xmlns:a16="http://schemas.microsoft.com/office/drawing/2014/main" id="{148A0CF6-DC9F-6F42-BE7B-1C5D432E4F7F}"/>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22" name="Picture 92">
                <a:extLst>
                  <a:ext uri="{FF2B5EF4-FFF2-40B4-BE49-F238E27FC236}">
                    <a16:creationId xmlns:a16="http://schemas.microsoft.com/office/drawing/2014/main" id="{ADB487ED-A352-AC4F-8631-5B3231B5470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56120" y="1041604"/>
                <a:ext cx="394336" cy="123418"/>
              </a:xfrm>
              <a:prstGeom prst="rect">
                <a:avLst/>
              </a:prstGeom>
            </p:spPr>
          </p:pic>
          <p:pic>
            <p:nvPicPr>
              <p:cNvPr id="323" name="Picture 96">
                <a:extLst>
                  <a:ext uri="{FF2B5EF4-FFF2-40B4-BE49-F238E27FC236}">
                    <a16:creationId xmlns:a16="http://schemas.microsoft.com/office/drawing/2014/main" id="{998711BC-4BB1-A34F-8264-9C80243365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199653" y="1214812"/>
                <a:ext cx="146753" cy="139846"/>
              </a:xfrm>
              <a:prstGeom prst="rect">
                <a:avLst/>
              </a:prstGeom>
            </p:spPr>
          </p:pic>
          <p:pic>
            <p:nvPicPr>
              <p:cNvPr id="324" name="Picture 99">
                <a:extLst>
                  <a:ext uri="{FF2B5EF4-FFF2-40B4-BE49-F238E27FC236}">
                    <a16:creationId xmlns:a16="http://schemas.microsoft.com/office/drawing/2014/main" id="{3D037A41-F0F3-C74D-B931-645CE9C144E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456067" y="1232775"/>
                <a:ext cx="233363" cy="103777"/>
              </a:xfrm>
              <a:prstGeom prst="rect">
                <a:avLst/>
              </a:prstGeom>
            </p:spPr>
          </p:pic>
        </p:grpSp>
        <p:grpSp>
          <p:nvGrpSpPr>
            <p:cNvPr id="316" name="Group 315">
              <a:extLst>
                <a:ext uri="{FF2B5EF4-FFF2-40B4-BE49-F238E27FC236}">
                  <a16:creationId xmlns:a16="http://schemas.microsoft.com/office/drawing/2014/main" id="{EC5101A3-59B3-9842-9BFE-10FD19C8C6F5}"/>
                </a:ext>
              </a:extLst>
            </p:cNvPr>
            <p:cNvGrpSpPr/>
            <p:nvPr/>
          </p:nvGrpSpPr>
          <p:grpSpPr>
            <a:xfrm>
              <a:off x="1753350" y="859596"/>
              <a:ext cx="719243" cy="457008"/>
              <a:chOff x="1888491" y="892202"/>
              <a:chExt cx="837297" cy="543808"/>
            </a:xfrm>
          </p:grpSpPr>
          <p:sp>
            <p:nvSpPr>
              <p:cNvPr id="317" name="Freeform 64">
                <a:extLst>
                  <a:ext uri="{FF2B5EF4-FFF2-40B4-BE49-F238E27FC236}">
                    <a16:creationId xmlns:a16="http://schemas.microsoft.com/office/drawing/2014/main" id="{CDFEC0B7-C9A8-B44D-8463-E3E1189FD8DE}"/>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318" name="Picture 142">
                <a:extLst>
                  <a:ext uri="{FF2B5EF4-FFF2-40B4-BE49-F238E27FC236}">
                    <a16:creationId xmlns:a16="http://schemas.microsoft.com/office/drawing/2014/main" id="{5911ED20-7F41-6E4B-91A2-50F183479BD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1741" y="1054622"/>
                <a:ext cx="454030" cy="101767"/>
              </a:xfrm>
              <a:prstGeom prst="rect">
                <a:avLst/>
              </a:prstGeom>
            </p:spPr>
          </p:pic>
          <p:pic>
            <p:nvPicPr>
              <p:cNvPr id="319" name="Picture 114">
                <a:extLst>
                  <a:ext uri="{FF2B5EF4-FFF2-40B4-BE49-F238E27FC236}">
                    <a16:creationId xmlns:a16="http://schemas.microsoft.com/office/drawing/2014/main" id="{B5CB1E64-8A9C-6C42-8C70-9E5ABB6BBDA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2361501" y="1201755"/>
                <a:ext cx="254731" cy="182419"/>
              </a:xfrm>
              <a:prstGeom prst="rect">
                <a:avLst/>
              </a:prstGeom>
            </p:spPr>
          </p:pic>
          <p:pic>
            <p:nvPicPr>
              <p:cNvPr id="320" name="Picture 2">
                <a:extLst>
                  <a:ext uri="{FF2B5EF4-FFF2-40B4-BE49-F238E27FC236}">
                    <a16:creationId xmlns:a16="http://schemas.microsoft.com/office/drawing/2014/main" id="{5A976793-8079-3546-AA2D-3B56DC0BA81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4" name="Group 113">
            <a:extLst>
              <a:ext uri="{FF2B5EF4-FFF2-40B4-BE49-F238E27FC236}">
                <a16:creationId xmlns:a16="http://schemas.microsoft.com/office/drawing/2014/main" id="{21325A4A-C8DA-8445-BDB2-F57E03B965A4}"/>
              </a:ext>
            </a:extLst>
          </p:cNvPr>
          <p:cNvGrpSpPr/>
          <p:nvPr/>
        </p:nvGrpSpPr>
        <p:grpSpPr>
          <a:xfrm>
            <a:off x="10332" y="5083443"/>
            <a:ext cx="12192001" cy="1135766"/>
            <a:chOff x="4672633" y="4053389"/>
            <a:chExt cx="4708234" cy="851825"/>
          </a:xfrm>
        </p:grpSpPr>
        <p:sp>
          <p:nvSpPr>
            <p:cNvPr id="116" name="Rectangle 115">
              <a:extLst>
                <a:ext uri="{FF2B5EF4-FFF2-40B4-BE49-F238E27FC236}">
                  <a16:creationId xmlns:a16="http://schemas.microsoft.com/office/drawing/2014/main" id="{66A4F9A9-9F8E-7448-A5C8-46239CCD40BB}"/>
                </a:ext>
              </a:extLst>
            </p:cNvPr>
            <p:cNvSpPr/>
            <p:nvPr/>
          </p:nvSpPr>
          <p:spPr>
            <a:xfrm>
              <a:off x="4672633" y="4053389"/>
              <a:ext cx="4708234" cy="851825"/>
            </a:xfrm>
            <a:prstGeom prst="rect">
              <a:avLst/>
            </a:prstGeom>
            <a:gradFill>
              <a:gsLst>
                <a:gs pos="0">
                  <a:schemeClr val="accent5">
                    <a:lumMod val="47000"/>
                  </a:schemeClr>
                </a:gs>
                <a:gs pos="98000">
                  <a:schemeClr val="accent5">
                    <a:alpha val="97000"/>
                    <a:lumMod val="83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1" name="Rectangle 120">
              <a:extLst>
                <a:ext uri="{FF2B5EF4-FFF2-40B4-BE49-F238E27FC236}">
                  <a16:creationId xmlns:a16="http://schemas.microsoft.com/office/drawing/2014/main" id="{1B698AA3-569F-2B48-BB2A-5FC2E58A02AF}"/>
                </a:ext>
              </a:extLst>
            </p:cNvPr>
            <p:cNvSpPr/>
            <p:nvPr/>
          </p:nvSpPr>
          <p:spPr>
            <a:xfrm>
              <a:off x="5235228" y="4224527"/>
              <a:ext cx="3575065" cy="530915"/>
            </a:xfrm>
            <a:prstGeom prst="rect">
              <a:avLst/>
            </a:prstGeom>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Arial" panose="020B0604020202020204"/>
                  <a:ea typeface="+mn-ea"/>
                  <a:cs typeface="+mn-cs"/>
                </a:rPr>
                <a:t>Purpose-built cloud security platform is the best way to secure SD-WAN</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9CDA"/>
                  </a:solidFill>
                  <a:effectLst/>
                  <a:uLnTx/>
                  <a:uFillTx/>
                  <a:latin typeface="Arial" panose="020B0604020202020204"/>
                  <a:ea typeface="+mn-ea"/>
                  <a:cs typeface="+mn-cs"/>
                </a:rPr>
                <a:t>Aligns with Gartner’s recommended SASE architecture – thin branch / heavy cloud</a:t>
              </a:r>
            </a:p>
          </p:txBody>
        </p:sp>
      </p:grpSp>
    </p:spTree>
    <p:extLst>
      <p:ext uri="{BB962C8B-B14F-4D97-AF65-F5344CB8AC3E}">
        <p14:creationId xmlns:p14="http://schemas.microsoft.com/office/powerpoint/2010/main" val="248391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arn(outHorizontal)">
                                      <p:cBhvr>
                                        <p:cTn id="7" dur="500"/>
                                        <p:tgtEl>
                                          <p:spTgt spid="8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0"/>
                                        </p:tgtEl>
                                        <p:attrNameLst>
                                          <p:attrName>style.visibility</p:attrName>
                                        </p:attrNameLst>
                                      </p:cBhvr>
                                      <p:to>
                                        <p:strVal val="visible"/>
                                      </p:to>
                                    </p:set>
                                    <p:animEffect transition="in" filter="fade">
                                      <p:cBhvr>
                                        <p:cTn id="11" dur="500"/>
                                        <p:tgtEl>
                                          <p:spTgt spid="340"/>
                                        </p:tgtEl>
                                      </p:cBhvr>
                                    </p:animEffect>
                                  </p:childTnLst>
                                </p:cTn>
                              </p:par>
                              <p:par>
                                <p:cTn id="12" presetID="10" presetClass="entr" presetSubtype="0" fill="hold" nodeType="withEffect">
                                  <p:stCondLst>
                                    <p:cond delay="0"/>
                                  </p:stCondLst>
                                  <p:childTnLst>
                                    <p:set>
                                      <p:cBhvr>
                                        <p:cTn id="13" dur="1" fill="hold">
                                          <p:stCondLst>
                                            <p:cond delay="0"/>
                                          </p:stCondLst>
                                        </p:cTn>
                                        <p:tgtEl>
                                          <p:spTgt spid="309"/>
                                        </p:tgtEl>
                                        <p:attrNameLst>
                                          <p:attrName>style.visibility</p:attrName>
                                        </p:attrNameLst>
                                      </p:cBhvr>
                                      <p:to>
                                        <p:strVal val="visible"/>
                                      </p:to>
                                    </p:set>
                                    <p:animEffect transition="in" filter="fade">
                                      <p:cBhvr>
                                        <p:cTn id="14" dur="500"/>
                                        <p:tgtEl>
                                          <p:spTgt spid="309"/>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308"/>
                                        </p:tgtEl>
                                        <p:attrNameLst>
                                          <p:attrName>style.visibility</p:attrName>
                                        </p:attrNameLst>
                                      </p:cBhvr>
                                      <p:to>
                                        <p:strVal val="visible"/>
                                      </p:to>
                                    </p:set>
                                    <p:animEffect transition="in" filter="fade">
                                      <p:cBhvr>
                                        <p:cTn id="20" dur="500"/>
                                        <p:tgtEl>
                                          <p:spTgt spid="308"/>
                                        </p:tgtEl>
                                      </p:cBhvr>
                                    </p:animEffect>
                                  </p:childTnLst>
                                </p:cTn>
                              </p:par>
                              <p:par>
                                <p:cTn id="21" presetID="10" presetClass="entr" presetSubtype="0" fill="hold" nodeType="withEffect">
                                  <p:stCondLst>
                                    <p:cond delay="0"/>
                                  </p:stCondLst>
                                  <p:childTnLst>
                                    <p:set>
                                      <p:cBhvr>
                                        <p:cTn id="22" dur="1" fill="hold">
                                          <p:stCondLst>
                                            <p:cond delay="0"/>
                                          </p:stCondLst>
                                        </p:cTn>
                                        <p:tgtEl>
                                          <p:spTgt spid="303"/>
                                        </p:tgtEl>
                                        <p:attrNameLst>
                                          <p:attrName>style.visibility</p:attrName>
                                        </p:attrNameLst>
                                      </p:cBhvr>
                                      <p:to>
                                        <p:strVal val="visible"/>
                                      </p:to>
                                    </p:set>
                                    <p:animEffect transition="in" filter="fade">
                                      <p:cBhvr>
                                        <p:cTn id="23" dur="500"/>
                                        <p:tgtEl>
                                          <p:spTgt spid="30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9"/>
                                        </p:tgtEl>
                                        <p:attrNameLst>
                                          <p:attrName>style.visibility</p:attrName>
                                        </p:attrNameLst>
                                      </p:cBhvr>
                                      <p:to>
                                        <p:strVal val="visible"/>
                                      </p:to>
                                    </p:set>
                                    <p:animEffect transition="in" filter="fade">
                                      <p:cBhvr>
                                        <p:cTn id="26" dur="500"/>
                                        <p:tgtEl>
                                          <p:spTgt spid="3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9"/>
                                        </p:tgtEl>
                                        <p:attrNameLst>
                                          <p:attrName>style.visibility</p:attrName>
                                        </p:attrNameLst>
                                      </p:cBhvr>
                                      <p:to>
                                        <p:strVal val="visible"/>
                                      </p:to>
                                    </p:set>
                                    <p:animEffect transition="in" filter="fade">
                                      <p:cBhvr>
                                        <p:cTn id="29" dur="500"/>
                                        <p:tgtEl>
                                          <p:spTgt spid="299"/>
                                        </p:tgtEl>
                                      </p:cBhvr>
                                    </p:animEffect>
                                  </p:childTnLst>
                                </p:cTn>
                              </p:par>
                              <p:par>
                                <p:cTn id="30" presetID="10" presetClass="entr" presetSubtype="0" fill="hold" nodeType="withEffect">
                                  <p:stCondLst>
                                    <p:cond delay="0"/>
                                  </p:stCondLst>
                                  <p:childTnLst>
                                    <p:set>
                                      <p:cBhvr>
                                        <p:cTn id="31" dur="1" fill="hold">
                                          <p:stCondLst>
                                            <p:cond delay="0"/>
                                          </p:stCondLst>
                                        </p:cTn>
                                        <p:tgtEl>
                                          <p:spTgt spid="304"/>
                                        </p:tgtEl>
                                        <p:attrNameLst>
                                          <p:attrName>style.visibility</p:attrName>
                                        </p:attrNameLst>
                                      </p:cBhvr>
                                      <p:to>
                                        <p:strVal val="visible"/>
                                      </p:to>
                                    </p:set>
                                    <p:animEffect transition="in" filter="fade">
                                      <p:cBhvr>
                                        <p:cTn id="32" dur="500"/>
                                        <p:tgtEl>
                                          <p:spTgt spid="30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28"/>
                                        </p:tgtEl>
                                        <p:attrNameLst>
                                          <p:attrName>style.visibility</p:attrName>
                                        </p:attrNameLst>
                                      </p:cBhvr>
                                      <p:to>
                                        <p:strVal val="visible"/>
                                      </p:to>
                                    </p:set>
                                    <p:animEffect transition="in" filter="fade">
                                      <p:cBhvr>
                                        <p:cTn id="35" dur="500"/>
                                        <p:tgtEl>
                                          <p:spTgt spid="328"/>
                                        </p:tgtEl>
                                      </p:cBhvr>
                                    </p:animEffect>
                                  </p:childTnLst>
                                </p:cTn>
                              </p:par>
                              <p:par>
                                <p:cTn id="36" presetID="10" presetClass="entr" presetSubtype="0" fill="hold" nodeType="withEffect">
                                  <p:stCondLst>
                                    <p:cond delay="0"/>
                                  </p:stCondLst>
                                  <p:childTnLst>
                                    <p:set>
                                      <p:cBhvr>
                                        <p:cTn id="37" dur="1" fill="hold">
                                          <p:stCondLst>
                                            <p:cond delay="0"/>
                                          </p:stCondLst>
                                        </p:cTn>
                                        <p:tgtEl>
                                          <p:spTgt spid="305"/>
                                        </p:tgtEl>
                                        <p:attrNameLst>
                                          <p:attrName>style.visibility</p:attrName>
                                        </p:attrNameLst>
                                      </p:cBhvr>
                                      <p:to>
                                        <p:strVal val="visible"/>
                                      </p:to>
                                    </p:set>
                                    <p:animEffect transition="in" filter="fade">
                                      <p:cBhvr>
                                        <p:cTn id="38" dur="500"/>
                                        <p:tgtEl>
                                          <p:spTgt spid="30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7"/>
                                        </p:tgtEl>
                                        <p:attrNameLst>
                                          <p:attrName>style.visibility</p:attrName>
                                        </p:attrNameLst>
                                      </p:cBhvr>
                                      <p:to>
                                        <p:strVal val="visible"/>
                                      </p:to>
                                    </p:set>
                                    <p:animEffect transition="in" filter="fade">
                                      <p:cBhvr>
                                        <p:cTn id="41" dur="500"/>
                                        <p:tgtEl>
                                          <p:spTgt spid="327"/>
                                        </p:tgtEl>
                                      </p:cBhvr>
                                    </p:animEffect>
                                  </p:childTnLst>
                                </p:cTn>
                              </p:par>
                              <p:par>
                                <p:cTn id="42" presetID="10" presetClass="entr" presetSubtype="0" fill="hold" nodeType="withEffect">
                                  <p:stCondLst>
                                    <p:cond delay="0"/>
                                  </p:stCondLst>
                                  <p:childTnLst>
                                    <p:set>
                                      <p:cBhvr>
                                        <p:cTn id="43" dur="1" fill="hold">
                                          <p:stCondLst>
                                            <p:cond delay="0"/>
                                          </p:stCondLst>
                                        </p:cTn>
                                        <p:tgtEl>
                                          <p:spTgt spid="306"/>
                                        </p:tgtEl>
                                        <p:attrNameLst>
                                          <p:attrName>style.visibility</p:attrName>
                                        </p:attrNameLst>
                                      </p:cBhvr>
                                      <p:to>
                                        <p:strVal val="visible"/>
                                      </p:to>
                                    </p:set>
                                    <p:animEffect transition="in" filter="fade">
                                      <p:cBhvr>
                                        <p:cTn id="44" dur="500"/>
                                        <p:tgtEl>
                                          <p:spTgt spid="3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8"/>
                                        </p:tgtEl>
                                        <p:attrNameLst>
                                          <p:attrName>style.visibility</p:attrName>
                                        </p:attrNameLst>
                                      </p:cBhvr>
                                      <p:to>
                                        <p:strVal val="visible"/>
                                      </p:to>
                                    </p:set>
                                    <p:animEffect transition="in" filter="fade">
                                      <p:cBhvr>
                                        <p:cTn id="47" dur="500"/>
                                        <p:tgtEl>
                                          <p:spTgt spid="298"/>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2.5E-6 4.93827E-7 L 0.09548 -0.29907 " pathEditMode="relative" rAng="0" ptsTypes="AA">
                                      <p:cBhvr>
                                        <p:cTn id="51" dur="2000" fill="hold"/>
                                        <p:tgtEl>
                                          <p:spTgt spid="303"/>
                                        </p:tgtEl>
                                        <p:attrNameLst>
                                          <p:attrName>ppt_x</p:attrName>
                                          <p:attrName>ppt_y</p:attrName>
                                        </p:attrNameLst>
                                      </p:cBhvr>
                                      <p:rCtr x="4774" y="-14969"/>
                                    </p:animMotion>
                                  </p:childTnLst>
                                </p:cTn>
                              </p:par>
                              <p:par>
                                <p:cTn id="52" presetID="0" presetClass="path" presetSubtype="0" accel="50000" decel="50000" fill="hold" nodeType="withEffect">
                                  <p:stCondLst>
                                    <p:cond delay="0"/>
                                  </p:stCondLst>
                                  <p:childTnLst>
                                    <p:animMotion origin="layout" path="M -3.61111E-6 -8.64198E-7 L 0.05 -0.2966 " pathEditMode="relative" rAng="0" ptsTypes="AA">
                                      <p:cBhvr>
                                        <p:cTn id="53" dur="2000" fill="hold"/>
                                        <p:tgtEl>
                                          <p:spTgt spid="304"/>
                                        </p:tgtEl>
                                        <p:attrNameLst>
                                          <p:attrName>ppt_x</p:attrName>
                                          <p:attrName>ppt_y</p:attrName>
                                        </p:attrNameLst>
                                      </p:cBhvr>
                                      <p:rCtr x="2500" y="-14846"/>
                                    </p:animMotion>
                                  </p:childTnLst>
                                </p:cTn>
                              </p:par>
                              <p:par>
                                <p:cTn id="54" presetID="0" presetClass="path" presetSubtype="0" accel="50000" decel="50000" fill="hold" nodeType="withEffect">
                                  <p:stCondLst>
                                    <p:cond delay="0"/>
                                  </p:stCondLst>
                                  <p:childTnLst>
                                    <p:animMotion origin="layout" path="M -3.61111E-6 1.85185E-6 L -0.00052 -0.29722 " pathEditMode="relative" rAng="0" ptsTypes="AA">
                                      <p:cBhvr>
                                        <p:cTn id="55" dur="2000" fill="hold"/>
                                        <p:tgtEl>
                                          <p:spTgt spid="305"/>
                                        </p:tgtEl>
                                        <p:attrNameLst>
                                          <p:attrName>ppt_x</p:attrName>
                                          <p:attrName>ppt_y</p:attrName>
                                        </p:attrNameLst>
                                      </p:cBhvr>
                                      <p:rCtr x="-35" y="-14877"/>
                                    </p:animMotion>
                                  </p:childTnLst>
                                </p:cTn>
                              </p:par>
                              <p:par>
                                <p:cTn id="56" presetID="0" presetClass="path" presetSubtype="0" accel="50000" decel="50000" fill="hold" nodeType="withEffect">
                                  <p:stCondLst>
                                    <p:cond delay="0"/>
                                  </p:stCondLst>
                                  <p:childTnLst>
                                    <p:animMotion origin="layout" path="M -4.16667E-6 -8.64198E-7 L -0.0467 -0.29691 " pathEditMode="relative" rAng="0" ptsTypes="AA">
                                      <p:cBhvr>
                                        <p:cTn id="57" dur="2000" fill="hold"/>
                                        <p:tgtEl>
                                          <p:spTgt spid="306"/>
                                        </p:tgtEl>
                                        <p:attrNameLst>
                                          <p:attrName>ppt_x</p:attrName>
                                          <p:attrName>ppt_y</p:attrName>
                                        </p:attrNameLst>
                                      </p:cBhvr>
                                      <p:rCtr x="-2344" y="-14846"/>
                                    </p:animMotion>
                                  </p:childTnLst>
                                </p:cTn>
                              </p:par>
                              <p:par>
                                <p:cTn id="58" presetID="10" presetClass="exit" presetSubtype="0" fill="hold" nodeType="withEffect">
                                  <p:stCondLst>
                                    <p:cond delay="1000"/>
                                  </p:stCondLst>
                                  <p:childTnLst>
                                    <p:animEffect transition="out" filter="fade">
                                      <p:cBhvr>
                                        <p:cTn id="59" dur="1000"/>
                                        <p:tgtEl>
                                          <p:spTgt spid="303"/>
                                        </p:tgtEl>
                                      </p:cBhvr>
                                    </p:animEffect>
                                    <p:set>
                                      <p:cBhvr>
                                        <p:cTn id="60" dur="1" fill="hold">
                                          <p:stCondLst>
                                            <p:cond delay="999"/>
                                          </p:stCondLst>
                                        </p:cTn>
                                        <p:tgtEl>
                                          <p:spTgt spid="303"/>
                                        </p:tgtEl>
                                        <p:attrNameLst>
                                          <p:attrName>style.visibility</p:attrName>
                                        </p:attrNameLst>
                                      </p:cBhvr>
                                      <p:to>
                                        <p:strVal val="hidden"/>
                                      </p:to>
                                    </p:set>
                                  </p:childTnLst>
                                </p:cTn>
                              </p:par>
                              <p:par>
                                <p:cTn id="61" presetID="10" presetClass="exit" presetSubtype="0" fill="hold" nodeType="withEffect">
                                  <p:stCondLst>
                                    <p:cond delay="1000"/>
                                  </p:stCondLst>
                                  <p:childTnLst>
                                    <p:animEffect transition="out" filter="fade">
                                      <p:cBhvr>
                                        <p:cTn id="62" dur="1000"/>
                                        <p:tgtEl>
                                          <p:spTgt spid="304"/>
                                        </p:tgtEl>
                                      </p:cBhvr>
                                    </p:animEffect>
                                    <p:set>
                                      <p:cBhvr>
                                        <p:cTn id="63" dur="1" fill="hold">
                                          <p:stCondLst>
                                            <p:cond delay="999"/>
                                          </p:stCondLst>
                                        </p:cTn>
                                        <p:tgtEl>
                                          <p:spTgt spid="304"/>
                                        </p:tgtEl>
                                        <p:attrNameLst>
                                          <p:attrName>style.visibility</p:attrName>
                                        </p:attrNameLst>
                                      </p:cBhvr>
                                      <p:to>
                                        <p:strVal val="hidden"/>
                                      </p:to>
                                    </p:set>
                                  </p:childTnLst>
                                </p:cTn>
                              </p:par>
                              <p:par>
                                <p:cTn id="64" presetID="10" presetClass="exit" presetSubtype="0" fill="hold" nodeType="withEffect">
                                  <p:stCondLst>
                                    <p:cond delay="1000"/>
                                  </p:stCondLst>
                                  <p:childTnLst>
                                    <p:animEffect transition="out" filter="fade">
                                      <p:cBhvr>
                                        <p:cTn id="65" dur="1000"/>
                                        <p:tgtEl>
                                          <p:spTgt spid="305"/>
                                        </p:tgtEl>
                                      </p:cBhvr>
                                    </p:animEffect>
                                    <p:set>
                                      <p:cBhvr>
                                        <p:cTn id="66" dur="1" fill="hold">
                                          <p:stCondLst>
                                            <p:cond delay="999"/>
                                          </p:stCondLst>
                                        </p:cTn>
                                        <p:tgtEl>
                                          <p:spTgt spid="305"/>
                                        </p:tgtEl>
                                        <p:attrNameLst>
                                          <p:attrName>style.visibility</p:attrName>
                                        </p:attrNameLst>
                                      </p:cBhvr>
                                      <p:to>
                                        <p:strVal val="hidden"/>
                                      </p:to>
                                    </p:set>
                                  </p:childTnLst>
                                </p:cTn>
                              </p:par>
                              <p:par>
                                <p:cTn id="67" presetID="10" presetClass="exit" presetSubtype="0" fill="hold" nodeType="withEffect">
                                  <p:stCondLst>
                                    <p:cond delay="1000"/>
                                  </p:stCondLst>
                                  <p:childTnLst>
                                    <p:animEffect transition="out" filter="fade">
                                      <p:cBhvr>
                                        <p:cTn id="68" dur="1000"/>
                                        <p:tgtEl>
                                          <p:spTgt spid="306"/>
                                        </p:tgtEl>
                                      </p:cBhvr>
                                    </p:animEffect>
                                    <p:set>
                                      <p:cBhvr>
                                        <p:cTn id="69" dur="1" fill="hold">
                                          <p:stCondLst>
                                            <p:cond delay="999"/>
                                          </p:stCondLst>
                                        </p:cTn>
                                        <p:tgtEl>
                                          <p:spTgt spid="306"/>
                                        </p:tgtEl>
                                        <p:attrNameLst>
                                          <p:attrName>style.visibility</p:attrName>
                                        </p:attrNameLst>
                                      </p:cBhvr>
                                      <p:to>
                                        <p:strVal val="hidden"/>
                                      </p:to>
                                    </p:set>
                                  </p:childTnLst>
                                </p:cTn>
                              </p:par>
                              <p:par>
                                <p:cTn id="70" presetID="10" presetClass="entr" presetSubtype="0" fill="hold" nodeType="withEffect">
                                  <p:stCondLst>
                                    <p:cond delay="1000"/>
                                  </p:stCondLst>
                                  <p:childTnLst>
                                    <p:set>
                                      <p:cBhvr>
                                        <p:cTn id="71" dur="1" fill="hold">
                                          <p:stCondLst>
                                            <p:cond delay="0"/>
                                          </p:stCondLst>
                                        </p:cTn>
                                        <p:tgtEl>
                                          <p:spTgt spid="330"/>
                                        </p:tgtEl>
                                        <p:attrNameLst>
                                          <p:attrName>style.visibility</p:attrName>
                                        </p:attrNameLst>
                                      </p:cBhvr>
                                      <p:to>
                                        <p:strVal val="visible"/>
                                      </p:to>
                                    </p:set>
                                    <p:animEffect transition="in" filter="fade">
                                      <p:cBhvr>
                                        <p:cTn id="72" dur="1000"/>
                                        <p:tgtEl>
                                          <p:spTgt spid="330"/>
                                        </p:tgtEl>
                                      </p:cBhvr>
                                    </p:animEffect>
                                  </p:childTnLst>
                                </p:cTn>
                              </p:par>
                              <p:par>
                                <p:cTn id="73" presetID="10" presetClass="entr" presetSubtype="0" fill="hold" nodeType="withEffect">
                                  <p:stCondLst>
                                    <p:cond delay="1000"/>
                                  </p:stCondLst>
                                  <p:childTnLst>
                                    <p:set>
                                      <p:cBhvr>
                                        <p:cTn id="74" dur="1" fill="hold">
                                          <p:stCondLst>
                                            <p:cond delay="0"/>
                                          </p:stCondLst>
                                        </p:cTn>
                                        <p:tgtEl>
                                          <p:spTgt spid="331"/>
                                        </p:tgtEl>
                                        <p:attrNameLst>
                                          <p:attrName>style.visibility</p:attrName>
                                        </p:attrNameLst>
                                      </p:cBhvr>
                                      <p:to>
                                        <p:strVal val="visible"/>
                                      </p:to>
                                    </p:set>
                                    <p:animEffect transition="in" filter="fade">
                                      <p:cBhvr>
                                        <p:cTn id="75" dur="1000"/>
                                        <p:tgtEl>
                                          <p:spTgt spid="33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332"/>
                                        </p:tgtEl>
                                        <p:attrNameLst>
                                          <p:attrName>style.visibility</p:attrName>
                                        </p:attrNameLst>
                                      </p:cBhvr>
                                      <p:to>
                                        <p:strVal val="visible"/>
                                      </p:to>
                                    </p:set>
                                    <p:animEffect transition="in" filter="wipe(down)">
                                      <p:cBhvr>
                                        <p:cTn id="80" dur="2000"/>
                                        <p:tgtEl>
                                          <p:spTgt spid="332"/>
                                        </p:tgtEl>
                                      </p:cBhvr>
                                    </p:animEffect>
                                  </p:childTnLst>
                                </p:cTn>
                              </p:par>
                              <p:par>
                                <p:cTn id="81" presetID="22" presetClass="entr" presetSubtype="4" fill="hold" nodeType="withEffect">
                                  <p:stCondLst>
                                    <p:cond delay="0"/>
                                  </p:stCondLst>
                                  <p:childTnLst>
                                    <p:set>
                                      <p:cBhvr>
                                        <p:cTn id="82" dur="1" fill="hold">
                                          <p:stCondLst>
                                            <p:cond delay="0"/>
                                          </p:stCondLst>
                                        </p:cTn>
                                        <p:tgtEl>
                                          <p:spTgt spid="333"/>
                                        </p:tgtEl>
                                        <p:attrNameLst>
                                          <p:attrName>style.visibility</p:attrName>
                                        </p:attrNameLst>
                                      </p:cBhvr>
                                      <p:to>
                                        <p:strVal val="visible"/>
                                      </p:to>
                                    </p:set>
                                    <p:animEffect transition="in" filter="wipe(down)">
                                      <p:cBhvr>
                                        <p:cTn id="83" dur="2000"/>
                                        <p:tgtEl>
                                          <p:spTgt spid="333"/>
                                        </p:tgtEl>
                                      </p:cBhvr>
                                    </p:animEffect>
                                  </p:childTnLst>
                                </p:cTn>
                              </p:par>
                              <p:par>
                                <p:cTn id="84" presetID="22" presetClass="entr" presetSubtype="4" fill="hold" nodeType="withEffect">
                                  <p:stCondLst>
                                    <p:cond delay="0"/>
                                  </p:stCondLst>
                                  <p:childTnLst>
                                    <p:set>
                                      <p:cBhvr>
                                        <p:cTn id="85" dur="1" fill="hold">
                                          <p:stCondLst>
                                            <p:cond delay="0"/>
                                          </p:stCondLst>
                                        </p:cTn>
                                        <p:tgtEl>
                                          <p:spTgt spid="334"/>
                                        </p:tgtEl>
                                        <p:attrNameLst>
                                          <p:attrName>style.visibility</p:attrName>
                                        </p:attrNameLst>
                                      </p:cBhvr>
                                      <p:to>
                                        <p:strVal val="visible"/>
                                      </p:to>
                                    </p:set>
                                    <p:animEffect transition="in" filter="wipe(down)">
                                      <p:cBhvr>
                                        <p:cTn id="86" dur="2000"/>
                                        <p:tgtEl>
                                          <p:spTgt spid="334"/>
                                        </p:tgtEl>
                                      </p:cBhvr>
                                    </p:animEffect>
                                  </p:childTnLst>
                                </p:cTn>
                              </p:par>
                              <p:par>
                                <p:cTn id="87" presetID="22" presetClass="entr" presetSubtype="4" fill="hold" nodeType="withEffect">
                                  <p:stCondLst>
                                    <p:cond delay="0"/>
                                  </p:stCondLst>
                                  <p:childTnLst>
                                    <p:set>
                                      <p:cBhvr>
                                        <p:cTn id="88" dur="1" fill="hold">
                                          <p:stCondLst>
                                            <p:cond delay="0"/>
                                          </p:stCondLst>
                                        </p:cTn>
                                        <p:tgtEl>
                                          <p:spTgt spid="335"/>
                                        </p:tgtEl>
                                        <p:attrNameLst>
                                          <p:attrName>style.visibility</p:attrName>
                                        </p:attrNameLst>
                                      </p:cBhvr>
                                      <p:to>
                                        <p:strVal val="visible"/>
                                      </p:to>
                                    </p:set>
                                    <p:animEffect transition="in" filter="wipe(down)">
                                      <p:cBhvr>
                                        <p:cTn id="89" dur="2000"/>
                                        <p:tgtEl>
                                          <p:spTgt spid="33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336"/>
                                        </p:tgtEl>
                                        <p:attrNameLst>
                                          <p:attrName>style.visibility</p:attrName>
                                        </p:attrNameLst>
                                      </p:cBhvr>
                                      <p:to>
                                        <p:strVal val="visible"/>
                                      </p:to>
                                    </p:set>
                                    <p:animEffect transition="in" filter="wipe(left)">
                                      <p:cBhvr>
                                        <p:cTn id="94" dur="1000"/>
                                        <p:tgtEl>
                                          <p:spTgt spid="336"/>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337"/>
                                        </p:tgtEl>
                                        <p:attrNameLst>
                                          <p:attrName>style.visibility</p:attrName>
                                        </p:attrNameLst>
                                      </p:cBhvr>
                                      <p:to>
                                        <p:strVal val="visible"/>
                                      </p:to>
                                    </p:set>
                                    <p:animEffect transition="in" filter="wipe(right)">
                                      <p:cBhvr>
                                        <p:cTn id="97" dur="1000"/>
                                        <p:tgtEl>
                                          <p:spTgt spid="337"/>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338"/>
                                        </p:tgtEl>
                                        <p:attrNameLst>
                                          <p:attrName>style.visibility</p:attrName>
                                        </p:attrNameLst>
                                      </p:cBhvr>
                                      <p:to>
                                        <p:strVal val="visible"/>
                                      </p:to>
                                    </p:set>
                                    <p:animEffect transition="in" filter="wipe(right)">
                                      <p:cBhvr>
                                        <p:cTn id="100" dur="1000"/>
                                        <p:tgtEl>
                                          <p:spTgt spid="338"/>
                                        </p:tgtEl>
                                      </p:cBhvr>
                                    </p:animEffect>
                                  </p:childTnLst>
                                </p:cTn>
                              </p:par>
                            </p:childTnLst>
                          </p:cTn>
                        </p:par>
                        <p:par>
                          <p:cTn id="101" fill="hold">
                            <p:stCondLst>
                              <p:cond delay="1000"/>
                            </p:stCondLst>
                            <p:childTnLst>
                              <p:par>
                                <p:cTn id="102" presetID="10" presetClass="entr" presetSubtype="0" fill="hold" grpId="0" nodeType="afterEffect">
                                  <p:stCondLst>
                                    <p:cond delay="0"/>
                                  </p:stCondLst>
                                  <p:childTnLst>
                                    <p:set>
                                      <p:cBhvr>
                                        <p:cTn id="103" dur="1" fill="hold">
                                          <p:stCondLst>
                                            <p:cond delay="0"/>
                                          </p:stCondLst>
                                        </p:cTn>
                                        <p:tgtEl>
                                          <p:spTgt spid="346"/>
                                        </p:tgtEl>
                                        <p:attrNameLst>
                                          <p:attrName>style.visibility</p:attrName>
                                        </p:attrNameLst>
                                      </p:cBhvr>
                                      <p:to>
                                        <p:strVal val="visible"/>
                                      </p:to>
                                    </p:set>
                                    <p:animEffect transition="in" filter="fade">
                                      <p:cBhvr>
                                        <p:cTn id="104" dur="500"/>
                                        <p:tgtEl>
                                          <p:spTgt spid="346"/>
                                        </p:tgtEl>
                                      </p:cBhvr>
                                    </p:animEffect>
                                  </p:childTnLst>
                                </p:cTn>
                              </p:par>
                            </p:childTnLst>
                          </p:cTn>
                        </p:par>
                      </p:childTnLst>
                    </p:cTn>
                  </p:par>
                  <p:par>
                    <p:cTn id="105" fill="hold">
                      <p:stCondLst>
                        <p:cond delay="indefinite"/>
                      </p:stCondLst>
                      <p:childTnLst>
                        <p:par>
                          <p:cTn id="106" fill="hold">
                            <p:stCondLst>
                              <p:cond delay="0"/>
                            </p:stCondLst>
                            <p:childTnLst>
                              <p:par>
                                <p:cTn id="107" presetID="16" presetClass="entr" presetSubtype="42" fill="hold" nodeType="clickEffect">
                                  <p:stCondLst>
                                    <p:cond delay="0"/>
                                  </p:stCondLst>
                                  <p:childTnLst>
                                    <p:set>
                                      <p:cBhvr>
                                        <p:cTn id="108" dur="1" fill="hold">
                                          <p:stCondLst>
                                            <p:cond delay="0"/>
                                          </p:stCondLst>
                                        </p:cTn>
                                        <p:tgtEl>
                                          <p:spTgt spid="295"/>
                                        </p:tgtEl>
                                        <p:attrNameLst>
                                          <p:attrName>style.visibility</p:attrName>
                                        </p:attrNameLst>
                                      </p:cBhvr>
                                      <p:to>
                                        <p:strVal val="visible"/>
                                      </p:to>
                                    </p:set>
                                    <p:animEffect transition="in" filter="barn(outHorizontal)">
                                      <p:cBhvr>
                                        <p:cTn id="109" dur="500"/>
                                        <p:tgtEl>
                                          <p:spTgt spid="295"/>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42"/>
                                        </p:tgtEl>
                                        <p:attrNameLst>
                                          <p:attrName>style.visibility</p:attrName>
                                        </p:attrNameLst>
                                      </p:cBhvr>
                                      <p:to>
                                        <p:strVal val="visible"/>
                                      </p:to>
                                    </p:set>
                                    <p:animEffect transition="in" filter="fade">
                                      <p:cBhvr>
                                        <p:cTn id="113" dur="500"/>
                                        <p:tgtEl>
                                          <p:spTgt spid="342"/>
                                        </p:tgtEl>
                                      </p:cBhvr>
                                    </p:animEffect>
                                  </p:childTnLst>
                                </p:cTn>
                              </p:par>
                              <p:par>
                                <p:cTn id="114" presetID="10" presetClass="entr" presetSubtype="0" fill="hold" nodeType="withEffect">
                                  <p:stCondLst>
                                    <p:cond delay="0"/>
                                  </p:stCondLst>
                                  <p:childTnLst>
                                    <p:set>
                                      <p:cBhvr>
                                        <p:cTn id="115" dur="1" fill="hold">
                                          <p:stCondLst>
                                            <p:cond delay="0"/>
                                          </p:stCondLst>
                                        </p:cTn>
                                        <p:tgtEl>
                                          <p:spTgt spid="424"/>
                                        </p:tgtEl>
                                        <p:attrNameLst>
                                          <p:attrName>style.visibility</p:attrName>
                                        </p:attrNameLst>
                                      </p:cBhvr>
                                      <p:to>
                                        <p:strVal val="visible"/>
                                      </p:to>
                                    </p:set>
                                    <p:animEffect transition="in" filter="fade">
                                      <p:cBhvr>
                                        <p:cTn id="116" dur="500"/>
                                        <p:tgtEl>
                                          <p:spTgt spid="42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48"/>
                                        </p:tgtEl>
                                        <p:attrNameLst>
                                          <p:attrName>style.visibility</p:attrName>
                                        </p:attrNameLst>
                                      </p:cBhvr>
                                      <p:to>
                                        <p:strVal val="visible"/>
                                      </p:to>
                                    </p:set>
                                    <p:animEffect transition="in" filter="fade">
                                      <p:cBhvr>
                                        <p:cTn id="119" dur="500"/>
                                        <p:tgtEl>
                                          <p:spTgt spid="34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49"/>
                                        </p:tgtEl>
                                        <p:attrNameLst>
                                          <p:attrName>style.visibility</p:attrName>
                                        </p:attrNameLst>
                                      </p:cBhvr>
                                      <p:to>
                                        <p:strVal val="visible"/>
                                      </p:to>
                                    </p:set>
                                    <p:animEffect transition="in" filter="fade">
                                      <p:cBhvr>
                                        <p:cTn id="122" dur="500"/>
                                        <p:tgtEl>
                                          <p:spTgt spid="34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92"/>
                                        </p:tgtEl>
                                        <p:attrNameLst>
                                          <p:attrName>style.visibility</p:attrName>
                                        </p:attrNameLst>
                                      </p:cBhvr>
                                      <p:to>
                                        <p:strVal val="visible"/>
                                      </p:to>
                                    </p:set>
                                    <p:animEffect transition="in" filter="fade">
                                      <p:cBhvr>
                                        <p:cTn id="125" dur="500"/>
                                        <p:tgtEl>
                                          <p:spTgt spid="39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93"/>
                                        </p:tgtEl>
                                        <p:attrNameLst>
                                          <p:attrName>style.visibility</p:attrName>
                                        </p:attrNameLst>
                                      </p:cBhvr>
                                      <p:to>
                                        <p:strVal val="visible"/>
                                      </p:to>
                                    </p:set>
                                    <p:animEffect transition="in" filter="fade">
                                      <p:cBhvr>
                                        <p:cTn id="128" dur="500"/>
                                        <p:tgtEl>
                                          <p:spTgt spid="39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4"/>
                                        </p:tgtEl>
                                        <p:attrNameLst>
                                          <p:attrName>style.visibility</p:attrName>
                                        </p:attrNameLst>
                                      </p:cBhvr>
                                      <p:to>
                                        <p:strVal val="visible"/>
                                      </p:to>
                                    </p:set>
                                    <p:animEffect transition="in" filter="fade">
                                      <p:cBhvr>
                                        <p:cTn id="131" dur="500"/>
                                        <p:tgtEl>
                                          <p:spTgt spid="39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wipe(down)">
                                      <p:cBhvr>
                                        <p:cTn id="141" dur="500"/>
                                        <p:tgtEl>
                                          <p:spTgt spid="25"/>
                                        </p:tgtEl>
                                      </p:cBhvr>
                                    </p:animEffect>
                                  </p:childTnLst>
                                </p:cTn>
                              </p:par>
                            </p:childTnLst>
                          </p:cTn>
                        </p:par>
                        <p:par>
                          <p:cTn id="142" fill="hold">
                            <p:stCondLst>
                              <p:cond delay="500"/>
                            </p:stCondLst>
                            <p:childTnLst>
                              <p:par>
                                <p:cTn id="143" presetID="10" presetClass="entr" presetSubtype="0" fill="hold" grpId="0" nodeType="afterEffect">
                                  <p:stCondLst>
                                    <p:cond delay="0"/>
                                  </p:stCondLst>
                                  <p:childTnLst>
                                    <p:set>
                                      <p:cBhvr>
                                        <p:cTn id="144" dur="1" fill="hold">
                                          <p:stCondLst>
                                            <p:cond delay="0"/>
                                          </p:stCondLst>
                                        </p:cTn>
                                        <p:tgtEl>
                                          <p:spTgt spid="421"/>
                                        </p:tgtEl>
                                        <p:attrNameLst>
                                          <p:attrName>style.visibility</p:attrName>
                                        </p:attrNameLst>
                                      </p:cBhvr>
                                      <p:to>
                                        <p:strVal val="visible"/>
                                      </p:to>
                                    </p:set>
                                    <p:animEffect transition="in" filter="fade">
                                      <p:cBhvr>
                                        <p:cTn id="145" dur="500"/>
                                        <p:tgtEl>
                                          <p:spTgt spid="421"/>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nodeType="clickEffect">
                                  <p:stCondLst>
                                    <p:cond delay="0"/>
                                  </p:stCondLst>
                                  <p:childTnLst>
                                    <p:set>
                                      <p:cBhvr>
                                        <p:cTn id="149" dur="1" fill="hold">
                                          <p:stCondLst>
                                            <p:cond delay="0"/>
                                          </p:stCondLst>
                                        </p:cTn>
                                        <p:tgtEl>
                                          <p:spTgt spid="114"/>
                                        </p:tgtEl>
                                        <p:attrNameLst>
                                          <p:attrName>style.visibility</p:attrName>
                                        </p:attrNameLst>
                                      </p:cBhvr>
                                      <p:to>
                                        <p:strVal val="visible"/>
                                      </p:to>
                                    </p:set>
                                    <p:animEffect transition="in" filter="fade">
                                      <p:cBhvr>
                                        <p:cTn id="150" dur="1000"/>
                                        <p:tgtEl>
                                          <p:spTgt spid="114"/>
                                        </p:tgtEl>
                                      </p:cBhvr>
                                    </p:animEffect>
                                    <p:anim calcmode="lin" valueType="num">
                                      <p:cBhvr>
                                        <p:cTn id="151" dur="1000" fill="hold"/>
                                        <p:tgtEl>
                                          <p:spTgt spid="114"/>
                                        </p:tgtEl>
                                        <p:attrNameLst>
                                          <p:attrName>ppt_x</p:attrName>
                                        </p:attrNameLst>
                                      </p:cBhvr>
                                      <p:tavLst>
                                        <p:tav tm="0">
                                          <p:val>
                                            <p:strVal val="#ppt_x"/>
                                          </p:val>
                                        </p:tav>
                                        <p:tav tm="100000">
                                          <p:val>
                                            <p:strVal val="#ppt_x"/>
                                          </p:val>
                                        </p:tav>
                                      </p:tavLst>
                                    </p:anim>
                                    <p:anim calcmode="lin" valueType="num">
                                      <p:cBhvr>
                                        <p:cTn id="152"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animBg="1"/>
      <p:bldP spid="327" grpId="0" animBg="1"/>
      <p:bldP spid="328" grpId="0" animBg="1"/>
      <p:bldP spid="329" grpId="0" animBg="1"/>
      <p:bldP spid="336" grpId="0" animBg="1"/>
      <p:bldP spid="337" grpId="0" animBg="1"/>
      <p:bldP spid="338" grpId="0" animBg="1"/>
      <p:bldP spid="340" grpId="0"/>
      <p:bldP spid="342" grpId="0"/>
      <p:bldP spid="346" grpId="0"/>
      <p:bldP spid="348" grpId="0"/>
      <p:bldP spid="349" grpId="0" animBg="1"/>
      <p:bldP spid="392" grpId="0" animBg="1"/>
      <p:bldP spid="393" grpId="0" animBg="1"/>
      <p:bldP spid="394" grpId="0" animBg="1"/>
      <p:bldP spid="4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4188-12BD-EF44-8730-5B6D886CE4C7}"/>
              </a:ext>
            </a:extLst>
          </p:cNvPr>
          <p:cNvSpPr>
            <a:spLocks noGrp="1"/>
          </p:cNvSpPr>
          <p:nvPr>
            <p:ph type="title"/>
          </p:nvPr>
        </p:nvSpPr>
        <p:spPr/>
        <p:txBody>
          <a:bodyPr/>
          <a:lstStyle/>
          <a:p>
            <a:r>
              <a:rPr lang="en-US"/>
              <a:t>Defining a New Market Category</a:t>
            </a:r>
          </a:p>
        </p:txBody>
      </p:sp>
      <p:pic>
        <p:nvPicPr>
          <p:cNvPr id="8" name="Picture 7">
            <a:extLst>
              <a:ext uri="{FF2B5EF4-FFF2-40B4-BE49-F238E27FC236}">
                <a16:creationId xmlns:a16="http://schemas.microsoft.com/office/drawing/2014/main" id="{6DF32E6A-AAD0-8B45-8C13-A27F3281C6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29143" y="1348637"/>
            <a:ext cx="4127176" cy="5052776"/>
          </a:xfrm>
          <a:prstGeom prst="rect">
            <a:avLst/>
          </a:prstGeom>
          <a:ln w="3175">
            <a:solidFill>
              <a:schemeClr val="bg1">
                <a:lumMod val="50000"/>
              </a:schemeClr>
            </a:solidFill>
          </a:ln>
        </p:spPr>
      </p:pic>
      <p:sp>
        <p:nvSpPr>
          <p:cNvPr id="11" name="TextBox 10">
            <a:extLst>
              <a:ext uri="{FF2B5EF4-FFF2-40B4-BE49-F238E27FC236}">
                <a16:creationId xmlns:a16="http://schemas.microsoft.com/office/drawing/2014/main" id="{F6A5953D-7FCA-6844-A890-C12343A95C67}"/>
              </a:ext>
            </a:extLst>
          </p:cNvPr>
          <p:cNvSpPr txBox="1"/>
          <p:nvPr/>
        </p:nvSpPr>
        <p:spPr>
          <a:xfrm>
            <a:off x="3895237" y="826598"/>
            <a:ext cx="4215175" cy="420564"/>
          </a:xfrm>
          <a:prstGeom prst="rect">
            <a:avLst/>
          </a:prstGeom>
          <a:noFill/>
        </p:spPr>
        <p:txBody>
          <a:bodyPr wrap="square" rtlCol="0">
            <a:sp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a:ln>
                  <a:noFill/>
                </a:ln>
                <a:solidFill>
                  <a:srgbClr val="FFFFFF"/>
                </a:solidFill>
                <a:effectLst/>
                <a:uLnTx/>
                <a:uFillTx/>
                <a:latin typeface="Arial" panose="020B0604020202020204"/>
                <a:ea typeface="+mn-ea"/>
                <a:cs typeface="+mn-cs"/>
              </a:rPr>
              <a:t>Secure Access Services Edge</a:t>
            </a:r>
          </a:p>
        </p:txBody>
      </p:sp>
      <p:grpSp>
        <p:nvGrpSpPr>
          <p:cNvPr id="4" name="Group 3">
            <a:extLst>
              <a:ext uri="{FF2B5EF4-FFF2-40B4-BE49-F238E27FC236}">
                <a16:creationId xmlns:a16="http://schemas.microsoft.com/office/drawing/2014/main" id="{2C6184EB-C733-1348-9F78-C3276B7E0D56}"/>
              </a:ext>
            </a:extLst>
          </p:cNvPr>
          <p:cNvGrpSpPr/>
          <p:nvPr/>
        </p:nvGrpSpPr>
        <p:grpSpPr>
          <a:xfrm>
            <a:off x="-90810" y="1828800"/>
            <a:ext cx="12730340" cy="3911600"/>
            <a:chOff x="-68108" y="1371600"/>
            <a:chExt cx="9547755" cy="2933700"/>
          </a:xfrm>
        </p:grpSpPr>
        <p:sp>
          <p:nvSpPr>
            <p:cNvPr id="21" name="Rectangle 20">
              <a:extLst>
                <a:ext uri="{FF2B5EF4-FFF2-40B4-BE49-F238E27FC236}">
                  <a16:creationId xmlns:a16="http://schemas.microsoft.com/office/drawing/2014/main" id="{26C1768C-1775-0D43-AE9C-051DBFF5ECD7}"/>
                </a:ext>
              </a:extLst>
            </p:cNvPr>
            <p:cNvSpPr/>
            <p:nvPr/>
          </p:nvSpPr>
          <p:spPr>
            <a:xfrm>
              <a:off x="-68108" y="1371600"/>
              <a:ext cx="9144000" cy="2933700"/>
            </a:xfrm>
            <a:prstGeom prst="rect">
              <a:avLst/>
            </a:prstGeom>
            <a:gradFill flip="none" rotWithShape="1">
              <a:gsLst>
                <a:gs pos="0">
                  <a:schemeClr val="accent4">
                    <a:lumMod val="75000"/>
                    <a:alpha val="83000"/>
                  </a:schemeClr>
                </a:gs>
                <a:gs pos="53000">
                  <a:schemeClr val="accent4">
                    <a:lumMod val="50000"/>
                  </a:schemeClr>
                </a:gs>
                <a:gs pos="21000">
                  <a:schemeClr val="accent4">
                    <a:lumMod val="50000"/>
                    <a:alpha val="95000"/>
                  </a:schemeClr>
                </a:gs>
                <a:gs pos="81000">
                  <a:schemeClr val="accent4">
                    <a:lumMod val="50000"/>
                    <a:alpha val="95000"/>
                  </a:schemeClr>
                </a:gs>
                <a:gs pos="100000">
                  <a:schemeClr val="accent4">
                    <a:lumMod val="75000"/>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2"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18F60343-6379-4785-95CB-4C881875343B}"/>
                </a:ext>
              </a:extLst>
            </p:cNvPr>
            <p:cNvGrpSpPr/>
            <p:nvPr/>
          </p:nvGrpSpPr>
          <p:grpSpPr>
            <a:xfrm>
              <a:off x="2247933" y="1729986"/>
              <a:ext cx="7231714" cy="2216928"/>
              <a:chOff x="1131235" y="1819732"/>
              <a:chExt cx="7231714" cy="2216928"/>
            </a:xfrm>
          </p:grpSpPr>
          <p:grpSp>
            <p:nvGrpSpPr>
              <p:cNvPr id="6" name="Group 5">
                <a:extLst>
                  <a:ext uri="{FF2B5EF4-FFF2-40B4-BE49-F238E27FC236}">
                    <a16:creationId xmlns:a16="http://schemas.microsoft.com/office/drawing/2014/main" id="{5A454270-399D-4207-A0C0-40259C8B8E0E}"/>
                  </a:ext>
                </a:extLst>
              </p:cNvPr>
              <p:cNvGrpSpPr/>
              <p:nvPr/>
            </p:nvGrpSpPr>
            <p:grpSpPr>
              <a:xfrm>
                <a:off x="1131235" y="1819732"/>
                <a:ext cx="498664" cy="2216928"/>
                <a:chOff x="1483660" y="1819732"/>
                <a:chExt cx="498664" cy="2216928"/>
              </a:xfrm>
            </p:grpSpPr>
            <p:sp>
              <p:nvSpPr>
                <p:cNvPr id="9" name="Oval 8">
                  <a:extLst>
                    <a:ext uri="{FF2B5EF4-FFF2-40B4-BE49-F238E27FC236}">
                      <a16:creationId xmlns:a16="http://schemas.microsoft.com/office/drawing/2014/main" id="{14F226B7-697E-4AEB-9EC5-FD34E14924C6}"/>
                    </a:ext>
                  </a:extLst>
                </p:cNvPr>
                <p:cNvSpPr/>
                <p:nvPr/>
              </p:nvSpPr>
              <p:spPr>
                <a:xfrm>
                  <a:off x="1483660" y="1819732"/>
                  <a:ext cx="498664" cy="498664"/>
                </a:xfrm>
                <a:prstGeom prst="ellipse">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1</a:t>
                  </a:r>
                </a:p>
              </p:txBody>
            </p:sp>
            <p:sp>
              <p:nvSpPr>
                <p:cNvPr id="13" name="Oval 12">
                  <a:extLst>
                    <a:ext uri="{FF2B5EF4-FFF2-40B4-BE49-F238E27FC236}">
                      <a16:creationId xmlns:a16="http://schemas.microsoft.com/office/drawing/2014/main" id="{1221E0AB-05FC-4C4F-9374-BBFA5DADEA79}"/>
                    </a:ext>
                  </a:extLst>
                </p:cNvPr>
                <p:cNvSpPr/>
                <p:nvPr/>
              </p:nvSpPr>
              <p:spPr>
                <a:xfrm>
                  <a:off x="1483660" y="2678864"/>
                  <a:ext cx="498664" cy="498664"/>
                </a:xfrm>
                <a:prstGeom prst="ellipse">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2</a:t>
                  </a:r>
                </a:p>
              </p:txBody>
            </p:sp>
            <p:sp>
              <p:nvSpPr>
                <p:cNvPr id="14" name="Oval 13">
                  <a:extLst>
                    <a:ext uri="{FF2B5EF4-FFF2-40B4-BE49-F238E27FC236}">
                      <a16:creationId xmlns:a16="http://schemas.microsoft.com/office/drawing/2014/main" id="{C2778603-7C52-40B8-BC67-65535C1C1BC6}"/>
                    </a:ext>
                  </a:extLst>
                </p:cNvPr>
                <p:cNvSpPr/>
                <p:nvPr/>
              </p:nvSpPr>
              <p:spPr>
                <a:xfrm>
                  <a:off x="1483660" y="3537996"/>
                  <a:ext cx="498664" cy="498664"/>
                </a:xfrm>
                <a:prstGeom prst="ellipse">
                  <a:avLst/>
                </a:prstGeom>
                <a:no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3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sp>
            <p:nvSpPr>
              <p:cNvPr id="15" name="Rectangle 14">
                <a:extLst>
                  <a:ext uri="{FF2B5EF4-FFF2-40B4-BE49-F238E27FC236}">
                    <a16:creationId xmlns:a16="http://schemas.microsoft.com/office/drawing/2014/main" id="{E0F19F87-51D1-4AC2-89A1-E78A5316124D}"/>
                  </a:ext>
                </a:extLst>
              </p:cNvPr>
              <p:cNvSpPr/>
              <p:nvPr/>
            </p:nvSpPr>
            <p:spPr>
              <a:xfrm>
                <a:off x="1687048" y="1853647"/>
                <a:ext cx="6675901" cy="430840"/>
              </a:xfrm>
              <a:prstGeom prst="rect">
                <a:avLst/>
              </a:prstGeom>
            </p:spPr>
            <p:txBody>
              <a:bodyPr wrap="square" lIns="121920" tIns="121920" rIns="121920" bIns="121920" anchor="ctr">
                <a:spAutoFit/>
              </a:bodyPr>
              <a:lstStyle/>
              <a:p>
                <a:pPr marL="0" marR="0" lvl="0" indent="0" algn="l" defTabSz="914332" rtl="0" eaLnBrk="1" fontAlgn="auto" latinLnBrk="0" hangingPunct="1">
                  <a:lnSpc>
                    <a:spcPct val="100000"/>
                  </a:lnSpc>
                  <a:spcBef>
                    <a:spcPts val="800"/>
                  </a:spcBef>
                  <a:spcAft>
                    <a:spcPts val="800"/>
                  </a:spcAft>
                  <a:buClrTx/>
                  <a:buSzTx/>
                  <a:buFontTx/>
                  <a:buNone/>
                  <a:tabLst/>
                  <a:defRPr/>
                </a:pPr>
                <a:r>
                  <a:rPr kumimoji="0" lang="en-US" sz="2133" b="1"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Compute power at the edge close to each endpoint</a:t>
                </a:r>
              </a:p>
            </p:txBody>
          </p:sp>
          <p:sp>
            <p:nvSpPr>
              <p:cNvPr id="16" name="Rectangle 15">
                <a:extLst>
                  <a:ext uri="{FF2B5EF4-FFF2-40B4-BE49-F238E27FC236}">
                    <a16:creationId xmlns:a16="http://schemas.microsoft.com/office/drawing/2014/main" id="{B7D29E55-9080-470D-814D-DEC0412E4E77}"/>
                  </a:ext>
                </a:extLst>
              </p:cNvPr>
              <p:cNvSpPr/>
              <p:nvPr/>
            </p:nvSpPr>
            <p:spPr>
              <a:xfrm>
                <a:off x="1687048" y="2670289"/>
                <a:ext cx="6675901" cy="515814"/>
              </a:xfrm>
              <a:prstGeom prst="rect">
                <a:avLst/>
              </a:prstGeom>
            </p:spPr>
            <p:txBody>
              <a:bodyPr wrap="square" lIns="121920" tIns="121920" rIns="121920" bIns="121920" anchor="ctr">
                <a:spAutoFit/>
              </a:bodyPr>
              <a:lstStyle/>
              <a:p>
                <a:pPr marL="0" marR="0" lvl="0" indent="0" algn="l" defTabSz="914332" rtl="0" eaLnBrk="1" fontAlgn="auto" latinLnBrk="0" hangingPunct="1">
                  <a:lnSpc>
                    <a:spcPct val="150000"/>
                  </a:lnSpc>
                  <a:spcBef>
                    <a:spcPts val="800"/>
                  </a:spcBef>
                  <a:spcAft>
                    <a:spcPts val="800"/>
                  </a:spcAft>
                  <a:buClrTx/>
                  <a:buSzTx/>
                  <a:buFontTx/>
                  <a:buNone/>
                  <a:tabLst/>
                  <a:defRPr/>
                </a:pPr>
                <a:r>
                  <a:rPr kumimoji="0" lang="en-US" sz="2133" b="1"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Branch with just a router and cloud security</a:t>
                </a:r>
              </a:p>
            </p:txBody>
          </p:sp>
          <p:sp>
            <p:nvSpPr>
              <p:cNvPr id="17" name="Rectangle 16">
                <a:extLst>
                  <a:ext uri="{FF2B5EF4-FFF2-40B4-BE49-F238E27FC236}">
                    <a16:creationId xmlns:a16="http://schemas.microsoft.com/office/drawing/2014/main" id="{0D971595-F306-49DF-B99E-AAF195CFBCB5}"/>
                  </a:ext>
                </a:extLst>
              </p:cNvPr>
              <p:cNvSpPr/>
              <p:nvPr/>
            </p:nvSpPr>
            <p:spPr>
              <a:xfrm>
                <a:off x="1679299" y="3571908"/>
                <a:ext cx="6675901" cy="430840"/>
              </a:xfrm>
              <a:prstGeom prst="rect">
                <a:avLst/>
              </a:prstGeom>
            </p:spPr>
            <p:txBody>
              <a:bodyPr wrap="square" lIns="121920" tIns="121920" rIns="121920" bIns="121920" anchor="ctr">
                <a:spAutoFit/>
              </a:bodyPr>
              <a:lstStyle/>
              <a:p>
                <a:pPr marL="0" marR="0" lvl="0" indent="0" algn="l" defTabSz="914332" rtl="0" eaLnBrk="1" fontAlgn="auto" latinLnBrk="0" hangingPunct="1">
                  <a:lnSpc>
                    <a:spcPct val="100000"/>
                  </a:lnSpc>
                  <a:spcBef>
                    <a:spcPts val="800"/>
                  </a:spcBef>
                  <a:spcAft>
                    <a:spcPts val="800"/>
                  </a:spcAft>
                  <a:buClrTx/>
                  <a:buSzTx/>
                  <a:buFontTx/>
                  <a:buNone/>
                  <a:tabLst/>
                  <a:defRPr/>
                </a:pPr>
                <a:r>
                  <a:rPr kumimoji="0" lang="en-US" sz="2133" b="1" i="0" u="none" strike="noStrike" kern="1200" cap="none" spc="0" normalizeH="0" baseline="0" noProof="0">
                    <a:ln>
                      <a:noFill/>
                    </a:ln>
                    <a:solidFill>
                      <a:srgbClr val="FFFFFF"/>
                    </a:solidFill>
                    <a:effectLst/>
                    <a:uLnTx/>
                    <a:uFillTx/>
                    <a:latin typeface="Calibri" panose="020F0502020204030204" pitchFamily="34" charset="0"/>
                    <a:ea typeface="Times New Roman" panose="02020603050405020304" pitchFamily="18" charset="0"/>
                    <a:cs typeface="Calibri" panose="020F0502020204030204" pitchFamily="34" charset="0"/>
                  </a:rPr>
                  <a:t>Inline encrypted traffic inspection at scale</a:t>
                </a:r>
              </a:p>
            </p:txBody>
          </p:sp>
        </p:grpSp>
      </p:grpSp>
      <p:sp>
        <p:nvSpPr>
          <p:cNvPr id="3" name="Rectangle 2">
            <a:extLst>
              <a:ext uri="{FF2B5EF4-FFF2-40B4-BE49-F238E27FC236}">
                <a16:creationId xmlns:a16="http://schemas.microsoft.com/office/drawing/2014/main" id="{1AB04052-8C81-FE44-9E19-760D3F7CE0AB}"/>
              </a:ext>
            </a:extLst>
          </p:cNvPr>
          <p:cNvSpPr/>
          <p:nvPr/>
        </p:nvSpPr>
        <p:spPr>
          <a:xfrm>
            <a:off x="4957365" y="1734810"/>
            <a:ext cx="2137628" cy="85935"/>
          </a:xfrm>
          <a:prstGeom prst="rect">
            <a:avLst/>
          </a:prstGeom>
          <a:solidFill>
            <a:srgbClr val="749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8337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1" name="Straight Connector 240"/>
          <p:cNvCxnSpPr>
            <a:cxnSpLocks/>
            <a:stCxn id="45" idx="42"/>
          </p:cNvCxnSpPr>
          <p:nvPr/>
        </p:nvCxnSpPr>
        <p:spPr>
          <a:xfrm flipV="1">
            <a:off x="8067513" y="5355381"/>
            <a:ext cx="2706587" cy="6011"/>
          </a:xfrm>
          <a:prstGeom prst="line">
            <a:avLst/>
          </a:prstGeom>
          <a:ln w="571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0" name="TextBox 379">
            <a:extLst>
              <a:ext uri="{FF2B5EF4-FFF2-40B4-BE49-F238E27FC236}">
                <a16:creationId xmlns:a16="http://schemas.microsoft.com/office/drawing/2014/main" id="{958BB17F-E25E-4C22-98FE-D25AD17B3BD2}"/>
              </a:ext>
            </a:extLst>
          </p:cNvPr>
          <p:cNvSpPr txBox="1"/>
          <p:nvPr/>
        </p:nvSpPr>
        <p:spPr>
          <a:xfrm>
            <a:off x="8830965" y="4937715"/>
            <a:ext cx="1558356" cy="441531"/>
          </a:xfrm>
          <a:prstGeom prst="rect">
            <a:avLst/>
          </a:prstGeom>
          <a:noFill/>
        </p:spPr>
        <p:txBody>
          <a:bodyPr wrap="square" rtlCol="0" anchor="ctr" anchorCtr="1">
            <a:noAutofit/>
          </a:bodyPr>
          <a:lstStyle/>
          <a:p>
            <a:pPr marL="0" marR="0" lvl="0" indent="0" algn="ctr" defTabSz="1625031" rtl="0" eaLnBrk="1" fontAlgn="auto" latinLnBrk="0" hangingPunct="1">
              <a:lnSpc>
                <a:spcPct val="100000"/>
              </a:lnSpc>
              <a:spcBef>
                <a:spcPts val="1777"/>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panose="020B0604020202020204"/>
                <a:ea typeface="+mn-ea"/>
                <a:cs typeface="Calibri Light"/>
              </a:rPr>
              <a:t>MPLS / WAN</a:t>
            </a:r>
          </a:p>
        </p:txBody>
      </p:sp>
      <p:sp>
        <p:nvSpPr>
          <p:cNvPr id="417" name="Oval 416"/>
          <p:cNvSpPr>
            <a:spLocks noChangeAspect="1"/>
          </p:cNvSpPr>
          <p:nvPr/>
        </p:nvSpPr>
        <p:spPr>
          <a:xfrm>
            <a:off x="10783267" y="4989621"/>
            <a:ext cx="731520" cy="731520"/>
          </a:xfrm>
          <a:prstGeom prst="ellipse">
            <a:avLst/>
          </a:prstGeom>
          <a:solidFill>
            <a:schemeClr val="accent4">
              <a:lumMod val="50000"/>
            </a:schemeClr>
          </a:solidFill>
          <a:ln w="95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8804" rtl="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dirty="0">
              <a:ln>
                <a:solidFill>
                  <a:srgbClr val="000000"/>
                </a:solidFill>
              </a:ln>
              <a:solidFill>
                <a:srgbClr val="3B3E42"/>
              </a:solidFill>
              <a:effectLst/>
              <a:uLnTx/>
              <a:uFillTx/>
              <a:latin typeface="Calibri" panose="020F0502020204030204"/>
              <a:ea typeface="+mn-ea"/>
              <a:cs typeface="+mn-cs"/>
            </a:endParaRPr>
          </a:p>
        </p:txBody>
      </p:sp>
      <p:sp>
        <p:nvSpPr>
          <p:cNvPr id="45" name="Freeform 92">
            <a:extLst>
              <a:ext uri="{FF2B5EF4-FFF2-40B4-BE49-F238E27FC236}">
                <a16:creationId xmlns:a16="http://schemas.microsoft.com/office/drawing/2014/main" id="{E0DB70D6-E330-B540-8AFE-9E47E20AE8AD}"/>
              </a:ext>
            </a:extLst>
          </p:cNvPr>
          <p:cNvSpPr>
            <a:spLocks noChangeAspect="1" noChangeArrowheads="1"/>
          </p:cNvSpPr>
          <p:nvPr/>
        </p:nvSpPr>
        <p:spPr bwMode="auto">
          <a:xfrm>
            <a:off x="7424881" y="5119504"/>
            <a:ext cx="714104" cy="484331"/>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Title 8"/>
          <p:cNvSpPr>
            <a:spLocks noGrp="1"/>
          </p:cNvSpPr>
          <p:nvPr>
            <p:ph type="title"/>
          </p:nvPr>
        </p:nvSpPr>
        <p:spPr>
          <a:xfrm>
            <a:off x="292608" y="1"/>
            <a:ext cx="11606784" cy="628225"/>
          </a:xfrm>
        </p:spPr>
        <p:txBody>
          <a:bodyPr/>
          <a:lstStyle/>
          <a:p>
            <a:r>
              <a:rPr lang="en-US" dirty="0"/>
              <a:t>SD-WAN simplifies local breakouts, Zscaler secures them</a:t>
            </a:r>
          </a:p>
        </p:txBody>
      </p:sp>
      <p:sp>
        <p:nvSpPr>
          <p:cNvPr id="21" name="Text Placeholder 20">
            <a:extLst>
              <a:ext uri="{FF2B5EF4-FFF2-40B4-BE49-F238E27FC236}">
                <a16:creationId xmlns:a16="http://schemas.microsoft.com/office/drawing/2014/main" id="{89F95F19-410D-0D47-AF5B-09903EBB7EAF}"/>
              </a:ext>
            </a:extLst>
          </p:cNvPr>
          <p:cNvSpPr>
            <a:spLocks noGrp="1"/>
          </p:cNvSpPr>
          <p:nvPr>
            <p:ph type="body" sz="quarter" idx="4294967295"/>
          </p:nvPr>
        </p:nvSpPr>
        <p:spPr>
          <a:xfrm>
            <a:off x="737540" y="1552692"/>
            <a:ext cx="5412317" cy="4709584"/>
          </a:xfrm>
        </p:spPr>
        <p:txBody>
          <a:bodyPr/>
          <a:lstStyle/>
          <a:p>
            <a:pPr marL="24383" indent="0" defTabSz="457189">
              <a:buNone/>
            </a:pPr>
            <a:r>
              <a:rPr lang="en-US" sz="1867" dirty="0">
                <a:solidFill>
                  <a:prstClr val="white"/>
                </a:solidFill>
              </a:rPr>
              <a:t>SD-WAN </a:t>
            </a:r>
          </a:p>
          <a:p>
            <a:pPr marL="285744" indent="-285744" defTabSz="457189">
              <a:buFont typeface="Arial" charset="0"/>
              <a:buChar char="•"/>
            </a:pPr>
            <a:r>
              <a:rPr lang="en-US" sz="1867" dirty="0">
                <a:solidFill>
                  <a:prstClr val="white"/>
                </a:solidFill>
              </a:rPr>
              <a:t>Routing / Switching </a:t>
            </a:r>
          </a:p>
          <a:p>
            <a:pPr marL="285744" indent="-285744" defTabSz="457189">
              <a:buFont typeface="Arial" charset="0"/>
              <a:buChar char="•"/>
            </a:pPr>
            <a:r>
              <a:rPr lang="en-US" sz="1867" dirty="0">
                <a:solidFill>
                  <a:prstClr val="white"/>
                </a:solidFill>
              </a:rPr>
              <a:t>Optimize traffic paths</a:t>
            </a:r>
          </a:p>
          <a:p>
            <a:pPr marL="285744" indent="-285744" defTabSz="457189">
              <a:buFont typeface="Arial" charset="0"/>
              <a:buChar char="•"/>
            </a:pPr>
            <a:r>
              <a:rPr lang="en-US" sz="1867" dirty="0">
                <a:solidFill>
                  <a:prstClr val="white"/>
                </a:solidFill>
              </a:rPr>
              <a:t>Cloud managed </a:t>
            </a:r>
          </a:p>
          <a:p>
            <a:pPr marL="285744" indent="-285744" defTabSz="457189">
              <a:buFont typeface="Arial" charset="0"/>
              <a:buChar char="•"/>
            </a:pPr>
            <a:endParaRPr lang="en-US" sz="1867" dirty="0">
              <a:solidFill>
                <a:prstClr val="white"/>
              </a:solidFill>
            </a:endParaRPr>
          </a:p>
          <a:p>
            <a:pPr marL="24383" indent="0" defTabSz="457189">
              <a:buNone/>
            </a:pPr>
            <a:r>
              <a:rPr lang="en-US" sz="1867" dirty="0">
                <a:solidFill>
                  <a:prstClr val="white"/>
                </a:solidFill>
              </a:rPr>
              <a:t>Zscaler Cloud Platform</a:t>
            </a:r>
          </a:p>
          <a:p>
            <a:pPr marL="380990" indent="-380990" defTabSz="457189"/>
            <a:r>
              <a:rPr lang="en-US" sz="1867" dirty="0">
                <a:solidFill>
                  <a:prstClr val="white"/>
                </a:solidFill>
              </a:rPr>
              <a:t>Advanced threat protection: SSL</a:t>
            </a:r>
          </a:p>
          <a:p>
            <a:pPr marL="380990" indent="-380990" defTabSz="457189"/>
            <a:r>
              <a:rPr lang="en-US" sz="1867" dirty="0">
                <a:solidFill>
                  <a:prstClr val="white"/>
                </a:solidFill>
              </a:rPr>
              <a:t>Data protection: CASB/DLP</a:t>
            </a:r>
          </a:p>
          <a:p>
            <a:pPr marL="380990" indent="-380990" defTabSz="457189"/>
            <a:r>
              <a:rPr lang="en-US" sz="1867" dirty="0">
                <a:solidFill>
                  <a:prstClr val="white"/>
                </a:solidFill>
              </a:rPr>
              <a:t>Access controls: CFW/BWC/DNS</a:t>
            </a:r>
          </a:p>
          <a:p>
            <a:pPr marL="24383" indent="0">
              <a:buNone/>
            </a:pPr>
            <a:endParaRPr lang="en-US" sz="1867" dirty="0"/>
          </a:p>
        </p:txBody>
      </p:sp>
      <p:pic>
        <p:nvPicPr>
          <p:cNvPr id="42" name="Picture 41"/>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92234" y="4879722"/>
            <a:ext cx="582300" cy="18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430522" y="4787699"/>
            <a:ext cx="980525" cy="369332"/>
          </a:xfrm>
          <a:prstGeom prst="rect">
            <a:avLst/>
          </a:prstGeom>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SD-WAN</a:t>
            </a:r>
          </a:p>
        </p:txBody>
      </p:sp>
      <p:sp>
        <p:nvSpPr>
          <p:cNvPr id="44" name="Rectangle 43"/>
          <p:cNvSpPr/>
          <p:nvPr/>
        </p:nvSpPr>
        <p:spPr>
          <a:xfrm>
            <a:off x="10586001" y="5701767"/>
            <a:ext cx="1199367" cy="318100"/>
          </a:xfrm>
          <a:prstGeom prst="rect">
            <a:avLst/>
          </a:prstGeom>
          <a:noFill/>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prstClr val="white"/>
                </a:solidFill>
                <a:effectLst/>
                <a:uLnTx/>
                <a:uFillTx/>
                <a:latin typeface="Arial" panose="020B0604020202020204"/>
                <a:ea typeface="+mn-ea"/>
                <a:cs typeface="+mn-cs"/>
              </a:rPr>
              <a:t>Data Center</a:t>
            </a:r>
            <a:endParaRPr kumimoji="0" lang="en-US" sz="1467"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53" name="Group 52">
            <a:extLst>
              <a:ext uri="{FF2B5EF4-FFF2-40B4-BE49-F238E27FC236}">
                <a16:creationId xmlns:a16="http://schemas.microsoft.com/office/drawing/2014/main" id="{0337ABE6-9229-B449-BBD4-380A160C3F02}"/>
              </a:ext>
            </a:extLst>
          </p:cNvPr>
          <p:cNvGrpSpPr/>
          <p:nvPr/>
        </p:nvGrpSpPr>
        <p:grpSpPr>
          <a:xfrm>
            <a:off x="8925132" y="986940"/>
            <a:ext cx="956785" cy="651221"/>
            <a:chOff x="5565325" y="867800"/>
            <a:chExt cx="717589" cy="488416"/>
          </a:xfrm>
        </p:grpSpPr>
        <p:sp>
          <p:nvSpPr>
            <p:cNvPr id="54" name="Freeform 64">
              <a:extLst>
                <a:ext uri="{FF2B5EF4-FFF2-40B4-BE49-F238E27FC236}">
                  <a16:creationId xmlns:a16="http://schemas.microsoft.com/office/drawing/2014/main" id="{C7CC0CED-577B-4143-8CBD-57835BB4123A}"/>
                </a:ext>
              </a:extLst>
            </p:cNvPr>
            <p:cNvSpPr>
              <a:spLocks noChangeAspect="1" noChangeArrowheads="1"/>
            </p:cNvSpPr>
            <p:nvPr/>
          </p:nvSpPr>
          <p:spPr bwMode="auto">
            <a:xfrm>
              <a:off x="5565325" y="867800"/>
              <a:ext cx="717589" cy="488416"/>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5" name="TextBox 54">
              <a:extLst>
                <a:ext uri="{FF2B5EF4-FFF2-40B4-BE49-F238E27FC236}">
                  <a16:creationId xmlns:a16="http://schemas.microsoft.com/office/drawing/2014/main" id="{21F1BDEC-5F50-D941-A159-053CA8C68A7D}"/>
                </a:ext>
              </a:extLst>
            </p:cNvPr>
            <p:cNvSpPr txBox="1"/>
            <p:nvPr/>
          </p:nvSpPr>
          <p:spPr>
            <a:xfrm>
              <a:off x="5667049" y="1009095"/>
              <a:ext cx="529481" cy="167959"/>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PRIVATE CLOUD</a:t>
              </a:r>
            </a:p>
          </p:txBody>
        </p:sp>
      </p:grpSp>
      <p:grpSp>
        <p:nvGrpSpPr>
          <p:cNvPr id="59" name="Group 58">
            <a:extLst>
              <a:ext uri="{FF2B5EF4-FFF2-40B4-BE49-F238E27FC236}">
                <a16:creationId xmlns:a16="http://schemas.microsoft.com/office/drawing/2014/main" id="{7F794383-F056-AF4A-AE3B-3EE661C7DBCF}"/>
              </a:ext>
            </a:extLst>
          </p:cNvPr>
          <p:cNvGrpSpPr/>
          <p:nvPr/>
        </p:nvGrpSpPr>
        <p:grpSpPr>
          <a:xfrm>
            <a:off x="5665507" y="973971"/>
            <a:ext cx="2044732" cy="655213"/>
            <a:chOff x="1753350" y="859596"/>
            <a:chExt cx="1426190" cy="457008"/>
          </a:xfrm>
        </p:grpSpPr>
        <p:grpSp>
          <p:nvGrpSpPr>
            <p:cNvPr id="60" name="Group 59">
              <a:extLst>
                <a:ext uri="{FF2B5EF4-FFF2-40B4-BE49-F238E27FC236}">
                  <a16:creationId xmlns:a16="http://schemas.microsoft.com/office/drawing/2014/main" id="{7E478133-D1D2-024A-A630-BB43C90F3F81}"/>
                </a:ext>
              </a:extLst>
            </p:cNvPr>
            <p:cNvGrpSpPr/>
            <p:nvPr/>
          </p:nvGrpSpPr>
          <p:grpSpPr>
            <a:xfrm>
              <a:off x="2509381" y="859596"/>
              <a:ext cx="670159" cy="456755"/>
              <a:chOff x="3016814" y="891950"/>
              <a:chExt cx="837297" cy="543808"/>
            </a:xfrm>
          </p:grpSpPr>
          <p:sp>
            <p:nvSpPr>
              <p:cNvPr id="66" name="Freeform 64">
                <a:extLst>
                  <a:ext uri="{FF2B5EF4-FFF2-40B4-BE49-F238E27FC236}">
                    <a16:creationId xmlns:a16="http://schemas.microsoft.com/office/drawing/2014/main" id="{597940D8-45A8-5145-97CC-1CE5B2F985AC}"/>
                  </a:ext>
                </a:extLst>
              </p:cNvPr>
              <p:cNvSpPr>
                <a:spLocks noChangeAspect="1" noChangeArrowheads="1"/>
              </p:cNvSpPr>
              <p:nvPr/>
            </p:nvSpPr>
            <p:spPr bwMode="auto">
              <a:xfrm>
                <a:off x="3016814" y="89195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7" name="Picture 92">
                <a:extLst>
                  <a:ext uri="{FF2B5EF4-FFF2-40B4-BE49-F238E27FC236}">
                    <a16:creationId xmlns:a16="http://schemas.microsoft.com/office/drawing/2014/main" id="{0FCC9975-B710-E247-AFAF-88361C5E61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256120" y="1041604"/>
                <a:ext cx="394336" cy="123418"/>
              </a:xfrm>
              <a:prstGeom prst="rect">
                <a:avLst/>
              </a:prstGeom>
            </p:spPr>
          </p:pic>
          <p:pic>
            <p:nvPicPr>
              <p:cNvPr id="68" name="Picture 96">
                <a:extLst>
                  <a:ext uri="{FF2B5EF4-FFF2-40B4-BE49-F238E27FC236}">
                    <a16:creationId xmlns:a16="http://schemas.microsoft.com/office/drawing/2014/main" id="{CA910AE4-E8B4-E740-9E63-17BD0F2A56D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199653" y="1214812"/>
                <a:ext cx="146753" cy="139846"/>
              </a:xfrm>
              <a:prstGeom prst="rect">
                <a:avLst/>
              </a:prstGeom>
            </p:spPr>
          </p:pic>
          <p:pic>
            <p:nvPicPr>
              <p:cNvPr id="69" name="Picture 99">
                <a:extLst>
                  <a:ext uri="{FF2B5EF4-FFF2-40B4-BE49-F238E27FC236}">
                    <a16:creationId xmlns:a16="http://schemas.microsoft.com/office/drawing/2014/main" id="{8323A441-2D3F-8C47-98A6-52691EF9E64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456067" y="1232775"/>
                <a:ext cx="233363" cy="103777"/>
              </a:xfrm>
              <a:prstGeom prst="rect">
                <a:avLst/>
              </a:prstGeom>
            </p:spPr>
          </p:pic>
        </p:grpSp>
        <p:grpSp>
          <p:nvGrpSpPr>
            <p:cNvPr id="61" name="Group 60">
              <a:extLst>
                <a:ext uri="{FF2B5EF4-FFF2-40B4-BE49-F238E27FC236}">
                  <a16:creationId xmlns:a16="http://schemas.microsoft.com/office/drawing/2014/main" id="{6E13C900-F4CC-844E-862A-45B1CD7084C7}"/>
                </a:ext>
              </a:extLst>
            </p:cNvPr>
            <p:cNvGrpSpPr/>
            <p:nvPr/>
          </p:nvGrpSpPr>
          <p:grpSpPr>
            <a:xfrm>
              <a:off x="1753350" y="859596"/>
              <a:ext cx="719243" cy="457008"/>
              <a:chOff x="1888491" y="892202"/>
              <a:chExt cx="837297" cy="543808"/>
            </a:xfrm>
          </p:grpSpPr>
          <p:sp>
            <p:nvSpPr>
              <p:cNvPr id="62" name="Freeform 64">
                <a:extLst>
                  <a:ext uri="{FF2B5EF4-FFF2-40B4-BE49-F238E27FC236}">
                    <a16:creationId xmlns:a16="http://schemas.microsoft.com/office/drawing/2014/main" id="{BE800A73-2324-DA43-9A1F-BFF3C9D18686}"/>
                  </a:ext>
                </a:extLst>
              </p:cNvPr>
              <p:cNvSpPr>
                <a:spLocks noChangeAspect="1" noChangeArrowheads="1"/>
              </p:cNvSpPr>
              <p:nvPr/>
            </p:nvSpPr>
            <p:spPr bwMode="auto">
              <a:xfrm>
                <a:off x="1888491" y="892202"/>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3" name="Picture 142">
                <a:extLst>
                  <a:ext uri="{FF2B5EF4-FFF2-40B4-BE49-F238E27FC236}">
                    <a16:creationId xmlns:a16="http://schemas.microsoft.com/office/drawing/2014/main" id="{DD58E1DD-25BE-F84F-8658-CCDB985B59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91741" y="1054622"/>
                <a:ext cx="454030" cy="101767"/>
              </a:xfrm>
              <a:prstGeom prst="rect">
                <a:avLst/>
              </a:prstGeom>
            </p:spPr>
          </p:pic>
          <p:pic>
            <p:nvPicPr>
              <p:cNvPr id="64" name="Picture 114">
                <a:extLst>
                  <a:ext uri="{FF2B5EF4-FFF2-40B4-BE49-F238E27FC236}">
                    <a16:creationId xmlns:a16="http://schemas.microsoft.com/office/drawing/2014/main" id="{48510FB9-7D4E-E444-8C6E-689B7265A83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361501" y="1201755"/>
                <a:ext cx="254731" cy="182419"/>
              </a:xfrm>
              <a:prstGeom prst="rect">
                <a:avLst/>
              </a:prstGeom>
            </p:spPr>
          </p:pic>
          <p:pic>
            <p:nvPicPr>
              <p:cNvPr id="65" name="Picture 2">
                <a:extLst>
                  <a:ext uri="{FF2B5EF4-FFF2-40B4-BE49-F238E27FC236}">
                    <a16:creationId xmlns:a16="http://schemas.microsoft.com/office/drawing/2014/main" id="{77EAA650-A84E-A144-B17B-FC402192019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969767" y="1246641"/>
                <a:ext cx="303362" cy="841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0" name="Group 69">
            <a:extLst>
              <a:ext uri="{FF2B5EF4-FFF2-40B4-BE49-F238E27FC236}">
                <a16:creationId xmlns:a16="http://schemas.microsoft.com/office/drawing/2014/main" id="{443754DE-324C-F042-8F61-F51976664557}"/>
              </a:ext>
            </a:extLst>
          </p:cNvPr>
          <p:cNvGrpSpPr/>
          <p:nvPr/>
        </p:nvGrpSpPr>
        <p:grpSpPr>
          <a:xfrm>
            <a:off x="7899879" y="990601"/>
            <a:ext cx="977359" cy="645873"/>
            <a:chOff x="3590307" y="772377"/>
            <a:chExt cx="693414" cy="458232"/>
          </a:xfrm>
        </p:grpSpPr>
        <p:grpSp>
          <p:nvGrpSpPr>
            <p:cNvPr id="71" name="Group 70">
              <a:extLst>
                <a:ext uri="{FF2B5EF4-FFF2-40B4-BE49-F238E27FC236}">
                  <a16:creationId xmlns:a16="http://schemas.microsoft.com/office/drawing/2014/main" id="{87EBE7BD-EB9B-F242-9941-CD53FD10085A}"/>
                </a:ext>
              </a:extLst>
            </p:cNvPr>
            <p:cNvGrpSpPr/>
            <p:nvPr/>
          </p:nvGrpSpPr>
          <p:grpSpPr>
            <a:xfrm>
              <a:off x="3590307" y="772377"/>
              <a:ext cx="693414" cy="458232"/>
              <a:chOff x="4065882" y="894990"/>
              <a:chExt cx="837297" cy="543808"/>
            </a:xfrm>
          </p:grpSpPr>
          <p:sp>
            <p:nvSpPr>
              <p:cNvPr id="73" name="Freeform 64">
                <a:extLst>
                  <a:ext uri="{FF2B5EF4-FFF2-40B4-BE49-F238E27FC236}">
                    <a16:creationId xmlns:a16="http://schemas.microsoft.com/office/drawing/2014/main" id="{E56DCA27-B5B2-AC43-90D5-F8D1B8DEDC9A}"/>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4" name="Picture 4">
                <a:extLst>
                  <a:ext uri="{FF2B5EF4-FFF2-40B4-BE49-F238E27FC236}">
                    <a16:creationId xmlns:a16="http://schemas.microsoft.com/office/drawing/2014/main" id="{A92F1E6F-9B00-9A42-810D-37DE0F32DA9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207519" y="1228342"/>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6">
              <a:extLst>
                <a:ext uri="{FF2B5EF4-FFF2-40B4-BE49-F238E27FC236}">
                  <a16:creationId xmlns:a16="http://schemas.microsoft.com/office/drawing/2014/main" id="{A7842B5D-B44B-F149-973B-CE276D670ED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Connector 74">
            <a:extLst>
              <a:ext uri="{FF2B5EF4-FFF2-40B4-BE49-F238E27FC236}">
                <a16:creationId xmlns:a16="http://schemas.microsoft.com/office/drawing/2014/main" id="{C3EC6252-925C-5741-AE92-8428F0DCCBCB}"/>
              </a:ext>
            </a:extLst>
          </p:cNvPr>
          <p:cNvCxnSpPr>
            <a:cxnSpLocks/>
          </p:cNvCxnSpPr>
          <p:nvPr/>
        </p:nvCxnSpPr>
        <p:spPr>
          <a:xfrm flipV="1">
            <a:off x="7574317" y="1777613"/>
            <a:ext cx="0" cy="301131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0F9321E-B131-E244-825B-8DB3203B7880}"/>
              </a:ext>
            </a:extLst>
          </p:cNvPr>
          <p:cNvCxnSpPr>
            <a:cxnSpLocks/>
          </p:cNvCxnSpPr>
          <p:nvPr/>
        </p:nvCxnSpPr>
        <p:spPr>
          <a:xfrm flipV="1">
            <a:off x="7982955" y="1785137"/>
            <a:ext cx="0" cy="3003793"/>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718712" y="2523013"/>
            <a:ext cx="2129344" cy="1059655"/>
          </a:xfrm>
          <a:prstGeom prst="rect">
            <a:avLst/>
          </a:prstGeom>
        </p:spPr>
      </p:pic>
      <p:pic>
        <p:nvPicPr>
          <p:cNvPr id="390" name="Picture 5">
            <a:extLst>
              <a:ext uri="{FF2B5EF4-FFF2-40B4-BE49-F238E27FC236}">
                <a16:creationId xmlns:a16="http://schemas.microsoft.com/office/drawing/2014/main" id="{C1476DF6-DA76-495F-BE9B-241E7292BC6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bwMode="auto">
          <a:xfrm>
            <a:off x="7264554" y="2542966"/>
            <a:ext cx="1043396" cy="104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81">
            <a:extLst>
              <a:ext uri="{FF2B5EF4-FFF2-40B4-BE49-F238E27FC236}">
                <a16:creationId xmlns:a16="http://schemas.microsoft.com/office/drawing/2014/main" id="{CDE2F509-667B-064F-A225-01A4E950400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28278" y="5150299"/>
            <a:ext cx="508281" cy="406029"/>
          </a:xfrm>
          <a:prstGeom prst="rect">
            <a:avLst/>
          </a:prstGeom>
        </p:spPr>
      </p:pic>
      <p:sp>
        <p:nvSpPr>
          <p:cNvPr id="40" name="Rectangle 39">
            <a:extLst>
              <a:ext uri="{FF2B5EF4-FFF2-40B4-BE49-F238E27FC236}">
                <a16:creationId xmlns:a16="http://schemas.microsoft.com/office/drawing/2014/main" id="{B21C0993-1240-2141-80C9-C95D5441B9DB}"/>
              </a:ext>
            </a:extLst>
          </p:cNvPr>
          <p:cNvSpPr/>
          <p:nvPr/>
        </p:nvSpPr>
        <p:spPr>
          <a:xfrm>
            <a:off x="7362115" y="5647250"/>
            <a:ext cx="779381" cy="318100"/>
          </a:xfrm>
          <a:prstGeom prst="rect">
            <a:avLst/>
          </a:prstGeom>
          <a:noFill/>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white"/>
                </a:solidFill>
                <a:effectLst/>
                <a:uLnTx/>
                <a:uFillTx/>
                <a:latin typeface="Arial" panose="020B0604020202020204"/>
                <a:ea typeface="+mn-ea"/>
                <a:cs typeface="+mn-cs"/>
              </a:rPr>
              <a:t>Branch</a:t>
            </a:r>
          </a:p>
        </p:txBody>
      </p:sp>
      <p:sp>
        <p:nvSpPr>
          <p:cNvPr id="41" name="Rectangle 40">
            <a:extLst>
              <a:ext uri="{FF2B5EF4-FFF2-40B4-BE49-F238E27FC236}">
                <a16:creationId xmlns:a16="http://schemas.microsoft.com/office/drawing/2014/main" id="{B90A5062-7DC5-DB4F-84D6-9BF46145E065}"/>
              </a:ext>
            </a:extLst>
          </p:cNvPr>
          <p:cNvSpPr/>
          <p:nvPr/>
        </p:nvSpPr>
        <p:spPr>
          <a:xfrm>
            <a:off x="6146821" y="612291"/>
            <a:ext cx="1131592" cy="276999"/>
          </a:xfrm>
          <a:prstGeom prst="rect">
            <a:avLst/>
          </a:prstGeom>
          <a:noFill/>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External Apps</a:t>
            </a:r>
          </a:p>
        </p:txBody>
      </p:sp>
      <p:sp>
        <p:nvSpPr>
          <p:cNvPr id="47" name="Rectangle 46">
            <a:extLst>
              <a:ext uri="{FF2B5EF4-FFF2-40B4-BE49-F238E27FC236}">
                <a16:creationId xmlns:a16="http://schemas.microsoft.com/office/drawing/2014/main" id="{FCBC8265-6C3E-D74E-B1D2-CACE450463EF}"/>
              </a:ext>
            </a:extLst>
          </p:cNvPr>
          <p:cNvSpPr/>
          <p:nvPr/>
        </p:nvSpPr>
        <p:spPr>
          <a:xfrm>
            <a:off x="8430623" y="638510"/>
            <a:ext cx="1080296" cy="276999"/>
          </a:xfrm>
          <a:prstGeom prst="rect">
            <a:avLst/>
          </a:prstGeom>
          <a:noFill/>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a:ea typeface="+mn-ea"/>
                <a:cs typeface="+mn-cs"/>
              </a:rPr>
              <a:t>Internal Apps</a:t>
            </a:r>
          </a:p>
        </p:txBody>
      </p:sp>
      <p:sp>
        <p:nvSpPr>
          <p:cNvPr id="43" name="TextBox 42">
            <a:extLst>
              <a:ext uri="{FF2B5EF4-FFF2-40B4-BE49-F238E27FC236}">
                <a16:creationId xmlns:a16="http://schemas.microsoft.com/office/drawing/2014/main" id="{3DE31419-0519-7041-91B3-021B9CED9FA1}"/>
              </a:ext>
            </a:extLst>
          </p:cNvPr>
          <p:cNvSpPr txBox="1"/>
          <p:nvPr/>
        </p:nvSpPr>
        <p:spPr>
          <a:xfrm>
            <a:off x="6241536" y="3998098"/>
            <a:ext cx="3083697" cy="311495"/>
          </a:xfrm>
          <a:prstGeom prst="rect">
            <a:avLst/>
          </a:prstGeom>
          <a:solidFill>
            <a:schemeClr val="accent4">
              <a:lumMod val="50000"/>
            </a:schemeClr>
          </a:solidFill>
        </p:spPr>
        <p:txBody>
          <a:bodyPr wrap="square" rtlCol="0" anchor="ctr" anchorCtr="1">
            <a:noAutofit/>
          </a:bodyPr>
          <a:lstStyle/>
          <a:p>
            <a:pPr marL="0" marR="0" lvl="0" indent="0" algn="l" defTabSz="162503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Arial" panose="020B0604020202020204"/>
                <a:ea typeface="+mn-ea"/>
                <a:cs typeface="Calibri Light"/>
              </a:rPr>
              <a:t>Broadband / Cellular </a:t>
            </a:r>
          </a:p>
        </p:txBody>
      </p:sp>
      <p:cxnSp>
        <p:nvCxnSpPr>
          <p:cNvPr id="5" name="Elbow Connector 4">
            <a:extLst>
              <a:ext uri="{FF2B5EF4-FFF2-40B4-BE49-F238E27FC236}">
                <a16:creationId xmlns:a16="http://schemas.microsoft.com/office/drawing/2014/main" id="{2606039D-12B3-C44A-A352-01328F779B98}"/>
              </a:ext>
            </a:extLst>
          </p:cNvPr>
          <p:cNvCxnSpPr>
            <a:cxnSpLocks/>
          </p:cNvCxnSpPr>
          <p:nvPr/>
        </p:nvCxnSpPr>
        <p:spPr>
          <a:xfrm rot="16200000" flipV="1">
            <a:off x="8795855" y="2605314"/>
            <a:ext cx="3682551" cy="1042129"/>
          </a:xfrm>
          <a:prstGeom prst="bentConnector3">
            <a:avLst>
              <a:gd name="adj1" fmla="val 100109"/>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6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animEffect transition="in" filter="fade">
                                      <p:cBhvr>
                                        <p:cTn id="13" dur="500"/>
                                        <p:tgtEl>
                                          <p:spTgt spid="2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3" end="3"/>
                                            </p:txEl>
                                          </p:spTgt>
                                        </p:tgtEl>
                                        <p:attrNameLst>
                                          <p:attrName>style.visibility</p:attrName>
                                        </p:attrNameLst>
                                      </p:cBhvr>
                                      <p:to>
                                        <p:strVal val="visible"/>
                                      </p:to>
                                    </p:set>
                                    <p:animEffect transition="in" filter="fade">
                                      <p:cBhvr>
                                        <p:cTn id="16" dur="500"/>
                                        <p:tgtEl>
                                          <p:spTgt spid="21">
                                            <p:txEl>
                                              <p:pRg st="3" end="3"/>
                                            </p:txEl>
                                          </p:spTgt>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childTnLst>
                                </p:cTn>
                              </p:par>
                              <p:par>
                                <p:cTn id="21" presetID="10" presetClass="entr" presetSubtype="0" fill="hold" nodeType="with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childTnLst>
                                </p:cTn>
                              </p:par>
                            </p:childTnLst>
                          </p:cTn>
                        </p:par>
                        <p:par>
                          <p:cTn id="24" fill="hold">
                            <p:stCondLst>
                              <p:cond delay="2000"/>
                            </p:stCondLst>
                            <p:childTnLst>
                              <p:par>
                                <p:cTn id="25" presetID="10" presetClass="entr" presetSubtype="0" fill="hold" grpId="0" nodeType="afterEffect">
                                  <p:stCondLst>
                                    <p:cond delay="5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1000"/>
                                        <p:tgtEl>
                                          <p:spTgt spid="43"/>
                                        </p:tgtEl>
                                      </p:cBhvr>
                                    </p:animEffect>
                                  </p:childTnLst>
                                </p:cTn>
                              </p:par>
                            </p:childTnLst>
                          </p:cTn>
                        </p:par>
                        <p:par>
                          <p:cTn id="28" fill="hold">
                            <p:stCondLst>
                              <p:cond delay="3500"/>
                            </p:stCondLst>
                            <p:childTnLst>
                              <p:par>
                                <p:cTn id="29" presetID="22" presetClass="entr" presetSubtype="4" fill="hold" nodeType="afterEffect">
                                  <p:stCondLst>
                                    <p:cond delay="500"/>
                                  </p:stCondLst>
                                  <p:childTnLst>
                                    <p:set>
                                      <p:cBhvr>
                                        <p:cTn id="30" dur="1" fill="hold">
                                          <p:stCondLst>
                                            <p:cond delay="0"/>
                                          </p:stCondLst>
                                        </p:cTn>
                                        <p:tgtEl>
                                          <p:spTgt spid="75"/>
                                        </p:tgtEl>
                                        <p:attrNameLst>
                                          <p:attrName>style.visibility</p:attrName>
                                        </p:attrNameLst>
                                      </p:cBhvr>
                                      <p:to>
                                        <p:strVal val="visible"/>
                                      </p:to>
                                    </p:set>
                                    <p:animEffect transition="in" filter="wipe(down)">
                                      <p:cBhvr>
                                        <p:cTn id="31" dur="1000"/>
                                        <p:tgtEl>
                                          <p:spTgt spid="75"/>
                                        </p:tgtEl>
                                      </p:cBhvr>
                                    </p:animEffect>
                                  </p:childTnLst>
                                </p:cTn>
                              </p:par>
                              <p:par>
                                <p:cTn id="32" presetID="22" presetClass="entr" presetSubtype="4" fill="hold" nodeType="withEffect">
                                  <p:stCondLst>
                                    <p:cond delay="500"/>
                                  </p:stCondLst>
                                  <p:childTnLst>
                                    <p:set>
                                      <p:cBhvr>
                                        <p:cTn id="33" dur="1" fill="hold">
                                          <p:stCondLst>
                                            <p:cond delay="0"/>
                                          </p:stCondLst>
                                        </p:cTn>
                                        <p:tgtEl>
                                          <p:spTgt spid="76"/>
                                        </p:tgtEl>
                                        <p:attrNameLst>
                                          <p:attrName>style.visibility</p:attrName>
                                        </p:attrNameLst>
                                      </p:cBhvr>
                                      <p:to>
                                        <p:strVal val="visible"/>
                                      </p:to>
                                    </p:set>
                                    <p:animEffect transition="in" filter="wipe(down)">
                                      <p:cBhvr>
                                        <p:cTn id="34" dur="1000"/>
                                        <p:tgtEl>
                                          <p:spTgt spid="76"/>
                                        </p:tgtEl>
                                      </p:cBhvr>
                                    </p:animEffect>
                                  </p:childTnLst>
                                </p:cTn>
                              </p:par>
                            </p:childTnLst>
                          </p:cTn>
                        </p:par>
                        <p:par>
                          <p:cTn id="35" fill="hold">
                            <p:stCondLst>
                              <p:cond delay="5000"/>
                            </p:stCondLst>
                            <p:childTnLst>
                              <p:par>
                                <p:cTn id="36" presetID="26" presetClass="emph" presetSubtype="0" repeatCount="2000" fill="hold" nodeType="afterEffect">
                                  <p:stCondLst>
                                    <p:cond delay="0"/>
                                  </p:stCondLst>
                                  <p:childTnLst>
                                    <p:animEffect transition="out" filter="fade">
                                      <p:cBhvr>
                                        <p:cTn id="37" dur="500" tmFilter="0, 0; .2, .5; .8, .5; 1, 0"/>
                                        <p:tgtEl>
                                          <p:spTgt spid="241"/>
                                        </p:tgtEl>
                                      </p:cBhvr>
                                    </p:animEffect>
                                    <p:animScale>
                                      <p:cBhvr>
                                        <p:cTn id="38" dur="250" autoRev="1" fill="hold"/>
                                        <p:tgtEl>
                                          <p:spTgt spid="241"/>
                                        </p:tgtEl>
                                      </p:cBhvr>
                                      <p:by x="105000" y="105000"/>
                                    </p:animScale>
                                  </p:childTnLst>
                                </p:cTn>
                              </p:par>
                              <p:par>
                                <p:cTn id="39" presetID="6" presetClass="emph" presetSubtype="0" fill="hold" nodeType="withEffect">
                                  <p:stCondLst>
                                    <p:cond delay="0"/>
                                  </p:stCondLst>
                                  <p:childTnLst>
                                    <p:animScale>
                                      <p:cBhvr>
                                        <p:cTn id="40" dur="2000" fill="hold"/>
                                        <p:tgtEl>
                                          <p:spTgt spid="241"/>
                                        </p:tgtEl>
                                      </p:cBhvr>
                                      <p:by x="100000" y="25000"/>
                                    </p:animScale>
                                  </p:childTnLst>
                                </p:cTn>
                              </p:par>
                            </p:childTnLst>
                          </p:cTn>
                        </p:par>
                        <p:par>
                          <p:cTn id="41" fill="hold">
                            <p:stCondLst>
                              <p:cond delay="7000"/>
                            </p:stCondLst>
                            <p:childTnLst>
                              <p:par>
                                <p:cTn id="42" presetID="9" presetClass="exit" presetSubtype="0" fill="hold" nodeType="afterEffect">
                                  <p:stCondLst>
                                    <p:cond delay="0"/>
                                  </p:stCondLst>
                                  <p:childTnLst>
                                    <p:animEffect transition="out" filter="dissolve">
                                      <p:cBhvr>
                                        <p:cTn id="43" dur="1000"/>
                                        <p:tgtEl>
                                          <p:spTgt spid="5"/>
                                        </p:tgtEl>
                                      </p:cBhvr>
                                    </p:animEffect>
                                    <p:set>
                                      <p:cBhvr>
                                        <p:cTn id="44" dur="1" fill="hold">
                                          <p:stCondLst>
                                            <p:cond delay="9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xEl>
                                              <p:pRg st="5" end="5"/>
                                            </p:txEl>
                                          </p:spTgt>
                                        </p:tgtEl>
                                        <p:attrNameLst>
                                          <p:attrName>style.visibility</p:attrName>
                                        </p:attrNameLst>
                                      </p:cBhvr>
                                      <p:to>
                                        <p:strVal val="visible"/>
                                      </p:to>
                                    </p:set>
                                    <p:animEffect transition="in" filter="fade">
                                      <p:cBhvr>
                                        <p:cTn id="49" dur="500"/>
                                        <p:tgtEl>
                                          <p:spTgt spid="21">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xEl>
                                              <p:pRg st="6" end="6"/>
                                            </p:txEl>
                                          </p:spTgt>
                                        </p:tgtEl>
                                        <p:attrNameLst>
                                          <p:attrName>style.visibility</p:attrName>
                                        </p:attrNameLst>
                                      </p:cBhvr>
                                      <p:to>
                                        <p:strVal val="visible"/>
                                      </p:to>
                                    </p:set>
                                    <p:animEffect transition="in" filter="fade">
                                      <p:cBhvr>
                                        <p:cTn id="52" dur="500"/>
                                        <p:tgtEl>
                                          <p:spTgt spid="21">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xEl>
                                              <p:pRg st="7" end="7"/>
                                            </p:txEl>
                                          </p:spTgt>
                                        </p:tgtEl>
                                        <p:attrNameLst>
                                          <p:attrName>style.visibility</p:attrName>
                                        </p:attrNameLst>
                                      </p:cBhvr>
                                      <p:to>
                                        <p:strVal val="visible"/>
                                      </p:to>
                                    </p:set>
                                    <p:animEffect transition="in" filter="fade">
                                      <p:cBhvr>
                                        <p:cTn id="55" dur="500"/>
                                        <p:tgtEl>
                                          <p:spTgt spid="21">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xEl>
                                              <p:pRg st="8" end="8"/>
                                            </p:txEl>
                                          </p:spTgt>
                                        </p:tgtEl>
                                        <p:attrNameLst>
                                          <p:attrName>style.visibility</p:attrName>
                                        </p:attrNameLst>
                                      </p:cBhvr>
                                      <p:to>
                                        <p:strVal val="visible"/>
                                      </p:to>
                                    </p:set>
                                    <p:animEffect transition="in" filter="fade">
                                      <p:cBhvr>
                                        <p:cTn id="58" dur="500"/>
                                        <p:tgtEl>
                                          <p:spTgt spid="21">
                                            <p:txEl>
                                              <p:pRg st="8" end="8"/>
                                            </p:txEl>
                                          </p:spTgt>
                                        </p:tgtEl>
                                      </p:cBhvr>
                                    </p:animEffect>
                                  </p:childTnLst>
                                </p:cTn>
                              </p:par>
                            </p:childTnLst>
                          </p:cTn>
                        </p:par>
                        <p:par>
                          <p:cTn id="59" fill="hold">
                            <p:stCondLst>
                              <p:cond delay="500"/>
                            </p:stCondLst>
                            <p:childTnLst>
                              <p:par>
                                <p:cTn id="60" presetID="10" presetClass="entr" presetSubtype="0" fill="hold" nodeType="afterEffect">
                                  <p:stCondLst>
                                    <p:cond delay="100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childTnLst>
                                </p:cTn>
                              </p:par>
                              <p:par>
                                <p:cTn id="63" presetID="10" presetClass="entr" presetSubtype="0" fill="hold" nodeType="withEffect">
                                  <p:stCondLst>
                                    <p:cond delay="1000"/>
                                  </p:stCondLst>
                                  <p:childTnLst>
                                    <p:set>
                                      <p:cBhvr>
                                        <p:cTn id="64" dur="1" fill="hold">
                                          <p:stCondLst>
                                            <p:cond delay="0"/>
                                          </p:stCondLst>
                                        </p:cTn>
                                        <p:tgtEl>
                                          <p:spTgt spid="390"/>
                                        </p:tgtEl>
                                        <p:attrNameLst>
                                          <p:attrName>style.visibility</p:attrName>
                                        </p:attrNameLst>
                                      </p:cBhvr>
                                      <p:to>
                                        <p:strVal val="visible"/>
                                      </p:to>
                                    </p:set>
                                    <p:animEffect transition="in" filter="fade">
                                      <p:cBhvr>
                                        <p:cTn id="65"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BB00AAD-F851-47A9-AC7A-7320AB1ED3F7}"/>
              </a:ext>
            </a:extLst>
          </p:cNvPr>
          <p:cNvGrpSpPr/>
          <p:nvPr/>
        </p:nvGrpSpPr>
        <p:grpSpPr>
          <a:xfrm>
            <a:off x="2249876" y="1405016"/>
            <a:ext cx="2530672" cy="584775"/>
            <a:chOff x="2351491" y="831708"/>
            <a:chExt cx="1619381" cy="438581"/>
          </a:xfrm>
        </p:grpSpPr>
        <p:sp>
          <p:nvSpPr>
            <p:cNvPr id="4" name="Rectangle 3">
              <a:extLst>
                <a:ext uri="{FF2B5EF4-FFF2-40B4-BE49-F238E27FC236}">
                  <a16:creationId xmlns:a16="http://schemas.microsoft.com/office/drawing/2014/main" id="{59EAE170-E0F2-4446-8DD4-F4FE5CCDA29C}"/>
                </a:ext>
              </a:extLst>
            </p:cNvPr>
            <p:cNvSpPr/>
            <p:nvPr/>
          </p:nvSpPr>
          <p:spPr>
            <a:xfrm>
              <a:off x="2394120" y="831708"/>
              <a:ext cx="1576752" cy="43858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Egress network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connections locally </a:t>
              </a:r>
            </a:p>
          </p:txBody>
        </p:sp>
        <p:sp>
          <p:nvSpPr>
            <p:cNvPr id="24" name="Oval 23">
              <a:extLst>
                <a:ext uri="{FF2B5EF4-FFF2-40B4-BE49-F238E27FC236}">
                  <a16:creationId xmlns:a16="http://schemas.microsoft.com/office/drawing/2014/main" id="{7B855434-AE9E-4092-91D3-E9012CEBE5D8}"/>
                </a:ext>
              </a:extLst>
            </p:cNvPr>
            <p:cNvSpPr/>
            <p:nvPr/>
          </p:nvSpPr>
          <p:spPr>
            <a:xfrm>
              <a:off x="2351491" y="949544"/>
              <a:ext cx="195043" cy="228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1</a:t>
              </a:r>
            </a:p>
          </p:txBody>
        </p:sp>
      </p:grpSp>
      <p:sp>
        <p:nvSpPr>
          <p:cNvPr id="11" name="Title 10">
            <a:extLst>
              <a:ext uri="{FF2B5EF4-FFF2-40B4-BE49-F238E27FC236}">
                <a16:creationId xmlns:a16="http://schemas.microsoft.com/office/drawing/2014/main" id="{B20D95D2-0CF1-A64A-9ED6-833A9C808201}"/>
              </a:ext>
            </a:extLst>
          </p:cNvPr>
          <p:cNvSpPr>
            <a:spLocks noGrp="1"/>
          </p:cNvSpPr>
          <p:nvPr>
            <p:ph type="title"/>
          </p:nvPr>
        </p:nvSpPr>
        <p:spPr/>
        <p:txBody>
          <a:bodyPr/>
          <a:lstStyle/>
          <a:p>
            <a:r>
              <a:rPr lang="en-US" dirty="0"/>
              <a:t>Zscaler is the only Microsoft certified security vendor for Office 365 </a:t>
            </a:r>
          </a:p>
        </p:txBody>
      </p:sp>
      <p:sp>
        <p:nvSpPr>
          <p:cNvPr id="2" name="Content Placeholder 1">
            <a:extLst>
              <a:ext uri="{FF2B5EF4-FFF2-40B4-BE49-F238E27FC236}">
                <a16:creationId xmlns:a16="http://schemas.microsoft.com/office/drawing/2014/main" id="{3A1828E1-7843-E747-B083-3865A1D9B179}"/>
              </a:ext>
            </a:extLst>
          </p:cNvPr>
          <p:cNvSpPr>
            <a:spLocks noGrp="1"/>
          </p:cNvSpPr>
          <p:nvPr>
            <p:ph sz="quarter" idx="11"/>
          </p:nvPr>
        </p:nvSpPr>
        <p:spPr/>
        <p:txBody>
          <a:bodyPr/>
          <a:lstStyle/>
          <a:p>
            <a:r>
              <a:rPr lang="en-US" dirty="0"/>
              <a:t>Microsoft Networking Partner Program (MNPP)</a:t>
            </a:r>
          </a:p>
        </p:txBody>
      </p:sp>
      <p:grpSp>
        <p:nvGrpSpPr>
          <p:cNvPr id="109" name="Group 108">
            <a:extLst>
              <a:ext uri="{FF2B5EF4-FFF2-40B4-BE49-F238E27FC236}">
                <a16:creationId xmlns:a16="http://schemas.microsoft.com/office/drawing/2014/main" id="{A01C6167-52E2-5343-A8CA-21F08B401C98}"/>
              </a:ext>
            </a:extLst>
          </p:cNvPr>
          <p:cNvGrpSpPr/>
          <p:nvPr/>
        </p:nvGrpSpPr>
        <p:grpSpPr>
          <a:xfrm>
            <a:off x="5255345" y="1403764"/>
            <a:ext cx="2803563" cy="584775"/>
            <a:chOff x="2242264" y="831708"/>
            <a:chExt cx="1794009" cy="438581"/>
          </a:xfrm>
        </p:grpSpPr>
        <p:sp>
          <p:nvSpPr>
            <p:cNvPr id="110" name="Rectangle 109">
              <a:extLst>
                <a:ext uri="{FF2B5EF4-FFF2-40B4-BE49-F238E27FC236}">
                  <a16:creationId xmlns:a16="http://schemas.microsoft.com/office/drawing/2014/main" id="{BB3262BB-AA52-914A-8010-B456F9DE423A}"/>
                </a:ext>
              </a:extLst>
            </p:cNvPr>
            <p:cNvSpPr/>
            <p:nvPr/>
          </p:nvSpPr>
          <p:spPr>
            <a:xfrm>
              <a:off x="2417524" y="831708"/>
              <a:ext cx="1618749" cy="43858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Avoid network hairpins for mobile users </a:t>
              </a:r>
            </a:p>
          </p:txBody>
        </p:sp>
        <p:sp>
          <p:nvSpPr>
            <p:cNvPr id="112" name="Oval 111">
              <a:extLst>
                <a:ext uri="{FF2B5EF4-FFF2-40B4-BE49-F238E27FC236}">
                  <a16:creationId xmlns:a16="http://schemas.microsoft.com/office/drawing/2014/main" id="{31A6AC60-9D5E-AE48-8C50-82EFC62FB93F}"/>
                </a:ext>
              </a:extLst>
            </p:cNvPr>
            <p:cNvSpPr/>
            <p:nvPr/>
          </p:nvSpPr>
          <p:spPr>
            <a:xfrm>
              <a:off x="2242264" y="949544"/>
              <a:ext cx="195043" cy="228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a:t>
              </a:r>
            </a:p>
          </p:txBody>
        </p:sp>
      </p:grpSp>
      <p:grpSp>
        <p:nvGrpSpPr>
          <p:cNvPr id="113" name="Group 112">
            <a:extLst>
              <a:ext uri="{FF2B5EF4-FFF2-40B4-BE49-F238E27FC236}">
                <a16:creationId xmlns:a16="http://schemas.microsoft.com/office/drawing/2014/main" id="{2ACFFC9A-C4C9-F74F-807E-829C818D949A}"/>
              </a:ext>
            </a:extLst>
          </p:cNvPr>
          <p:cNvGrpSpPr/>
          <p:nvPr/>
        </p:nvGrpSpPr>
        <p:grpSpPr>
          <a:xfrm>
            <a:off x="9157255" y="1412267"/>
            <a:ext cx="2217877" cy="584775"/>
            <a:chOff x="2273468" y="824226"/>
            <a:chExt cx="1419229" cy="438581"/>
          </a:xfrm>
        </p:grpSpPr>
        <p:sp>
          <p:nvSpPr>
            <p:cNvPr id="117" name="Rectangle 116">
              <a:extLst>
                <a:ext uri="{FF2B5EF4-FFF2-40B4-BE49-F238E27FC236}">
                  <a16:creationId xmlns:a16="http://schemas.microsoft.com/office/drawing/2014/main" id="{E989A43E-00CB-9948-975B-5218DFDDD97D}"/>
                </a:ext>
              </a:extLst>
            </p:cNvPr>
            <p:cNvSpPr/>
            <p:nvPr/>
          </p:nvSpPr>
          <p:spPr>
            <a:xfrm>
              <a:off x="2394119" y="824226"/>
              <a:ext cx="1298578" cy="438581"/>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Differentiate Office 365 Traffic </a:t>
              </a:r>
            </a:p>
          </p:txBody>
        </p:sp>
        <p:sp>
          <p:nvSpPr>
            <p:cNvPr id="118" name="Oval 117">
              <a:extLst>
                <a:ext uri="{FF2B5EF4-FFF2-40B4-BE49-F238E27FC236}">
                  <a16:creationId xmlns:a16="http://schemas.microsoft.com/office/drawing/2014/main" id="{FDD5B8D0-26FC-1A40-98A6-81015DBA79C9}"/>
                </a:ext>
              </a:extLst>
            </p:cNvPr>
            <p:cNvSpPr/>
            <p:nvPr/>
          </p:nvSpPr>
          <p:spPr>
            <a:xfrm>
              <a:off x="2273468" y="931256"/>
              <a:ext cx="195043" cy="2286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a:t>
              </a:r>
            </a:p>
          </p:txBody>
        </p:sp>
      </p:grpSp>
      <p:pic>
        <p:nvPicPr>
          <p:cNvPr id="119" name="Picture 118">
            <a:extLst>
              <a:ext uri="{FF2B5EF4-FFF2-40B4-BE49-F238E27FC236}">
                <a16:creationId xmlns:a16="http://schemas.microsoft.com/office/drawing/2014/main" id="{2D88C2F4-139B-3445-8DBA-DB64C1E0958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430" y="4475673"/>
            <a:ext cx="2805309" cy="1756235"/>
          </a:xfrm>
          <a:prstGeom prst="rect">
            <a:avLst/>
          </a:prstGeom>
        </p:spPr>
      </p:pic>
      <p:sp>
        <p:nvSpPr>
          <p:cNvPr id="121" name="Rectangle 120">
            <a:extLst>
              <a:ext uri="{FF2B5EF4-FFF2-40B4-BE49-F238E27FC236}">
                <a16:creationId xmlns:a16="http://schemas.microsoft.com/office/drawing/2014/main" id="{21E34453-4D49-3041-8AE7-FAA88C2028EF}"/>
              </a:ext>
            </a:extLst>
          </p:cNvPr>
          <p:cNvSpPr/>
          <p:nvPr/>
        </p:nvSpPr>
        <p:spPr>
          <a:xfrm>
            <a:off x="3952338" y="4941730"/>
            <a:ext cx="8075620" cy="954300"/>
          </a:xfrm>
          <a:prstGeom prst="rect">
            <a:avLst/>
          </a:prstGeom>
        </p:spPr>
        <p:txBody>
          <a:bodyPr wrap="square" anchor="ctr">
            <a:spAutoFit/>
          </a:bodyPr>
          <a:lstStyle/>
          <a:p>
            <a:pPr marL="24382" marR="0" lvl="0" indent="0" algn="l" defTabSz="914377" rtl="0" eaLnBrk="1" fontAlgn="auto" latinLnBrk="0" hangingPunct="1">
              <a:lnSpc>
                <a:spcPct val="100000"/>
              </a:lnSpc>
              <a:spcBef>
                <a:spcPts val="2933"/>
              </a:spcBef>
              <a:spcAft>
                <a:spcPts val="0"/>
              </a:spcAft>
              <a:buClrTx/>
              <a:buSzTx/>
              <a:buFontTx/>
              <a:buNone/>
              <a:tabLst/>
              <a:defRPr/>
            </a:pPr>
            <a:r>
              <a:rPr kumimoji="0" lang="en-US" sz="1867" b="0" i="0" u="none" strike="noStrike" kern="1200" cap="none" spc="0" normalizeH="0" baseline="0" noProof="0" dirty="0">
                <a:ln>
                  <a:noFill/>
                </a:ln>
                <a:solidFill>
                  <a:srgbClr val="FFFFFF">
                    <a:lumMod val="95000"/>
                  </a:srgbClr>
                </a:solidFill>
                <a:effectLst/>
                <a:uLnTx/>
                <a:uFillTx/>
                <a:latin typeface="Arial" panose="020B0604020202020204"/>
                <a:ea typeface="+mn-ea"/>
                <a:cs typeface="+mn-cs"/>
              </a:rPr>
              <a:t>I’m thrilled to see some of the largest enterprises including Sandvik, Siemens, and GE use </a:t>
            </a:r>
            <a:r>
              <a:rPr kumimoji="0" lang="en-US" sz="1867" b="1" i="0" u="none" strike="noStrike" kern="1200" cap="none" spc="0" normalizeH="0" baseline="0" noProof="0" dirty="0">
                <a:ln>
                  <a:noFill/>
                </a:ln>
                <a:solidFill>
                  <a:srgbClr val="FFFFFF">
                    <a:lumMod val="95000"/>
                  </a:srgbClr>
                </a:solidFill>
                <a:effectLst/>
                <a:uLnTx/>
                <a:uFillTx/>
                <a:latin typeface="Arial" panose="020B0604020202020204"/>
                <a:ea typeface="+mn-ea"/>
                <a:cs typeface="+mn-cs"/>
              </a:rPr>
              <a:t>Zscaler and Microsoft to deliver fast and direct access to Office 365</a:t>
            </a:r>
            <a:r>
              <a:rPr kumimoji="0" lang="en-US" sz="1867" b="0" i="0" u="none" strike="noStrike" kern="1200" cap="none" spc="0" normalizeH="0" baseline="0" noProof="0" dirty="0">
                <a:ln>
                  <a:noFill/>
                </a:ln>
                <a:solidFill>
                  <a:srgbClr val="FFFFFF">
                    <a:lumMod val="95000"/>
                  </a:srgbClr>
                </a:solidFill>
                <a:effectLst/>
                <a:uLnTx/>
                <a:uFillTx/>
                <a:latin typeface="Arial" panose="020B0604020202020204"/>
                <a:ea typeface="+mn-ea"/>
                <a:cs typeface="+mn-cs"/>
              </a:rPr>
              <a:t>, as well as applications running on Azure. </a:t>
            </a:r>
          </a:p>
        </p:txBody>
      </p:sp>
      <p:cxnSp>
        <p:nvCxnSpPr>
          <p:cNvPr id="122" name="Straight Connector 121">
            <a:extLst>
              <a:ext uri="{FF2B5EF4-FFF2-40B4-BE49-F238E27FC236}">
                <a16:creationId xmlns:a16="http://schemas.microsoft.com/office/drawing/2014/main" id="{01B213A5-D00F-2D44-B37C-E0B97FCF7315}"/>
              </a:ext>
            </a:extLst>
          </p:cNvPr>
          <p:cNvCxnSpPr>
            <a:cxnSpLocks/>
          </p:cNvCxnSpPr>
          <p:nvPr/>
        </p:nvCxnSpPr>
        <p:spPr>
          <a:xfrm>
            <a:off x="3888256" y="4727245"/>
            <a:ext cx="0" cy="1489291"/>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C7D2303-9B5E-4B48-8DD9-3DD12ED46F5B}"/>
              </a:ext>
            </a:extLst>
          </p:cNvPr>
          <p:cNvSpPr txBox="1"/>
          <p:nvPr/>
        </p:nvSpPr>
        <p:spPr>
          <a:xfrm>
            <a:off x="3105326" y="4275963"/>
            <a:ext cx="731290" cy="206210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800" b="0" i="0" u="none" strike="noStrike" kern="1200" cap="none" spc="0" normalizeH="0" baseline="0" noProof="0" dirty="0">
                <a:ln>
                  <a:noFill/>
                </a:ln>
                <a:solidFill>
                  <a:srgbClr val="FFFFFF"/>
                </a:solidFill>
                <a:effectLst/>
                <a:uLnTx/>
                <a:uFillTx/>
                <a:latin typeface="Arial" panose="020B0604020202020204"/>
                <a:ea typeface="+mn-ea"/>
                <a:cs typeface="+mn-cs"/>
              </a:rPr>
              <a:t>“</a:t>
            </a:r>
          </a:p>
        </p:txBody>
      </p:sp>
      <p:cxnSp>
        <p:nvCxnSpPr>
          <p:cNvPr id="124" name="Straight Connector 123">
            <a:extLst>
              <a:ext uri="{FF2B5EF4-FFF2-40B4-BE49-F238E27FC236}">
                <a16:creationId xmlns:a16="http://schemas.microsoft.com/office/drawing/2014/main" id="{CBB8E5A3-3220-F845-9BA5-C0F778D050F5}"/>
              </a:ext>
            </a:extLst>
          </p:cNvPr>
          <p:cNvCxnSpPr/>
          <p:nvPr/>
        </p:nvCxnSpPr>
        <p:spPr>
          <a:xfrm>
            <a:off x="-9832" y="4046133"/>
            <a:ext cx="1219200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751ECC3A-E584-764B-A355-F25654D220E2}"/>
              </a:ext>
            </a:extLst>
          </p:cNvPr>
          <p:cNvSpPr/>
          <p:nvPr/>
        </p:nvSpPr>
        <p:spPr>
          <a:xfrm>
            <a:off x="2049529" y="3053913"/>
            <a:ext cx="2936279" cy="58477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150+ DCs for local breakouts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Peering in global datacenters</a:t>
            </a:r>
          </a:p>
        </p:txBody>
      </p:sp>
      <p:sp>
        <p:nvSpPr>
          <p:cNvPr id="129" name="Rectangle 128">
            <a:extLst>
              <a:ext uri="{FF2B5EF4-FFF2-40B4-BE49-F238E27FC236}">
                <a16:creationId xmlns:a16="http://schemas.microsoft.com/office/drawing/2014/main" id="{F03B228B-AF6A-F14F-9DF0-3364A92FFB10}"/>
              </a:ext>
            </a:extLst>
          </p:cNvPr>
          <p:cNvSpPr/>
          <p:nvPr/>
        </p:nvSpPr>
        <p:spPr>
          <a:xfrm>
            <a:off x="5252841" y="3032225"/>
            <a:ext cx="2824560" cy="58477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Direct access to Office 365</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 no VPN backhaul</a:t>
            </a:r>
          </a:p>
        </p:txBody>
      </p:sp>
      <p:grpSp>
        <p:nvGrpSpPr>
          <p:cNvPr id="19" name="Group 18">
            <a:extLst>
              <a:ext uri="{FF2B5EF4-FFF2-40B4-BE49-F238E27FC236}">
                <a16:creationId xmlns:a16="http://schemas.microsoft.com/office/drawing/2014/main" id="{D21F66EF-8939-1A41-ADA3-3E2A7FB8DDD7}"/>
              </a:ext>
            </a:extLst>
          </p:cNvPr>
          <p:cNvGrpSpPr/>
          <p:nvPr/>
        </p:nvGrpSpPr>
        <p:grpSpPr>
          <a:xfrm>
            <a:off x="6470396" y="2341496"/>
            <a:ext cx="381000" cy="367481"/>
            <a:chOff x="4429125" y="1680394"/>
            <a:chExt cx="285750" cy="275611"/>
          </a:xfrm>
        </p:grpSpPr>
        <p:sp>
          <p:nvSpPr>
            <p:cNvPr id="18" name="Chevron 17">
              <a:extLst>
                <a:ext uri="{FF2B5EF4-FFF2-40B4-BE49-F238E27FC236}">
                  <a16:creationId xmlns:a16="http://schemas.microsoft.com/office/drawing/2014/main" id="{ABD731A1-8107-854D-8068-BDCAA8B81E64}"/>
                </a:ext>
              </a:extLst>
            </p:cNvPr>
            <p:cNvSpPr/>
            <p:nvPr/>
          </p:nvSpPr>
          <p:spPr>
            <a:xfrm rot="5400000">
              <a:off x="4501945" y="1607574"/>
              <a:ext cx="140110" cy="285750"/>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anose="020B0604020202020204"/>
                <a:ea typeface="+mn-ea"/>
                <a:cs typeface="+mn-cs"/>
              </a:endParaRPr>
            </a:p>
          </p:txBody>
        </p:sp>
        <p:sp>
          <p:nvSpPr>
            <p:cNvPr id="131" name="Chevron 130">
              <a:extLst>
                <a:ext uri="{FF2B5EF4-FFF2-40B4-BE49-F238E27FC236}">
                  <a16:creationId xmlns:a16="http://schemas.microsoft.com/office/drawing/2014/main" id="{C613FDD4-3B11-D646-A73B-88A390922F04}"/>
                </a:ext>
              </a:extLst>
            </p:cNvPr>
            <p:cNvSpPr/>
            <p:nvPr/>
          </p:nvSpPr>
          <p:spPr>
            <a:xfrm rot="5400000">
              <a:off x="4501945" y="1743075"/>
              <a:ext cx="140110" cy="2857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grpSp>
      <p:sp>
        <p:nvSpPr>
          <p:cNvPr id="144" name="Freeform 143">
            <a:extLst>
              <a:ext uri="{FF2B5EF4-FFF2-40B4-BE49-F238E27FC236}">
                <a16:creationId xmlns:a16="http://schemas.microsoft.com/office/drawing/2014/main" id="{13C1BACB-AC55-8F4A-8FF2-8560A4C213A4}"/>
              </a:ext>
            </a:extLst>
          </p:cNvPr>
          <p:cNvSpPr>
            <a:spLocks noChangeAspect="1"/>
          </p:cNvSpPr>
          <p:nvPr/>
        </p:nvSpPr>
        <p:spPr>
          <a:xfrm>
            <a:off x="345049" y="3101816"/>
            <a:ext cx="1162825" cy="239992"/>
          </a:xfrm>
          <a:custGeom>
            <a:avLst/>
            <a:gdLst/>
            <a:ahLst/>
            <a:cxnLst>
              <a:cxn ang="3cd4">
                <a:pos x="hc" y="t"/>
              </a:cxn>
              <a:cxn ang="cd2">
                <a:pos x="l" y="vc"/>
              </a:cxn>
              <a:cxn ang="cd4">
                <a:pos x="hc" y="b"/>
              </a:cxn>
              <a:cxn ang="0">
                <a:pos x="r" y="vc"/>
              </a:cxn>
            </a:cxnLst>
            <a:rect l="l" t="t" r="r" b="b"/>
            <a:pathLst>
              <a:path w="28002" h="5780">
                <a:moveTo>
                  <a:pt x="9342" y="2935"/>
                </a:moveTo>
                <a:cubicBezTo>
                  <a:pt x="9488" y="3865"/>
                  <a:pt x="8686" y="4394"/>
                  <a:pt x="7865" y="4449"/>
                </a:cubicBezTo>
                <a:cubicBezTo>
                  <a:pt x="7464" y="5179"/>
                  <a:pt x="6606" y="5780"/>
                  <a:pt x="5384" y="5780"/>
                </a:cubicBezTo>
                <a:cubicBezTo>
                  <a:pt x="4819" y="5780"/>
                  <a:pt x="4363" y="5689"/>
                  <a:pt x="3925" y="5452"/>
                </a:cubicBezTo>
                <a:cubicBezTo>
                  <a:pt x="3816" y="5470"/>
                  <a:pt x="3706" y="5489"/>
                  <a:pt x="3597" y="5489"/>
                </a:cubicBezTo>
                <a:cubicBezTo>
                  <a:pt x="3177" y="5489"/>
                  <a:pt x="2885" y="5398"/>
                  <a:pt x="2593" y="5069"/>
                </a:cubicBezTo>
                <a:cubicBezTo>
                  <a:pt x="3177" y="4321"/>
                  <a:pt x="4928" y="2971"/>
                  <a:pt x="7080" y="3665"/>
                </a:cubicBezTo>
                <a:cubicBezTo>
                  <a:pt x="8230" y="4048"/>
                  <a:pt x="8521" y="3172"/>
                  <a:pt x="8230" y="2845"/>
                </a:cubicBezTo>
                <a:cubicBezTo>
                  <a:pt x="7153" y="1623"/>
                  <a:pt x="4709" y="2717"/>
                  <a:pt x="4618" y="2808"/>
                </a:cubicBezTo>
                <a:cubicBezTo>
                  <a:pt x="5585" y="1349"/>
                  <a:pt x="9014" y="929"/>
                  <a:pt x="9342" y="2935"/>
                </a:cubicBezTo>
                <a:close/>
                <a:moveTo>
                  <a:pt x="6041" y="1258"/>
                </a:moveTo>
                <a:cubicBezTo>
                  <a:pt x="6059" y="1258"/>
                  <a:pt x="5275" y="966"/>
                  <a:pt x="4181" y="1440"/>
                </a:cubicBezTo>
                <a:cubicBezTo>
                  <a:pt x="4162" y="1459"/>
                  <a:pt x="4035" y="1386"/>
                  <a:pt x="4035" y="1386"/>
                </a:cubicBezTo>
                <a:cubicBezTo>
                  <a:pt x="5092" y="692"/>
                  <a:pt x="6023" y="401"/>
                  <a:pt x="6807" y="510"/>
                </a:cubicBezTo>
                <a:cubicBezTo>
                  <a:pt x="6315" y="73"/>
                  <a:pt x="5749" y="0"/>
                  <a:pt x="4928" y="0"/>
                </a:cubicBezTo>
                <a:cubicBezTo>
                  <a:pt x="4016" y="0"/>
                  <a:pt x="3213" y="346"/>
                  <a:pt x="2721" y="875"/>
                </a:cubicBezTo>
                <a:cubicBezTo>
                  <a:pt x="2557" y="838"/>
                  <a:pt x="2393" y="820"/>
                  <a:pt x="2229" y="820"/>
                </a:cubicBezTo>
                <a:cubicBezTo>
                  <a:pt x="1006" y="820"/>
                  <a:pt x="-69" y="1933"/>
                  <a:pt x="4" y="3190"/>
                </a:cubicBezTo>
                <a:cubicBezTo>
                  <a:pt x="77" y="4449"/>
                  <a:pt x="1444" y="5252"/>
                  <a:pt x="2229" y="5033"/>
                </a:cubicBezTo>
                <a:cubicBezTo>
                  <a:pt x="2247" y="5033"/>
                  <a:pt x="2265" y="5033"/>
                  <a:pt x="2284" y="5033"/>
                </a:cubicBezTo>
                <a:cubicBezTo>
                  <a:pt x="2466" y="4193"/>
                  <a:pt x="3177" y="2261"/>
                  <a:pt x="6041" y="1258"/>
                </a:cubicBezTo>
                <a:close/>
                <a:moveTo>
                  <a:pt x="12625" y="2407"/>
                </a:moveTo>
                <a:cubicBezTo>
                  <a:pt x="12771" y="1769"/>
                  <a:pt x="12771" y="1769"/>
                  <a:pt x="12771" y="1769"/>
                </a:cubicBezTo>
                <a:cubicBezTo>
                  <a:pt x="10309" y="1769"/>
                  <a:pt x="10309" y="1769"/>
                  <a:pt x="10309" y="1769"/>
                </a:cubicBezTo>
                <a:cubicBezTo>
                  <a:pt x="10254" y="2006"/>
                  <a:pt x="10254" y="2006"/>
                  <a:pt x="10254" y="2006"/>
                </a:cubicBezTo>
                <a:cubicBezTo>
                  <a:pt x="10236" y="2115"/>
                  <a:pt x="10254" y="2206"/>
                  <a:pt x="10309" y="2279"/>
                </a:cubicBezTo>
                <a:cubicBezTo>
                  <a:pt x="10364" y="2352"/>
                  <a:pt x="10437" y="2389"/>
                  <a:pt x="10546" y="2389"/>
                </a:cubicBezTo>
                <a:cubicBezTo>
                  <a:pt x="11696" y="2389"/>
                  <a:pt x="11696" y="2389"/>
                  <a:pt x="11696" y="2389"/>
                </a:cubicBezTo>
                <a:cubicBezTo>
                  <a:pt x="9671" y="4157"/>
                  <a:pt x="9671" y="4157"/>
                  <a:pt x="9671" y="4157"/>
                </a:cubicBezTo>
                <a:cubicBezTo>
                  <a:pt x="9543" y="4759"/>
                  <a:pt x="9543" y="4759"/>
                  <a:pt x="9543" y="4759"/>
                </a:cubicBezTo>
                <a:cubicBezTo>
                  <a:pt x="12133" y="4759"/>
                  <a:pt x="12133" y="4759"/>
                  <a:pt x="12133" y="4759"/>
                </a:cubicBezTo>
                <a:cubicBezTo>
                  <a:pt x="12297" y="4102"/>
                  <a:pt x="12297" y="4102"/>
                  <a:pt x="12297" y="4102"/>
                </a:cubicBezTo>
                <a:cubicBezTo>
                  <a:pt x="10637" y="4102"/>
                  <a:pt x="10637" y="4102"/>
                  <a:pt x="10637" y="4102"/>
                </a:cubicBezTo>
                <a:close/>
                <a:moveTo>
                  <a:pt x="14267" y="2917"/>
                </a:moveTo>
                <a:cubicBezTo>
                  <a:pt x="14231" y="2917"/>
                  <a:pt x="14103" y="2898"/>
                  <a:pt x="14049" y="2881"/>
                </a:cubicBezTo>
                <a:cubicBezTo>
                  <a:pt x="13684" y="2790"/>
                  <a:pt x="13520" y="2699"/>
                  <a:pt x="13538" y="2571"/>
                </a:cubicBezTo>
                <a:cubicBezTo>
                  <a:pt x="13556" y="2480"/>
                  <a:pt x="13611" y="2425"/>
                  <a:pt x="13684" y="2370"/>
                </a:cubicBezTo>
                <a:cubicBezTo>
                  <a:pt x="13775" y="2334"/>
                  <a:pt x="13885" y="2297"/>
                  <a:pt x="14049" y="2297"/>
                </a:cubicBezTo>
                <a:cubicBezTo>
                  <a:pt x="14194" y="2297"/>
                  <a:pt x="14322" y="2334"/>
                  <a:pt x="14395" y="2407"/>
                </a:cubicBezTo>
                <a:cubicBezTo>
                  <a:pt x="14413" y="2443"/>
                  <a:pt x="14431" y="2462"/>
                  <a:pt x="14468" y="2498"/>
                </a:cubicBezTo>
                <a:cubicBezTo>
                  <a:pt x="14504" y="2626"/>
                  <a:pt x="14595" y="2680"/>
                  <a:pt x="14741" y="2680"/>
                </a:cubicBezTo>
                <a:cubicBezTo>
                  <a:pt x="15234" y="2680"/>
                  <a:pt x="15234" y="2680"/>
                  <a:pt x="15234" y="2680"/>
                </a:cubicBezTo>
                <a:cubicBezTo>
                  <a:pt x="15289" y="2389"/>
                  <a:pt x="15216" y="2152"/>
                  <a:pt x="15052" y="1951"/>
                </a:cubicBezTo>
                <a:cubicBezTo>
                  <a:pt x="14851" y="1787"/>
                  <a:pt x="14559" y="1696"/>
                  <a:pt x="14176" y="1696"/>
                </a:cubicBezTo>
                <a:cubicBezTo>
                  <a:pt x="13812" y="1696"/>
                  <a:pt x="13501" y="1787"/>
                  <a:pt x="13228" y="1951"/>
                </a:cubicBezTo>
                <a:cubicBezTo>
                  <a:pt x="12972" y="2152"/>
                  <a:pt x="12808" y="2389"/>
                  <a:pt x="12735" y="2662"/>
                </a:cubicBezTo>
                <a:cubicBezTo>
                  <a:pt x="12698" y="2898"/>
                  <a:pt x="12717" y="3063"/>
                  <a:pt x="12844" y="3209"/>
                </a:cubicBezTo>
                <a:cubicBezTo>
                  <a:pt x="12954" y="3336"/>
                  <a:pt x="13191" y="3464"/>
                  <a:pt x="13556" y="3555"/>
                </a:cubicBezTo>
                <a:cubicBezTo>
                  <a:pt x="13629" y="3574"/>
                  <a:pt x="13720" y="3592"/>
                  <a:pt x="13848" y="3628"/>
                </a:cubicBezTo>
                <a:cubicBezTo>
                  <a:pt x="14158" y="3683"/>
                  <a:pt x="14286" y="3792"/>
                  <a:pt x="14249" y="3920"/>
                </a:cubicBezTo>
                <a:cubicBezTo>
                  <a:pt x="14231" y="4011"/>
                  <a:pt x="14176" y="4084"/>
                  <a:pt x="14067" y="4139"/>
                </a:cubicBezTo>
                <a:cubicBezTo>
                  <a:pt x="13957" y="4193"/>
                  <a:pt x="13848" y="4212"/>
                  <a:pt x="13702" y="4212"/>
                </a:cubicBezTo>
                <a:cubicBezTo>
                  <a:pt x="13520" y="4212"/>
                  <a:pt x="13374" y="4175"/>
                  <a:pt x="13282" y="4102"/>
                </a:cubicBezTo>
                <a:cubicBezTo>
                  <a:pt x="13191" y="4029"/>
                  <a:pt x="13155" y="3920"/>
                  <a:pt x="13191" y="3774"/>
                </a:cubicBezTo>
                <a:cubicBezTo>
                  <a:pt x="12425" y="3774"/>
                  <a:pt x="12425" y="3774"/>
                  <a:pt x="12425" y="3774"/>
                </a:cubicBezTo>
                <a:cubicBezTo>
                  <a:pt x="12407" y="3811"/>
                  <a:pt x="12407" y="3811"/>
                  <a:pt x="12407" y="3811"/>
                </a:cubicBezTo>
                <a:cubicBezTo>
                  <a:pt x="12334" y="4139"/>
                  <a:pt x="12388" y="4394"/>
                  <a:pt x="12571" y="4558"/>
                </a:cubicBezTo>
                <a:cubicBezTo>
                  <a:pt x="12735" y="4722"/>
                  <a:pt x="13045" y="4814"/>
                  <a:pt x="13465" y="4814"/>
                </a:cubicBezTo>
                <a:cubicBezTo>
                  <a:pt x="13921" y="4814"/>
                  <a:pt x="14267" y="4741"/>
                  <a:pt x="14541" y="4576"/>
                </a:cubicBezTo>
                <a:cubicBezTo>
                  <a:pt x="14814" y="4394"/>
                  <a:pt x="14997" y="4139"/>
                  <a:pt x="15070" y="3811"/>
                </a:cubicBezTo>
                <a:cubicBezTo>
                  <a:pt x="15125" y="3574"/>
                  <a:pt x="15088" y="3391"/>
                  <a:pt x="14979" y="3263"/>
                </a:cubicBezTo>
                <a:cubicBezTo>
                  <a:pt x="14869" y="3136"/>
                  <a:pt x="14614" y="3026"/>
                  <a:pt x="14267" y="2917"/>
                </a:cubicBezTo>
                <a:close/>
                <a:moveTo>
                  <a:pt x="17076" y="3902"/>
                </a:moveTo>
                <a:cubicBezTo>
                  <a:pt x="17022" y="3938"/>
                  <a:pt x="16985" y="3956"/>
                  <a:pt x="16967" y="3975"/>
                </a:cubicBezTo>
                <a:cubicBezTo>
                  <a:pt x="16949" y="4011"/>
                  <a:pt x="16839" y="4084"/>
                  <a:pt x="16821" y="4084"/>
                </a:cubicBezTo>
                <a:cubicBezTo>
                  <a:pt x="16711" y="4139"/>
                  <a:pt x="16602" y="4157"/>
                  <a:pt x="16474" y="4157"/>
                </a:cubicBezTo>
                <a:cubicBezTo>
                  <a:pt x="16274" y="4157"/>
                  <a:pt x="16146" y="4102"/>
                  <a:pt x="16073" y="3975"/>
                </a:cubicBezTo>
                <a:cubicBezTo>
                  <a:pt x="15982" y="3847"/>
                  <a:pt x="15964" y="3592"/>
                  <a:pt x="16037" y="3245"/>
                </a:cubicBezTo>
                <a:cubicBezTo>
                  <a:pt x="16128" y="2898"/>
                  <a:pt x="16237" y="2662"/>
                  <a:pt x="16420" y="2516"/>
                </a:cubicBezTo>
                <a:cubicBezTo>
                  <a:pt x="16547" y="2407"/>
                  <a:pt x="16693" y="2352"/>
                  <a:pt x="16857" y="2352"/>
                </a:cubicBezTo>
                <a:cubicBezTo>
                  <a:pt x="17040" y="2352"/>
                  <a:pt x="17168" y="2407"/>
                  <a:pt x="17241" y="2516"/>
                </a:cubicBezTo>
                <a:cubicBezTo>
                  <a:pt x="17259" y="2553"/>
                  <a:pt x="17295" y="2607"/>
                  <a:pt x="17314" y="2680"/>
                </a:cubicBezTo>
                <a:cubicBezTo>
                  <a:pt x="18098" y="2680"/>
                  <a:pt x="18098" y="2680"/>
                  <a:pt x="18098" y="2680"/>
                </a:cubicBezTo>
                <a:cubicBezTo>
                  <a:pt x="18098" y="2462"/>
                  <a:pt x="18043" y="2261"/>
                  <a:pt x="17934" y="2097"/>
                </a:cubicBezTo>
                <a:cubicBezTo>
                  <a:pt x="17752" y="1824"/>
                  <a:pt x="17441" y="1696"/>
                  <a:pt x="16985" y="1696"/>
                </a:cubicBezTo>
                <a:cubicBezTo>
                  <a:pt x="16547" y="1696"/>
                  <a:pt x="16183" y="1842"/>
                  <a:pt x="15891" y="2115"/>
                </a:cubicBezTo>
                <a:cubicBezTo>
                  <a:pt x="15599" y="2389"/>
                  <a:pt x="15398" y="2753"/>
                  <a:pt x="15271" y="3245"/>
                </a:cubicBezTo>
                <a:cubicBezTo>
                  <a:pt x="15161" y="3738"/>
                  <a:pt x="15198" y="4139"/>
                  <a:pt x="15380" y="4394"/>
                </a:cubicBezTo>
                <a:cubicBezTo>
                  <a:pt x="15544" y="4686"/>
                  <a:pt x="15854" y="4814"/>
                  <a:pt x="16292" y="4814"/>
                </a:cubicBezTo>
                <a:cubicBezTo>
                  <a:pt x="16638" y="4814"/>
                  <a:pt x="16949" y="4722"/>
                  <a:pt x="17222" y="4558"/>
                </a:cubicBezTo>
                <a:cubicBezTo>
                  <a:pt x="17496" y="4394"/>
                  <a:pt x="17697" y="4157"/>
                  <a:pt x="17861" y="3829"/>
                </a:cubicBezTo>
                <a:cubicBezTo>
                  <a:pt x="17295" y="3829"/>
                  <a:pt x="17295" y="3829"/>
                  <a:pt x="17295" y="3829"/>
                </a:cubicBezTo>
                <a:cubicBezTo>
                  <a:pt x="17204" y="3829"/>
                  <a:pt x="17131" y="3847"/>
                  <a:pt x="17076" y="3902"/>
                </a:cubicBezTo>
                <a:close/>
                <a:moveTo>
                  <a:pt x="20505" y="3574"/>
                </a:moveTo>
                <a:cubicBezTo>
                  <a:pt x="20451" y="3865"/>
                  <a:pt x="20341" y="4102"/>
                  <a:pt x="20195" y="4266"/>
                </a:cubicBezTo>
                <a:cubicBezTo>
                  <a:pt x="20050" y="4449"/>
                  <a:pt x="19886" y="4558"/>
                  <a:pt x="19721" y="4631"/>
                </a:cubicBezTo>
                <a:cubicBezTo>
                  <a:pt x="19539" y="4722"/>
                  <a:pt x="19357" y="4777"/>
                  <a:pt x="19174" y="4795"/>
                </a:cubicBezTo>
                <a:cubicBezTo>
                  <a:pt x="18992" y="4814"/>
                  <a:pt x="18846" y="4814"/>
                  <a:pt x="18700" y="4814"/>
                </a:cubicBezTo>
                <a:cubicBezTo>
                  <a:pt x="18444" y="4814"/>
                  <a:pt x="18207" y="4741"/>
                  <a:pt x="18043" y="4595"/>
                </a:cubicBezTo>
                <a:cubicBezTo>
                  <a:pt x="17879" y="4449"/>
                  <a:pt x="17824" y="4212"/>
                  <a:pt x="17916" y="3865"/>
                </a:cubicBezTo>
                <a:cubicBezTo>
                  <a:pt x="17988" y="3555"/>
                  <a:pt x="18116" y="3336"/>
                  <a:pt x="18335" y="3190"/>
                </a:cubicBezTo>
                <a:cubicBezTo>
                  <a:pt x="18554" y="3063"/>
                  <a:pt x="18809" y="2971"/>
                  <a:pt x="19101" y="2917"/>
                </a:cubicBezTo>
                <a:cubicBezTo>
                  <a:pt x="19138" y="2917"/>
                  <a:pt x="19357" y="2881"/>
                  <a:pt x="19430" y="2881"/>
                </a:cubicBezTo>
                <a:cubicBezTo>
                  <a:pt x="19776" y="2826"/>
                  <a:pt x="19958" y="2735"/>
                  <a:pt x="19995" y="2589"/>
                </a:cubicBezTo>
                <a:cubicBezTo>
                  <a:pt x="20013" y="2480"/>
                  <a:pt x="19977" y="2407"/>
                  <a:pt x="19867" y="2370"/>
                </a:cubicBezTo>
                <a:cubicBezTo>
                  <a:pt x="19758" y="2334"/>
                  <a:pt x="19649" y="2316"/>
                  <a:pt x="19557" y="2316"/>
                </a:cubicBezTo>
                <a:cubicBezTo>
                  <a:pt x="19448" y="2316"/>
                  <a:pt x="19357" y="2334"/>
                  <a:pt x="19265" y="2370"/>
                </a:cubicBezTo>
                <a:cubicBezTo>
                  <a:pt x="19174" y="2389"/>
                  <a:pt x="19101" y="2443"/>
                  <a:pt x="19046" y="2534"/>
                </a:cubicBezTo>
                <a:cubicBezTo>
                  <a:pt x="18298" y="2534"/>
                  <a:pt x="18298" y="2534"/>
                  <a:pt x="18298" y="2534"/>
                </a:cubicBezTo>
                <a:cubicBezTo>
                  <a:pt x="18371" y="2297"/>
                  <a:pt x="18517" y="2115"/>
                  <a:pt x="18736" y="1951"/>
                </a:cubicBezTo>
                <a:cubicBezTo>
                  <a:pt x="18973" y="1787"/>
                  <a:pt x="19284" y="1696"/>
                  <a:pt x="19667" y="1696"/>
                </a:cubicBezTo>
                <a:cubicBezTo>
                  <a:pt x="20086" y="1696"/>
                  <a:pt x="20396" y="1769"/>
                  <a:pt x="20560" y="1915"/>
                </a:cubicBezTo>
                <a:cubicBezTo>
                  <a:pt x="20743" y="2061"/>
                  <a:pt x="20816" y="2279"/>
                  <a:pt x="20743" y="2534"/>
                </a:cubicBezTo>
                <a:close/>
                <a:moveTo>
                  <a:pt x="19849" y="3245"/>
                </a:moveTo>
                <a:cubicBezTo>
                  <a:pt x="19740" y="3300"/>
                  <a:pt x="19576" y="3355"/>
                  <a:pt x="19375" y="3391"/>
                </a:cubicBezTo>
                <a:cubicBezTo>
                  <a:pt x="19101" y="3446"/>
                  <a:pt x="19101" y="3446"/>
                  <a:pt x="19101" y="3446"/>
                </a:cubicBezTo>
                <a:cubicBezTo>
                  <a:pt x="18955" y="3501"/>
                  <a:pt x="18864" y="3537"/>
                  <a:pt x="18773" y="3592"/>
                </a:cubicBezTo>
                <a:cubicBezTo>
                  <a:pt x="18718" y="3683"/>
                  <a:pt x="18663" y="3774"/>
                  <a:pt x="18645" y="3847"/>
                </a:cubicBezTo>
                <a:cubicBezTo>
                  <a:pt x="18627" y="3956"/>
                  <a:pt x="18627" y="4048"/>
                  <a:pt x="18681" y="4120"/>
                </a:cubicBezTo>
                <a:cubicBezTo>
                  <a:pt x="18736" y="4175"/>
                  <a:pt x="18827" y="4212"/>
                  <a:pt x="18955" y="4212"/>
                </a:cubicBezTo>
                <a:cubicBezTo>
                  <a:pt x="19174" y="4212"/>
                  <a:pt x="19338" y="4157"/>
                  <a:pt x="19503" y="4029"/>
                </a:cubicBezTo>
                <a:cubicBezTo>
                  <a:pt x="19649" y="3902"/>
                  <a:pt x="19740" y="3738"/>
                  <a:pt x="19794" y="3537"/>
                </a:cubicBezTo>
                <a:close/>
                <a:moveTo>
                  <a:pt x="22038" y="984"/>
                </a:moveTo>
                <a:cubicBezTo>
                  <a:pt x="21983" y="911"/>
                  <a:pt x="21892" y="893"/>
                  <a:pt x="21801" y="893"/>
                </a:cubicBezTo>
                <a:cubicBezTo>
                  <a:pt x="21381" y="893"/>
                  <a:pt x="21381" y="893"/>
                  <a:pt x="21381" y="893"/>
                </a:cubicBezTo>
                <a:cubicBezTo>
                  <a:pt x="20505" y="4759"/>
                  <a:pt x="20505" y="4759"/>
                  <a:pt x="20505" y="4759"/>
                </a:cubicBezTo>
                <a:cubicBezTo>
                  <a:pt x="21290" y="4759"/>
                  <a:pt x="21290" y="4759"/>
                  <a:pt x="21290" y="4759"/>
                </a:cubicBezTo>
                <a:cubicBezTo>
                  <a:pt x="22092" y="1258"/>
                  <a:pt x="22092" y="1258"/>
                  <a:pt x="22092" y="1258"/>
                </a:cubicBezTo>
                <a:cubicBezTo>
                  <a:pt x="22111" y="1148"/>
                  <a:pt x="22092" y="1057"/>
                  <a:pt x="22038" y="984"/>
                </a:cubicBezTo>
                <a:close/>
                <a:moveTo>
                  <a:pt x="23844" y="3829"/>
                </a:moveTo>
                <a:cubicBezTo>
                  <a:pt x="24409" y="3829"/>
                  <a:pt x="24409" y="3829"/>
                  <a:pt x="24409" y="3829"/>
                </a:cubicBezTo>
                <a:cubicBezTo>
                  <a:pt x="24245" y="4157"/>
                  <a:pt x="24026" y="4394"/>
                  <a:pt x="23771" y="4558"/>
                </a:cubicBezTo>
                <a:cubicBezTo>
                  <a:pt x="23497" y="4722"/>
                  <a:pt x="23187" y="4814"/>
                  <a:pt x="22822" y="4814"/>
                </a:cubicBezTo>
                <a:cubicBezTo>
                  <a:pt x="22402" y="4814"/>
                  <a:pt x="22092" y="4686"/>
                  <a:pt x="21910" y="4394"/>
                </a:cubicBezTo>
                <a:cubicBezTo>
                  <a:pt x="21746" y="4139"/>
                  <a:pt x="21710" y="3738"/>
                  <a:pt x="21819" y="3245"/>
                </a:cubicBezTo>
                <a:cubicBezTo>
                  <a:pt x="21928" y="2753"/>
                  <a:pt x="22129" y="2389"/>
                  <a:pt x="22421" y="2115"/>
                </a:cubicBezTo>
                <a:cubicBezTo>
                  <a:pt x="22731" y="1842"/>
                  <a:pt x="23096" y="1696"/>
                  <a:pt x="23534" y="1696"/>
                </a:cubicBezTo>
                <a:cubicBezTo>
                  <a:pt x="23971" y="1696"/>
                  <a:pt x="24299" y="1824"/>
                  <a:pt x="24482" y="2097"/>
                </a:cubicBezTo>
                <a:cubicBezTo>
                  <a:pt x="24664" y="2389"/>
                  <a:pt x="24701" y="2772"/>
                  <a:pt x="24573" y="3263"/>
                </a:cubicBezTo>
                <a:cubicBezTo>
                  <a:pt x="24573" y="3300"/>
                  <a:pt x="24537" y="3446"/>
                  <a:pt x="24518" y="3464"/>
                </a:cubicBezTo>
                <a:cubicBezTo>
                  <a:pt x="22567" y="3464"/>
                  <a:pt x="22567" y="3464"/>
                  <a:pt x="22567" y="3464"/>
                </a:cubicBezTo>
                <a:cubicBezTo>
                  <a:pt x="22530" y="3701"/>
                  <a:pt x="22548" y="3865"/>
                  <a:pt x="22621" y="3975"/>
                </a:cubicBezTo>
                <a:cubicBezTo>
                  <a:pt x="22694" y="4102"/>
                  <a:pt x="22822" y="4175"/>
                  <a:pt x="23023" y="4157"/>
                </a:cubicBezTo>
                <a:cubicBezTo>
                  <a:pt x="23297" y="4157"/>
                  <a:pt x="23406" y="4066"/>
                  <a:pt x="23443" y="4048"/>
                </a:cubicBezTo>
                <a:cubicBezTo>
                  <a:pt x="23461" y="4029"/>
                  <a:pt x="23552" y="3938"/>
                  <a:pt x="23625" y="3902"/>
                </a:cubicBezTo>
                <a:cubicBezTo>
                  <a:pt x="23680" y="3847"/>
                  <a:pt x="23753" y="3829"/>
                  <a:pt x="23844" y="3829"/>
                </a:cubicBezTo>
                <a:close/>
                <a:moveTo>
                  <a:pt x="22694" y="2953"/>
                </a:moveTo>
                <a:cubicBezTo>
                  <a:pt x="23844" y="2953"/>
                  <a:pt x="23844" y="2953"/>
                  <a:pt x="23844" y="2953"/>
                </a:cubicBezTo>
                <a:cubicBezTo>
                  <a:pt x="23862" y="2753"/>
                  <a:pt x="23844" y="2607"/>
                  <a:pt x="23789" y="2516"/>
                </a:cubicBezTo>
                <a:cubicBezTo>
                  <a:pt x="23716" y="2407"/>
                  <a:pt x="23588" y="2352"/>
                  <a:pt x="23406" y="2352"/>
                </a:cubicBezTo>
                <a:cubicBezTo>
                  <a:pt x="23242" y="2352"/>
                  <a:pt x="23096" y="2407"/>
                  <a:pt x="22968" y="2516"/>
                </a:cubicBezTo>
                <a:cubicBezTo>
                  <a:pt x="22822" y="2607"/>
                  <a:pt x="22731" y="2772"/>
                  <a:pt x="22694" y="2953"/>
                </a:cubicBezTo>
                <a:close/>
                <a:moveTo>
                  <a:pt x="26689" y="1769"/>
                </a:moveTo>
                <a:cubicBezTo>
                  <a:pt x="26488" y="1769"/>
                  <a:pt x="26288" y="1787"/>
                  <a:pt x="26087" y="1842"/>
                </a:cubicBezTo>
                <a:cubicBezTo>
                  <a:pt x="25887" y="1897"/>
                  <a:pt x="25704" y="1988"/>
                  <a:pt x="25522" y="2097"/>
                </a:cubicBezTo>
                <a:cubicBezTo>
                  <a:pt x="25358" y="2206"/>
                  <a:pt x="25194" y="2370"/>
                  <a:pt x="25066" y="2571"/>
                </a:cubicBezTo>
                <a:cubicBezTo>
                  <a:pt x="24938" y="2772"/>
                  <a:pt x="24829" y="3008"/>
                  <a:pt x="24774" y="3300"/>
                </a:cubicBezTo>
                <a:cubicBezTo>
                  <a:pt x="24427" y="4759"/>
                  <a:pt x="24427" y="4759"/>
                  <a:pt x="24427" y="4759"/>
                </a:cubicBezTo>
                <a:cubicBezTo>
                  <a:pt x="25230" y="4759"/>
                  <a:pt x="25230" y="4759"/>
                  <a:pt x="25230" y="4759"/>
                </a:cubicBezTo>
                <a:cubicBezTo>
                  <a:pt x="25577" y="3227"/>
                  <a:pt x="25577" y="3227"/>
                  <a:pt x="25577" y="3227"/>
                </a:cubicBezTo>
                <a:cubicBezTo>
                  <a:pt x="25631" y="2990"/>
                  <a:pt x="25741" y="2845"/>
                  <a:pt x="25850" y="2717"/>
                </a:cubicBezTo>
                <a:cubicBezTo>
                  <a:pt x="26123" y="2407"/>
                  <a:pt x="26634" y="2443"/>
                  <a:pt x="26634" y="2443"/>
                </a:cubicBezTo>
                <a:cubicBezTo>
                  <a:pt x="26817" y="1769"/>
                  <a:pt x="26817" y="1769"/>
                  <a:pt x="26817" y="1769"/>
                </a:cubicBezTo>
                <a:cubicBezTo>
                  <a:pt x="26799" y="1769"/>
                  <a:pt x="26707" y="1769"/>
                  <a:pt x="26689" y="1769"/>
                </a:cubicBezTo>
                <a:close/>
                <a:moveTo>
                  <a:pt x="26908" y="1185"/>
                </a:moveTo>
                <a:cubicBezTo>
                  <a:pt x="26926" y="1094"/>
                  <a:pt x="26926" y="1094"/>
                  <a:pt x="26926" y="1094"/>
                </a:cubicBezTo>
                <a:cubicBezTo>
                  <a:pt x="27346" y="1094"/>
                  <a:pt x="27346" y="1094"/>
                  <a:pt x="27346" y="1094"/>
                </a:cubicBezTo>
                <a:cubicBezTo>
                  <a:pt x="27328" y="1185"/>
                  <a:pt x="27328" y="1185"/>
                  <a:pt x="27328" y="1185"/>
                </a:cubicBezTo>
                <a:cubicBezTo>
                  <a:pt x="27182" y="1185"/>
                  <a:pt x="27182" y="1185"/>
                  <a:pt x="27182" y="1185"/>
                </a:cubicBezTo>
                <a:cubicBezTo>
                  <a:pt x="27091" y="1586"/>
                  <a:pt x="27091" y="1586"/>
                  <a:pt x="27091" y="1586"/>
                </a:cubicBezTo>
                <a:cubicBezTo>
                  <a:pt x="26981" y="1586"/>
                  <a:pt x="26981" y="1586"/>
                  <a:pt x="26981" y="1586"/>
                </a:cubicBezTo>
                <a:cubicBezTo>
                  <a:pt x="27072" y="1185"/>
                  <a:pt x="27072" y="1185"/>
                  <a:pt x="27072" y="1185"/>
                </a:cubicBezTo>
                <a:close/>
                <a:moveTo>
                  <a:pt x="27601" y="1094"/>
                </a:moveTo>
                <a:cubicBezTo>
                  <a:pt x="27638" y="1459"/>
                  <a:pt x="27638" y="1459"/>
                  <a:pt x="27638" y="1459"/>
                </a:cubicBezTo>
                <a:cubicBezTo>
                  <a:pt x="27838" y="1094"/>
                  <a:pt x="27838" y="1094"/>
                  <a:pt x="27838" y="1094"/>
                </a:cubicBezTo>
                <a:cubicBezTo>
                  <a:pt x="28002" y="1094"/>
                  <a:pt x="28002" y="1094"/>
                  <a:pt x="28002" y="1094"/>
                </a:cubicBezTo>
                <a:cubicBezTo>
                  <a:pt x="27893" y="1586"/>
                  <a:pt x="27893" y="1586"/>
                  <a:pt x="27893" y="1586"/>
                </a:cubicBezTo>
                <a:cubicBezTo>
                  <a:pt x="27784" y="1586"/>
                  <a:pt x="27784" y="1586"/>
                  <a:pt x="27784" y="1586"/>
                </a:cubicBezTo>
                <a:cubicBezTo>
                  <a:pt x="27875" y="1185"/>
                  <a:pt x="27875" y="1185"/>
                  <a:pt x="27875" y="1185"/>
                </a:cubicBezTo>
                <a:cubicBezTo>
                  <a:pt x="27656" y="1586"/>
                  <a:pt x="27656" y="1586"/>
                  <a:pt x="27656" y="1586"/>
                </a:cubicBezTo>
                <a:cubicBezTo>
                  <a:pt x="27583" y="1586"/>
                  <a:pt x="27583" y="1586"/>
                  <a:pt x="27583" y="1586"/>
                </a:cubicBezTo>
                <a:cubicBezTo>
                  <a:pt x="27528" y="1185"/>
                  <a:pt x="27528" y="1185"/>
                  <a:pt x="27528" y="1185"/>
                </a:cubicBezTo>
                <a:cubicBezTo>
                  <a:pt x="27455" y="1586"/>
                  <a:pt x="27455" y="1586"/>
                  <a:pt x="27455" y="1586"/>
                </a:cubicBezTo>
                <a:cubicBezTo>
                  <a:pt x="27346" y="1586"/>
                  <a:pt x="27346" y="1586"/>
                  <a:pt x="27346" y="1586"/>
                </a:cubicBezTo>
                <a:cubicBezTo>
                  <a:pt x="27455" y="1094"/>
                  <a:pt x="27455" y="1094"/>
                  <a:pt x="27455" y="1094"/>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algn="l" defTabSz="914377"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itchFamily="18"/>
              <a:ea typeface="SimSun" pitchFamily="2"/>
              <a:cs typeface="Lucida Sans" pitchFamily="2"/>
            </a:endParaRPr>
          </a:p>
        </p:txBody>
      </p:sp>
      <p:pic>
        <p:nvPicPr>
          <p:cNvPr id="146" name="Graphic 145">
            <a:extLst>
              <a:ext uri="{FF2B5EF4-FFF2-40B4-BE49-F238E27FC236}">
                <a16:creationId xmlns:a16="http://schemas.microsoft.com/office/drawing/2014/main" id="{430D7A6A-7DBC-0D42-B32A-66160F5B72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9493" y="1672013"/>
            <a:ext cx="991420" cy="211352"/>
          </a:xfrm>
          <a:prstGeom prst="rect">
            <a:avLst/>
          </a:prstGeom>
        </p:spPr>
      </p:pic>
      <p:grpSp>
        <p:nvGrpSpPr>
          <p:cNvPr id="147" name="Group 146">
            <a:extLst>
              <a:ext uri="{FF2B5EF4-FFF2-40B4-BE49-F238E27FC236}">
                <a16:creationId xmlns:a16="http://schemas.microsoft.com/office/drawing/2014/main" id="{5AA68AF6-C643-DD4C-B371-09F4363FFD9B}"/>
              </a:ext>
            </a:extLst>
          </p:cNvPr>
          <p:cNvGrpSpPr/>
          <p:nvPr/>
        </p:nvGrpSpPr>
        <p:grpSpPr>
          <a:xfrm>
            <a:off x="3323752" y="2328385"/>
            <a:ext cx="381000" cy="367481"/>
            <a:chOff x="4429125" y="1680394"/>
            <a:chExt cx="285750" cy="275611"/>
          </a:xfrm>
        </p:grpSpPr>
        <p:sp>
          <p:nvSpPr>
            <p:cNvPr id="148" name="Chevron 147">
              <a:extLst>
                <a:ext uri="{FF2B5EF4-FFF2-40B4-BE49-F238E27FC236}">
                  <a16:creationId xmlns:a16="http://schemas.microsoft.com/office/drawing/2014/main" id="{73CC2934-864A-4E48-B0AB-F0C22B652C90}"/>
                </a:ext>
              </a:extLst>
            </p:cNvPr>
            <p:cNvSpPr/>
            <p:nvPr/>
          </p:nvSpPr>
          <p:spPr>
            <a:xfrm rot="5400000">
              <a:off x="4501945" y="1607574"/>
              <a:ext cx="140110" cy="285750"/>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anose="020B0604020202020204"/>
                <a:ea typeface="+mn-ea"/>
                <a:cs typeface="+mn-cs"/>
              </a:endParaRPr>
            </a:p>
          </p:txBody>
        </p:sp>
        <p:sp>
          <p:nvSpPr>
            <p:cNvPr id="149" name="Chevron 148">
              <a:extLst>
                <a:ext uri="{FF2B5EF4-FFF2-40B4-BE49-F238E27FC236}">
                  <a16:creationId xmlns:a16="http://schemas.microsoft.com/office/drawing/2014/main" id="{909F7C76-56E4-4A48-BE8D-F4A3F28D30FE}"/>
                </a:ext>
              </a:extLst>
            </p:cNvPr>
            <p:cNvSpPr/>
            <p:nvPr/>
          </p:nvSpPr>
          <p:spPr>
            <a:xfrm rot="5400000">
              <a:off x="4501945" y="1743075"/>
              <a:ext cx="140110" cy="2857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anose="020B0604020202020204"/>
                <a:ea typeface="+mn-ea"/>
                <a:cs typeface="+mn-cs"/>
              </a:endParaRPr>
            </a:p>
          </p:txBody>
        </p:sp>
      </p:grpSp>
      <p:sp>
        <p:nvSpPr>
          <p:cNvPr id="150" name="Rectangle 149">
            <a:extLst>
              <a:ext uri="{FF2B5EF4-FFF2-40B4-BE49-F238E27FC236}">
                <a16:creationId xmlns:a16="http://schemas.microsoft.com/office/drawing/2014/main" id="{158C6BEC-F5C3-5347-9372-9089CB98ED7F}"/>
              </a:ext>
            </a:extLst>
          </p:cNvPr>
          <p:cNvSpPr/>
          <p:nvPr/>
        </p:nvSpPr>
        <p:spPr>
          <a:xfrm>
            <a:off x="8829085" y="3036242"/>
            <a:ext cx="2888759" cy="584775"/>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Prioritize Office 365 traffic over YouTube / internet traffic </a:t>
            </a:r>
          </a:p>
        </p:txBody>
      </p:sp>
      <p:grpSp>
        <p:nvGrpSpPr>
          <p:cNvPr id="151" name="Group 150">
            <a:extLst>
              <a:ext uri="{FF2B5EF4-FFF2-40B4-BE49-F238E27FC236}">
                <a16:creationId xmlns:a16="http://schemas.microsoft.com/office/drawing/2014/main" id="{E4B64807-0AB7-034F-9924-38E91C13E833}"/>
              </a:ext>
            </a:extLst>
          </p:cNvPr>
          <p:cNvGrpSpPr/>
          <p:nvPr/>
        </p:nvGrpSpPr>
        <p:grpSpPr>
          <a:xfrm>
            <a:off x="10082964" y="2343950"/>
            <a:ext cx="381000" cy="367481"/>
            <a:chOff x="4429125" y="1680394"/>
            <a:chExt cx="285750" cy="275611"/>
          </a:xfrm>
        </p:grpSpPr>
        <p:sp>
          <p:nvSpPr>
            <p:cNvPr id="152" name="Chevron 151">
              <a:extLst>
                <a:ext uri="{FF2B5EF4-FFF2-40B4-BE49-F238E27FC236}">
                  <a16:creationId xmlns:a16="http://schemas.microsoft.com/office/drawing/2014/main" id="{849B702E-7F85-DE4B-BA0C-716396E64605}"/>
                </a:ext>
              </a:extLst>
            </p:cNvPr>
            <p:cNvSpPr/>
            <p:nvPr/>
          </p:nvSpPr>
          <p:spPr>
            <a:xfrm rot="5400000">
              <a:off x="4501945" y="1607574"/>
              <a:ext cx="140110" cy="285750"/>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157" name="Chevron 156">
              <a:extLst>
                <a:ext uri="{FF2B5EF4-FFF2-40B4-BE49-F238E27FC236}">
                  <a16:creationId xmlns:a16="http://schemas.microsoft.com/office/drawing/2014/main" id="{7517635A-530A-3B48-B447-3563DB5DF809}"/>
                </a:ext>
              </a:extLst>
            </p:cNvPr>
            <p:cNvSpPr/>
            <p:nvPr/>
          </p:nvSpPr>
          <p:spPr>
            <a:xfrm rot="5400000">
              <a:off x="4501945" y="1743075"/>
              <a:ext cx="140110" cy="28575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B3E42"/>
                </a:solidFill>
                <a:effectLst/>
                <a:uLnTx/>
                <a:uFillTx/>
                <a:latin typeface="Arial" panose="020B0604020202020204"/>
                <a:ea typeface="+mn-ea"/>
                <a:cs typeface="+mn-cs"/>
              </a:endParaRPr>
            </a:p>
          </p:txBody>
        </p:sp>
      </p:grpSp>
      <p:sp>
        <p:nvSpPr>
          <p:cNvPr id="31" name="Rectangle 30">
            <a:extLst>
              <a:ext uri="{FF2B5EF4-FFF2-40B4-BE49-F238E27FC236}">
                <a16:creationId xmlns:a16="http://schemas.microsoft.com/office/drawing/2014/main" id="{45557F01-9E90-B349-8351-3BEE4F97813F}"/>
              </a:ext>
            </a:extLst>
          </p:cNvPr>
          <p:cNvSpPr/>
          <p:nvPr/>
        </p:nvSpPr>
        <p:spPr>
          <a:xfrm>
            <a:off x="117002" y="1884791"/>
            <a:ext cx="1847087"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ＭＳ Ｐゴシック" charset="-128"/>
                <a:cs typeface="Arial" panose="020B0604020202020204" pitchFamily="34" charset="0"/>
              </a:rPr>
              <a:t>Recommendation</a:t>
            </a:r>
          </a:p>
        </p:txBody>
      </p:sp>
      <p:sp>
        <p:nvSpPr>
          <p:cNvPr id="32" name="Rectangle 31">
            <a:extLst>
              <a:ext uri="{FF2B5EF4-FFF2-40B4-BE49-F238E27FC236}">
                <a16:creationId xmlns:a16="http://schemas.microsoft.com/office/drawing/2014/main" id="{A75B81A7-D216-8547-ABE2-AA16043F031F}"/>
              </a:ext>
            </a:extLst>
          </p:cNvPr>
          <p:cNvSpPr/>
          <p:nvPr/>
        </p:nvSpPr>
        <p:spPr>
          <a:xfrm>
            <a:off x="430728" y="3322955"/>
            <a:ext cx="983601"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9CDA"/>
                </a:solidFill>
                <a:effectLst/>
                <a:uLnTx/>
                <a:uFillTx/>
                <a:latin typeface="Arial" panose="020B0604020202020204" pitchFamily="34" charset="0"/>
                <a:ea typeface="ＭＳ Ｐゴシック" charset="-128"/>
                <a:cs typeface="Arial" panose="020B0604020202020204" pitchFamily="34" charset="0"/>
              </a:rPr>
              <a:t>Solution</a:t>
            </a:r>
          </a:p>
        </p:txBody>
      </p:sp>
    </p:spTree>
    <p:extLst>
      <p:ext uri="{BB962C8B-B14F-4D97-AF65-F5344CB8AC3E}">
        <p14:creationId xmlns:p14="http://schemas.microsoft.com/office/powerpoint/2010/main" val="78327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100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1000"/>
                                        <p:tgtEl>
                                          <p:spTgt spid="14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childTnLst>
                                </p:cTn>
                              </p:par>
                            </p:childTnLst>
                          </p:cTn>
                        </p:par>
                        <p:par>
                          <p:cTn id="22" fill="hold">
                            <p:stCondLst>
                              <p:cond delay="3000"/>
                            </p:stCondLst>
                            <p:childTnLst>
                              <p:par>
                                <p:cTn id="23" presetID="22" presetClass="entr" presetSubtype="1" fill="hold" nodeType="after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up)">
                                      <p:cBhvr>
                                        <p:cTn id="25" dur="500"/>
                                        <p:tgtEl>
                                          <p:spTgt spid="147"/>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fade">
                                      <p:cBhvr>
                                        <p:cTn id="34" dur="500"/>
                                        <p:tgtEl>
                                          <p:spTgt spid="109"/>
                                        </p:tgtEl>
                                      </p:cBhvr>
                                    </p:animEffect>
                                  </p:childTnLst>
                                </p:cTn>
                              </p:par>
                            </p:childTnLst>
                          </p:cTn>
                        </p:par>
                        <p:par>
                          <p:cTn id="35" fill="hold">
                            <p:stCondLst>
                              <p:cond delay="500"/>
                            </p:stCondLst>
                            <p:childTnLst>
                              <p:par>
                                <p:cTn id="36" presetID="22" presetClass="entr" presetSubtype="1" fill="hold" nodeType="after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wipe(up)">
                                      <p:cBhvr>
                                        <p:cTn id="38" dur="500"/>
                                        <p:tgtEl>
                                          <p:spTgt spid="19"/>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129"/>
                                        </p:tgtEl>
                                        <p:attrNameLst>
                                          <p:attrName>style.visibility</p:attrName>
                                        </p:attrNameLst>
                                      </p:cBhvr>
                                      <p:to>
                                        <p:strVal val="visible"/>
                                      </p:to>
                                    </p:set>
                                    <p:animEffect transition="in" filter="fade">
                                      <p:cBhvr>
                                        <p:cTn id="42" dur="500"/>
                                        <p:tgtEl>
                                          <p:spTgt spid="1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childTnLst>
                          </p:cTn>
                        </p:par>
                        <p:par>
                          <p:cTn id="48" fill="hold">
                            <p:stCondLst>
                              <p:cond delay="500"/>
                            </p:stCondLst>
                            <p:childTnLst>
                              <p:par>
                                <p:cTn id="49" presetID="22" presetClass="entr" presetSubtype="1" fill="hold" nodeType="afterEffect">
                                  <p:stCondLst>
                                    <p:cond delay="500"/>
                                  </p:stCondLst>
                                  <p:childTnLst>
                                    <p:set>
                                      <p:cBhvr>
                                        <p:cTn id="50" dur="1" fill="hold">
                                          <p:stCondLst>
                                            <p:cond delay="0"/>
                                          </p:stCondLst>
                                        </p:cTn>
                                        <p:tgtEl>
                                          <p:spTgt spid="151"/>
                                        </p:tgtEl>
                                        <p:attrNameLst>
                                          <p:attrName>style.visibility</p:attrName>
                                        </p:attrNameLst>
                                      </p:cBhvr>
                                      <p:to>
                                        <p:strVal val="visible"/>
                                      </p:to>
                                    </p:set>
                                    <p:animEffect transition="in" filter="wipe(up)">
                                      <p:cBhvr>
                                        <p:cTn id="51" dur="500"/>
                                        <p:tgtEl>
                                          <p:spTgt spid="151"/>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childTnLst>
                          </p:cTn>
                        </p:par>
                      </p:childTnLst>
                    </p:cTn>
                  </p:par>
                  <p:par>
                    <p:cTn id="56" fill="hold">
                      <p:stCondLst>
                        <p:cond delay="indefinite"/>
                      </p:stCondLst>
                      <p:childTnLst>
                        <p:par>
                          <p:cTn id="57" fill="hold">
                            <p:stCondLst>
                              <p:cond delay="0"/>
                            </p:stCondLst>
                            <p:childTnLst>
                              <p:par>
                                <p:cTn id="58" presetID="55" presetClass="entr" presetSubtype="0" fill="hold" nodeType="clickEffect">
                                  <p:stCondLst>
                                    <p:cond delay="0"/>
                                  </p:stCondLst>
                                  <p:childTnLst>
                                    <p:set>
                                      <p:cBhvr>
                                        <p:cTn id="59" dur="1" fill="hold">
                                          <p:stCondLst>
                                            <p:cond delay="0"/>
                                          </p:stCondLst>
                                        </p:cTn>
                                        <p:tgtEl>
                                          <p:spTgt spid="124"/>
                                        </p:tgtEl>
                                        <p:attrNameLst>
                                          <p:attrName>style.visibility</p:attrName>
                                        </p:attrNameLst>
                                      </p:cBhvr>
                                      <p:to>
                                        <p:strVal val="visible"/>
                                      </p:to>
                                    </p:set>
                                    <p:anim calcmode="lin" valueType="num">
                                      <p:cBhvr>
                                        <p:cTn id="60" dur="500" fill="hold"/>
                                        <p:tgtEl>
                                          <p:spTgt spid="124"/>
                                        </p:tgtEl>
                                        <p:attrNameLst>
                                          <p:attrName>ppt_w</p:attrName>
                                        </p:attrNameLst>
                                      </p:cBhvr>
                                      <p:tavLst>
                                        <p:tav tm="0">
                                          <p:val>
                                            <p:strVal val="#ppt_w*0.70"/>
                                          </p:val>
                                        </p:tav>
                                        <p:tav tm="100000">
                                          <p:val>
                                            <p:strVal val="#ppt_w"/>
                                          </p:val>
                                        </p:tav>
                                      </p:tavLst>
                                    </p:anim>
                                    <p:anim calcmode="lin" valueType="num">
                                      <p:cBhvr>
                                        <p:cTn id="61" dur="500" fill="hold"/>
                                        <p:tgtEl>
                                          <p:spTgt spid="124"/>
                                        </p:tgtEl>
                                        <p:attrNameLst>
                                          <p:attrName>ppt_h</p:attrName>
                                        </p:attrNameLst>
                                      </p:cBhvr>
                                      <p:tavLst>
                                        <p:tav tm="0">
                                          <p:val>
                                            <p:strVal val="#ppt_h"/>
                                          </p:val>
                                        </p:tav>
                                        <p:tav tm="100000">
                                          <p:val>
                                            <p:strVal val="#ppt_h"/>
                                          </p:val>
                                        </p:tav>
                                      </p:tavLst>
                                    </p:anim>
                                    <p:animEffect transition="in" filter="fade">
                                      <p:cBhvr>
                                        <p:cTn id="62" dur="500"/>
                                        <p:tgtEl>
                                          <p:spTgt spid="124"/>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19"/>
                                        </p:tgtEl>
                                        <p:attrNameLst>
                                          <p:attrName>style.visibility</p:attrName>
                                        </p:attrNameLst>
                                      </p:cBhvr>
                                      <p:to>
                                        <p:strVal val="visible"/>
                                      </p:to>
                                    </p:set>
                                    <p:animEffect transition="in" filter="fade">
                                      <p:cBhvr>
                                        <p:cTn id="66" dur="500"/>
                                        <p:tgtEl>
                                          <p:spTgt spid="119"/>
                                        </p:tgtEl>
                                      </p:cBhvr>
                                    </p:animEffect>
                                  </p:childTnLst>
                                </p:cTn>
                              </p:par>
                            </p:childTnLst>
                          </p:cTn>
                        </p:par>
                        <p:par>
                          <p:cTn id="67" fill="hold">
                            <p:stCondLst>
                              <p:cond delay="1000"/>
                            </p:stCondLst>
                            <p:childTnLst>
                              <p:par>
                                <p:cTn id="68" presetID="9" presetClass="entr" presetSubtype="0" fill="hold" grpId="0" nodeType="after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dissolve">
                                      <p:cBhvr>
                                        <p:cTn id="70" dur="500"/>
                                        <p:tgtEl>
                                          <p:spTgt spid="123"/>
                                        </p:tgtEl>
                                      </p:cBhvr>
                                    </p:animEffect>
                                  </p:childTnLst>
                                </p:cTn>
                              </p:par>
                            </p:childTnLst>
                          </p:cTn>
                        </p:par>
                        <p:par>
                          <p:cTn id="71" fill="hold">
                            <p:stCondLst>
                              <p:cond delay="1500"/>
                            </p:stCondLst>
                            <p:childTnLst>
                              <p:par>
                                <p:cTn id="72" presetID="9" presetClass="entr" presetSubtype="0" fill="hold" nodeType="afterEffect">
                                  <p:stCondLst>
                                    <p:cond delay="0"/>
                                  </p:stCondLst>
                                  <p:childTnLst>
                                    <p:set>
                                      <p:cBhvr>
                                        <p:cTn id="73" dur="1" fill="hold">
                                          <p:stCondLst>
                                            <p:cond delay="0"/>
                                          </p:stCondLst>
                                        </p:cTn>
                                        <p:tgtEl>
                                          <p:spTgt spid="122"/>
                                        </p:tgtEl>
                                        <p:attrNameLst>
                                          <p:attrName>style.visibility</p:attrName>
                                        </p:attrNameLst>
                                      </p:cBhvr>
                                      <p:to>
                                        <p:strVal val="visible"/>
                                      </p:to>
                                    </p:set>
                                    <p:animEffect transition="in" filter="dissolve">
                                      <p:cBhvr>
                                        <p:cTn id="74" dur="500"/>
                                        <p:tgtEl>
                                          <p:spTgt spid="122"/>
                                        </p:tgtEl>
                                      </p:cBhvr>
                                    </p:animEffect>
                                  </p:childTnLst>
                                </p:cTn>
                              </p:par>
                            </p:childTnLst>
                          </p:cTn>
                        </p:par>
                        <p:par>
                          <p:cTn id="75" fill="hold">
                            <p:stCondLst>
                              <p:cond delay="2000"/>
                            </p:stCondLst>
                            <p:childTnLst>
                              <p:par>
                                <p:cTn id="76" presetID="12" presetClass="entr" presetSubtype="8" fill="hold" grpId="0" nodeType="afterEffect">
                                  <p:stCondLst>
                                    <p:cond delay="0"/>
                                  </p:stCondLst>
                                  <p:childTnLst>
                                    <p:set>
                                      <p:cBhvr>
                                        <p:cTn id="77" dur="1" fill="hold">
                                          <p:stCondLst>
                                            <p:cond delay="0"/>
                                          </p:stCondLst>
                                        </p:cTn>
                                        <p:tgtEl>
                                          <p:spTgt spid="121"/>
                                        </p:tgtEl>
                                        <p:attrNameLst>
                                          <p:attrName>style.visibility</p:attrName>
                                        </p:attrNameLst>
                                      </p:cBhvr>
                                      <p:to>
                                        <p:strVal val="visible"/>
                                      </p:to>
                                    </p:set>
                                    <p:anim calcmode="lin" valueType="num">
                                      <p:cBhvr additive="base">
                                        <p:cTn id="78" dur="500"/>
                                        <p:tgtEl>
                                          <p:spTgt spid="121"/>
                                        </p:tgtEl>
                                        <p:attrNameLst>
                                          <p:attrName>ppt_x</p:attrName>
                                        </p:attrNameLst>
                                      </p:cBhvr>
                                      <p:tavLst>
                                        <p:tav tm="0">
                                          <p:val>
                                            <p:strVal val="#ppt_x-#ppt_w*1.125000"/>
                                          </p:val>
                                        </p:tav>
                                        <p:tav tm="100000">
                                          <p:val>
                                            <p:strVal val="#ppt_x"/>
                                          </p:val>
                                        </p:tav>
                                      </p:tavLst>
                                    </p:anim>
                                    <p:animEffect transition="in" filter="wipe(right)">
                                      <p:cBhvr>
                                        <p:cTn id="79"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3" grpId="0"/>
      <p:bldP spid="126" grpId="0"/>
      <p:bldP spid="129" grpId="0"/>
      <p:bldP spid="144" grpId="0" animBg="1"/>
      <p:bldP spid="150" grpId="0"/>
      <p:bldP spid="31"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AB7A-A3AE-CF47-9A5F-18C413DE1007}"/>
              </a:ext>
            </a:extLst>
          </p:cNvPr>
          <p:cNvSpPr>
            <a:spLocks noGrp="1"/>
          </p:cNvSpPr>
          <p:nvPr>
            <p:ph type="title"/>
          </p:nvPr>
        </p:nvSpPr>
        <p:spPr>
          <a:xfrm>
            <a:off x="292607" y="1"/>
            <a:ext cx="11821983" cy="628225"/>
          </a:xfrm>
        </p:spPr>
        <p:txBody>
          <a:bodyPr/>
          <a:lstStyle/>
          <a:p>
            <a:r>
              <a:rPr lang="en-US" sz="2667" dirty="0"/>
              <a:t>Achieve Zero Trust Network Access with </a:t>
            </a:r>
            <a:r>
              <a:rPr lang="en-US" sz="2667" dirty="0" err="1"/>
              <a:t>Zscaler</a:t>
            </a:r>
            <a:r>
              <a:rPr lang="en-US" sz="2667" dirty="0"/>
              <a:t> Private Access </a:t>
            </a:r>
          </a:p>
        </p:txBody>
      </p:sp>
      <p:sp>
        <p:nvSpPr>
          <p:cNvPr id="73" name="TextBox 72">
            <a:extLst>
              <a:ext uri="{FF2B5EF4-FFF2-40B4-BE49-F238E27FC236}">
                <a16:creationId xmlns:a16="http://schemas.microsoft.com/office/drawing/2014/main" id="{D12E5EB5-87F4-A244-877C-67AC714E1BBC}"/>
              </a:ext>
            </a:extLst>
          </p:cNvPr>
          <p:cNvSpPr txBox="1"/>
          <p:nvPr/>
        </p:nvSpPr>
        <p:spPr>
          <a:xfrm>
            <a:off x="1191096" y="867832"/>
            <a:ext cx="799467"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Public</a:t>
            </a:r>
          </a:p>
        </p:txBody>
      </p:sp>
      <p:grpSp>
        <p:nvGrpSpPr>
          <p:cNvPr id="90" name="Group 89">
            <a:extLst>
              <a:ext uri="{FF2B5EF4-FFF2-40B4-BE49-F238E27FC236}">
                <a16:creationId xmlns:a16="http://schemas.microsoft.com/office/drawing/2014/main" id="{E831B71B-680C-9045-8A66-B517EEA0DF73}"/>
              </a:ext>
            </a:extLst>
          </p:cNvPr>
          <p:cNvGrpSpPr/>
          <p:nvPr/>
        </p:nvGrpSpPr>
        <p:grpSpPr>
          <a:xfrm>
            <a:off x="3015373" y="1152271"/>
            <a:ext cx="557127" cy="560832"/>
            <a:chOff x="1853038" y="2199454"/>
            <a:chExt cx="623468" cy="663359"/>
          </a:xfrm>
        </p:grpSpPr>
        <p:sp>
          <p:nvSpPr>
            <p:cNvPr id="92" name="Oval 91">
              <a:extLst>
                <a:ext uri="{FF2B5EF4-FFF2-40B4-BE49-F238E27FC236}">
                  <a16:creationId xmlns:a16="http://schemas.microsoft.com/office/drawing/2014/main" id="{75A8DEF4-7BE3-2A41-B8B9-683B9C1637D5}"/>
                </a:ext>
              </a:extLst>
            </p:cNvPr>
            <p:cNvSpPr/>
            <p:nvPr/>
          </p:nvSpPr>
          <p:spPr>
            <a:xfrm>
              <a:off x="1853038" y="2199454"/>
              <a:ext cx="623468" cy="663359"/>
            </a:xfrm>
            <a:prstGeom prst="ellipse">
              <a:avLst/>
            </a:pr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3" name="Freeform 19">
              <a:extLst>
                <a:ext uri="{FF2B5EF4-FFF2-40B4-BE49-F238E27FC236}">
                  <a16:creationId xmlns:a16="http://schemas.microsoft.com/office/drawing/2014/main" id="{791B9033-7B24-0447-8F9C-8407E5080B7E}"/>
                </a:ext>
              </a:extLst>
            </p:cNvPr>
            <p:cNvSpPr>
              <a:spLocks noChangeAspect="1" noChangeArrowheads="1"/>
            </p:cNvSpPr>
            <p:nvPr/>
          </p:nvSpPr>
          <p:spPr bwMode="auto">
            <a:xfrm>
              <a:off x="1977093" y="2328128"/>
              <a:ext cx="347059" cy="379948"/>
            </a:xfrm>
            <a:custGeom>
              <a:avLst/>
              <a:gdLst>
                <a:gd name="connsiteX0" fmla="*/ 111328 w 452245"/>
                <a:gd name="connsiteY0" fmla="*/ 250931 h 495107"/>
                <a:gd name="connsiteX1" fmla="*/ 118839 w 452245"/>
                <a:gd name="connsiteY1" fmla="*/ 254789 h 495107"/>
                <a:gd name="connsiteX2" fmla="*/ 118839 w 452245"/>
                <a:gd name="connsiteY2" fmla="*/ 299342 h 495107"/>
                <a:gd name="connsiteX3" fmla="*/ 125003 w 452245"/>
                <a:gd name="connsiteY3" fmla="*/ 303007 h 495107"/>
                <a:gd name="connsiteX4" fmla="*/ 229974 w 452245"/>
                <a:gd name="connsiteY4" fmla="*/ 250931 h 495107"/>
                <a:gd name="connsiteX5" fmla="*/ 237486 w 452245"/>
                <a:gd name="connsiteY5" fmla="*/ 254789 h 495107"/>
                <a:gd name="connsiteX6" fmla="*/ 237486 w 452245"/>
                <a:gd name="connsiteY6" fmla="*/ 299342 h 495107"/>
                <a:gd name="connsiteX7" fmla="*/ 243650 w 452245"/>
                <a:gd name="connsiteY7" fmla="*/ 303007 h 495107"/>
                <a:gd name="connsiteX8" fmla="*/ 348814 w 452245"/>
                <a:gd name="connsiteY8" fmla="*/ 250931 h 495107"/>
                <a:gd name="connsiteX9" fmla="*/ 356326 w 452245"/>
                <a:gd name="connsiteY9" fmla="*/ 254789 h 495107"/>
                <a:gd name="connsiteX10" fmla="*/ 356326 w 452245"/>
                <a:gd name="connsiteY10" fmla="*/ 485078 h 495107"/>
                <a:gd name="connsiteX11" fmla="*/ 346310 w 452245"/>
                <a:gd name="connsiteY11" fmla="*/ 495107 h 495107"/>
                <a:gd name="connsiteX12" fmla="*/ 69339 w 452245"/>
                <a:gd name="connsiteY12" fmla="*/ 495107 h 495107"/>
                <a:gd name="connsiteX13" fmla="*/ 69339 w 452245"/>
                <a:gd name="connsiteY13" fmla="*/ 415837 h 495107"/>
                <a:gd name="connsiteX14" fmla="*/ 59323 w 452245"/>
                <a:gd name="connsiteY14" fmla="*/ 405807 h 495107"/>
                <a:gd name="connsiteX15" fmla="*/ 39677 w 452245"/>
                <a:gd name="connsiteY15" fmla="*/ 405807 h 495107"/>
                <a:gd name="connsiteX16" fmla="*/ 29662 w 452245"/>
                <a:gd name="connsiteY16" fmla="*/ 415837 h 495107"/>
                <a:gd name="connsiteX17" fmla="*/ 29662 w 452245"/>
                <a:gd name="connsiteY17" fmla="*/ 495107 h 495107"/>
                <a:gd name="connsiteX18" fmla="*/ 9823 w 452245"/>
                <a:gd name="connsiteY18" fmla="*/ 495107 h 495107"/>
                <a:gd name="connsiteX19" fmla="*/ 0 w 452245"/>
                <a:gd name="connsiteY19" fmla="*/ 485078 h 495107"/>
                <a:gd name="connsiteX20" fmla="*/ 0 w 452245"/>
                <a:gd name="connsiteY20" fmla="*/ 312843 h 495107"/>
                <a:gd name="connsiteX21" fmla="*/ 4815 w 452245"/>
                <a:gd name="connsiteY21" fmla="*/ 304357 h 495107"/>
                <a:gd name="connsiteX22" fmla="*/ 111328 w 452245"/>
                <a:gd name="connsiteY22" fmla="*/ 250931 h 495107"/>
                <a:gd name="connsiteX23" fmla="*/ 398753 w 452245"/>
                <a:gd name="connsiteY23" fmla="*/ 0 h 495107"/>
                <a:gd name="connsiteX24" fmla="*/ 429844 w 452245"/>
                <a:gd name="connsiteY24" fmla="*/ 0 h 495107"/>
                <a:gd name="connsiteX25" fmla="*/ 434865 w 452245"/>
                <a:gd name="connsiteY25" fmla="*/ 5011 h 495107"/>
                <a:gd name="connsiteX26" fmla="*/ 452245 w 452245"/>
                <a:gd name="connsiteY26" fmla="*/ 485086 h 495107"/>
                <a:gd name="connsiteX27" fmla="*/ 442203 w 452245"/>
                <a:gd name="connsiteY27" fmla="*/ 495107 h 495107"/>
                <a:gd name="connsiteX28" fmla="*/ 385235 w 452245"/>
                <a:gd name="connsiteY28" fmla="*/ 495107 h 495107"/>
                <a:gd name="connsiteX29" fmla="*/ 375193 w 452245"/>
                <a:gd name="connsiteY29" fmla="*/ 485086 h 495107"/>
                <a:gd name="connsiteX30" fmla="*/ 393925 w 452245"/>
                <a:gd name="connsiteY30" fmla="*/ 5011 h 495107"/>
                <a:gd name="connsiteX31" fmla="*/ 398753 w 452245"/>
                <a:gd name="connsiteY31" fmla="*/ 0 h 49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52245" h="495107">
                  <a:moveTo>
                    <a:pt x="111328" y="250931"/>
                  </a:moveTo>
                  <a:cubicBezTo>
                    <a:pt x="113832" y="249774"/>
                    <a:pt x="118839" y="250931"/>
                    <a:pt x="118839" y="254789"/>
                  </a:cubicBezTo>
                  <a:cubicBezTo>
                    <a:pt x="118839" y="254789"/>
                    <a:pt x="118839" y="254789"/>
                    <a:pt x="118839" y="299342"/>
                  </a:cubicBezTo>
                  <a:cubicBezTo>
                    <a:pt x="118839" y="303007"/>
                    <a:pt x="122499" y="304357"/>
                    <a:pt x="125003" y="303007"/>
                  </a:cubicBezTo>
                  <a:cubicBezTo>
                    <a:pt x="125003" y="303007"/>
                    <a:pt x="125003" y="303007"/>
                    <a:pt x="229974" y="250931"/>
                  </a:cubicBezTo>
                  <a:cubicBezTo>
                    <a:pt x="232478" y="249774"/>
                    <a:pt x="237486" y="250931"/>
                    <a:pt x="237486" y="254789"/>
                  </a:cubicBezTo>
                  <a:cubicBezTo>
                    <a:pt x="237486" y="254789"/>
                    <a:pt x="237486" y="254789"/>
                    <a:pt x="237486" y="299342"/>
                  </a:cubicBezTo>
                  <a:cubicBezTo>
                    <a:pt x="237486" y="303007"/>
                    <a:pt x="241146" y="304357"/>
                    <a:pt x="243650" y="303007"/>
                  </a:cubicBezTo>
                  <a:cubicBezTo>
                    <a:pt x="243650" y="303007"/>
                    <a:pt x="243650" y="303007"/>
                    <a:pt x="348814" y="250931"/>
                  </a:cubicBezTo>
                  <a:cubicBezTo>
                    <a:pt x="351318" y="249774"/>
                    <a:pt x="356326" y="250931"/>
                    <a:pt x="356326" y="254789"/>
                  </a:cubicBezTo>
                  <a:cubicBezTo>
                    <a:pt x="356326" y="254789"/>
                    <a:pt x="356326" y="254789"/>
                    <a:pt x="356326" y="485078"/>
                  </a:cubicBezTo>
                  <a:cubicBezTo>
                    <a:pt x="356326" y="490093"/>
                    <a:pt x="351318" y="495107"/>
                    <a:pt x="346310" y="495107"/>
                  </a:cubicBezTo>
                  <a:cubicBezTo>
                    <a:pt x="346310" y="495107"/>
                    <a:pt x="346310" y="495107"/>
                    <a:pt x="69339" y="495107"/>
                  </a:cubicBezTo>
                  <a:cubicBezTo>
                    <a:pt x="69339" y="495107"/>
                    <a:pt x="69339" y="495107"/>
                    <a:pt x="69339" y="415837"/>
                  </a:cubicBezTo>
                  <a:cubicBezTo>
                    <a:pt x="69339" y="410822"/>
                    <a:pt x="64331" y="405807"/>
                    <a:pt x="59323" y="405807"/>
                  </a:cubicBezTo>
                  <a:cubicBezTo>
                    <a:pt x="59323" y="405807"/>
                    <a:pt x="59323" y="405807"/>
                    <a:pt x="39677" y="405807"/>
                  </a:cubicBezTo>
                  <a:cubicBezTo>
                    <a:pt x="33321" y="405807"/>
                    <a:pt x="29662" y="410822"/>
                    <a:pt x="29662" y="415837"/>
                  </a:cubicBezTo>
                  <a:cubicBezTo>
                    <a:pt x="29662" y="415837"/>
                    <a:pt x="29662" y="415837"/>
                    <a:pt x="29662" y="495107"/>
                  </a:cubicBezTo>
                  <a:cubicBezTo>
                    <a:pt x="29662" y="495107"/>
                    <a:pt x="29662" y="495107"/>
                    <a:pt x="9823" y="495107"/>
                  </a:cubicBezTo>
                  <a:cubicBezTo>
                    <a:pt x="3660" y="495107"/>
                    <a:pt x="0" y="490093"/>
                    <a:pt x="0" y="485078"/>
                  </a:cubicBezTo>
                  <a:cubicBezTo>
                    <a:pt x="0" y="485078"/>
                    <a:pt x="0" y="485078"/>
                    <a:pt x="0" y="312843"/>
                  </a:cubicBezTo>
                  <a:cubicBezTo>
                    <a:pt x="0" y="309179"/>
                    <a:pt x="1156" y="305514"/>
                    <a:pt x="4815" y="304357"/>
                  </a:cubicBezTo>
                  <a:cubicBezTo>
                    <a:pt x="4815" y="304357"/>
                    <a:pt x="4815" y="304357"/>
                    <a:pt x="111328" y="250931"/>
                  </a:cubicBezTo>
                  <a:close/>
                  <a:moveTo>
                    <a:pt x="398753" y="0"/>
                  </a:moveTo>
                  <a:cubicBezTo>
                    <a:pt x="429844" y="0"/>
                    <a:pt x="429844" y="0"/>
                    <a:pt x="429844" y="0"/>
                  </a:cubicBezTo>
                  <a:cubicBezTo>
                    <a:pt x="432354" y="0"/>
                    <a:pt x="434865" y="2505"/>
                    <a:pt x="434865" y="5011"/>
                  </a:cubicBezTo>
                  <a:cubicBezTo>
                    <a:pt x="452245" y="485086"/>
                    <a:pt x="452245" y="485086"/>
                    <a:pt x="452245" y="485086"/>
                  </a:cubicBezTo>
                  <a:cubicBezTo>
                    <a:pt x="452245" y="490097"/>
                    <a:pt x="448383" y="495107"/>
                    <a:pt x="442203" y="495107"/>
                  </a:cubicBezTo>
                  <a:cubicBezTo>
                    <a:pt x="385235" y="495107"/>
                    <a:pt x="385235" y="495107"/>
                    <a:pt x="385235" y="495107"/>
                  </a:cubicBezTo>
                  <a:cubicBezTo>
                    <a:pt x="379055" y="495107"/>
                    <a:pt x="375193" y="490097"/>
                    <a:pt x="375193" y="485086"/>
                  </a:cubicBezTo>
                  <a:cubicBezTo>
                    <a:pt x="393925" y="5011"/>
                    <a:pt x="393925" y="5011"/>
                    <a:pt x="393925" y="5011"/>
                  </a:cubicBezTo>
                  <a:cubicBezTo>
                    <a:pt x="395084" y="2505"/>
                    <a:pt x="396436" y="0"/>
                    <a:pt x="398753" y="0"/>
                  </a:cubicBezTo>
                  <a:close/>
                </a:path>
              </a:pathLst>
            </a:custGeom>
            <a:solidFill>
              <a:schemeClr val="accent5">
                <a:lumMod val="60000"/>
                <a:lumOff val="40000"/>
              </a:schemeClr>
            </a:solidFill>
            <a:ln w="9525">
              <a:solidFill>
                <a:srgbClr val="031F47"/>
              </a:solid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94" name="TextBox 93">
            <a:extLst>
              <a:ext uri="{FF2B5EF4-FFF2-40B4-BE49-F238E27FC236}">
                <a16:creationId xmlns:a16="http://schemas.microsoft.com/office/drawing/2014/main" id="{9E301E92-CDCC-804D-AC31-E21D25819AA6}"/>
              </a:ext>
            </a:extLst>
          </p:cNvPr>
          <p:cNvSpPr txBox="1"/>
          <p:nvPr/>
        </p:nvSpPr>
        <p:spPr>
          <a:xfrm>
            <a:off x="2790645" y="867832"/>
            <a:ext cx="1050496"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8A0081">
                    <a:lumMod val="60000"/>
                    <a:lumOff val="40000"/>
                  </a:srgbClr>
                </a:solidFill>
                <a:effectLst/>
                <a:uLnTx/>
                <a:uFillTx/>
                <a:latin typeface="Arial" panose="020B0604020202020204"/>
                <a:ea typeface="+mn-ea"/>
                <a:cs typeface="+mn-cs"/>
              </a:rPr>
              <a:t>Industrial Control</a:t>
            </a:r>
          </a:p>
        </p:txBody>
      </p:sp>
      <p:sp>
        <p:nvSpPr>
          <p:cNvPr id="99" name="TextBox 98">
            <a:extLst>
              <a:ext uri="{FF2B5EF4-FFF2-40B4-BE49-F238E27FC236}">
                <a16:creationId xmlns:a16="http://schemas.microsoft.com/office/drawing/2014/main" id="{3164F97E-BEFC-384A-83C1-207151B970B1}"/>
              </a:ext>
            </a:extLst>
          </p:cNvPr>
          <p:cNvSpPr txBox="1"/>
          <p:nvPr/>
        </p:nvSpPr>
        <p:spPr>
          <a:xfrm>
            <a:off x="2176455" y="873959"/>
            <a:ext cx="624920"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Private</a:t>
            </a:r>
          </a:p>
        </p:txBody>
      </p:sp>
      <p:grpSp>
        <p:nvGrpSpPr>
          <p:cNvPr id="100" name="Group 99">
            <a:extLst>
              <a:ext uri="{FF2B5EF4-FFF2-40B4-BE49-F238E27FC236}">
                <a16:creationId xmlns:a16="http://schemas.microsoft.com/office/drawing/2014/main" id="{08B95BF8-5F27-CA48-989D-ACFCE77C65E1}"/>
              </a:ext>
            </a:extLst>
          </p:cNvPr>
          <p:cNvGrpSpPr/>
          <p:nvPr/>
        </p:nvGrpSpPr>
        <p:grpSpPr>
          <a:xfrm>
            <a:off x="1764569" y="4426466"/>
            <a:ext cx="1329907" cy="619068"/>
            <a:chOff x="4073292" y="2732008"/>
            <a:chExt cx="997430" cy="1100633"/>
          </a:xfrm>
        </p:grpSpPr>
        <p:cxnSp>
          <p:nvCxnSpPr>
            <p:cNvPr id="101" name="Straight Connector 100">
              <a:extLst>
                <a:ext uri="{FF2B5EF4-FFF2-40B4-BE49-F238E27FC236}">
                  <a16:creationId xmlns:a16="http://schemas.microsoft.com/office/drawing/2014/main" id="{A3CD04A1-1958-2141-B1D3-BA2347BAA808}"/>
                </a:ext>
              </a:extLst>
            </p:cNvPr>
            <p:cNvCxnSpPr>
              <a:cxnSpLocks/>
            </p:cNvCxnSpPr>
            <p:nvPr/>
          </p:nvCxnSpPr>
          <p:spPr>
            <a:xfrm flipH="1" flipV="1">
              <a:off x="4073292" y="2732570"/>
              <a:ext cx="3422" cy="1097280"/>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7521E0-E59F-6D4A-85DD-CB6AB6DAC5A6}"/>
                </a:ext>
              </a:extLst>
            </p:cNvPr>
            <p:cNvCxnSpPr>
              <a:cxnSpLocks/>
            </p:cNvCxnSpPr>
            <p:nvPr/>
          </p:nvCxnSpPr>
          <p:spPr>
            <a:xfrm flipH="1" flipV="1">
              <a:off x="4567311" y="2732008"/>
              <a:ext cx="3422" cy="1097280"/>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2ACA7-72BC-914B-9549-6CB132F271E2}"/>
                </a:ext>
              </a:extLst>
            </p:cNvPr>
            <p:cNvCxnSpPr>
              <a:cxnSpLocks/>
            </p:cNvCxnSpPr>
            <p:nvPr/>
          </p:nvCxnSpPr>
          <p:spPr>
            <a:xfrm flipH="1" flipV="1">
              <a:off x="5067300" y="2735361"/>
              <a:ext cx="3422" cy="1097280"/>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107" name="Picture 106">
            <a:extLst>
              <a:ext uri="{FF2B5EF4-FFF2-40B4-BE49-F238E27FC236}">
                <a16:creationId xmlns:a16="http://schemas.microsoft.com/office/drawing/2014/main" id="{08B048A4-B786-7843-8F80-84CCBE710469}"/>
              </a:ext>
            </a:extLst>
          </p:cNvPr>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1058201" y="2719432"/>
            <a:ext cx="2756080" cy="1371545"/>
          </a:xfrm>
          <a:prstGeom prst="rect">
            <a:avLst/>
          </a:prstGeom>
        </p:spPr>
      </p:pic>
      <p:sp>
        <p:nvSpPr>
          <p:cNvPr id="134" name="TextBox 133">
            <a:extLst>
              <a:ext uri="{FF2B5EF4-FFF2-40B4-BE49-F238E27FC236}">
                <a16:creationId xmlns:a16="http://schemas.microsoft.com/office/drawing/2014/main" id="{80232F82-16CE-3545-B8F6-FC4418F5E59C}"/>
              </a:ext>
            </a:extLst>
          </p:cNvPr>
          <p:cNvSpPr txBox="1"/>
          <p:nvPr/>
        </p:nvSpPr>
        <p:spPr>
          <a:xfrm>
            <a:off x="1670216" y="1732469"/>
            <a:ext cx="1577080"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Arial" panose="020B0604020202020204"/>
                <a:ea typeface="+mn-ea"/>
                <a:cs typeface="+mn-cs"/>
              </a:rPr>
              <a:t>Internal Apps</a:t>
            </a:r>
          </a:p>
        </p:txBody>
      </p:sp>
      <p:cxnSp>
        <p:nvCxnSpPr>
          <p:cNvPr id="153" name="Straight Connector 152">
            <a:extLst>
              <a:ext uri="{FF2B5EF4-FFF2-40B4-BE49-F238E27FC236}">
                <a16:creationId xmlns:a16="http://schemas.microsoft.com/office/drawing/2014/main" id="{4CC834AF-DDE7-1A45-AB46-71F5ECFED171}"/>
              </a:ext>
            </a:extLst>
          </p:cNvPr>
          <p:cNvCxnSpPr>
            <a:cxnSpLocks/>
          </p:cNvCxnSpPr>
          <p:nvPr/>
        </p:nvCxnSpPr>
        <p:spPr>
          <a:xfrm flipH="1">
            <a:off x="984796" y="3532903"/>
            <a:ext cx="546611"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154" name="Picture 153">
            <a:extLst>
              <a:ext uri="{FF2B5EF4-FFF2-40B4-BE49-F238E27FC236}">
                <a16:creationId xmlns:a16="http://schemas.microsoft.com/office/drawing/2014/main" id="{11375007-863C-B844-845F-6F5A14CB41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85365" y="3589673"/>
            <a:ext cx="469408" cy="469408"/>
          </a:xfrm>
          <a:prstGeom prst="rect">
            <a:avLst/>
          </a:prstGeom>
        </p:spPr>
      </p:pic>
      <p:pic>
        <p:nvPicPr>
          <p:cNvPr id="158" name="Picture 157">
            <a:extLst>
              <a:ext uri="{FF2B5EF4-FFF2-40B4-BE49-F238E27FC236}">
                <a16:creationId xmlns:a16="http://schemas.microsoft.com/office/drawing/2014/main" id="{9BE09006-B418-9A47-AB91-04411193A7A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526532" y="3585671"/>
            <a:ext cx="469408" cy="469408"/>
          </a:xfrm>
          <a:prstGeom prst="rect">
            <a:avLst/>
          </a:prstGeom>
        </p:spPr>
      </p:pic>
      <p:pic>
        <p:nvPicPr>
          <p:cNvPr id="159" name="Picture 158">
            <a:extLst>
              <a:ext uri="{FF2B5EF4-FFF2-40B4-BE49-F238E27FC236}">
                <a16:creationId xmlns:a16="http://schemas.microsoft.com/office/drawing/2014/main" id="{DE5CCEA6-DFD4-FE48-A771-26BC5B650AA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849837" y="3586931"/>
            <a:ext cx="469408" cy="469408"/>
          </a:xfrm>
          <a:prstGeom prst="rect">
            <a:avLst/>
          </a:prstGeom>
        </p:spPr>
      </p:pic>
      <p:grpSp>
        <p:nvGrpSpPr>
          <p:cNvPr id="160" name="Group 159">
            <a:extLst>
              <a:ext uri="{FF2B5EF4-FFF2-40B4-BE49-F238E27FC236}">
                <a16:creationId xmlns:a16="http://schemas.microsoft.com/office/drawing/2014/main" id="{266C028B-9652-CD48-A41E-771FC5E97915}"/>
              </a:ext>
            </a:extLst>
          </p:cNvPr>
          <p:cNvGrpSpPr/>
          <p:nvPr/>
        </p:nvGrpSpPr>
        <p:grpSpPr>
          <a:xfrm>
            <a:off x="1769113" y="2032699"/>
            <a:ext cx="1329907" cy="636360"/>
            <a:chOff x="6365388" y="2546080"/>
            <a:chExt cx="997430" cy="1100633"/>
          </a:xfrm>
        </p:grpSpPr>
        <p:cxnSp>
          <p:nvCxnSpPr>
            <p:cNvPr id="161" name="Straight Connector 160">
              <a:extLst>
                <a:ext uri="{FF2B5EF4-FFF2-40B4-BE49-F238E27FC236}">
                  <a16:creationId xmlns:a16="http://schemas.microsoft.com/office/drawing/2014/main" id="{C8C47C4F-C835-544B-B7BF-2D187948CD62}"/>
                </a:ext>
              </a:extLst>
            </p:cNvPr>
            <p:cNvCxnSpPr>
              <a:cxnSpLocks/>
            </p:cNvCxnSpPr>
            <p:nvPr/>
          </p:nvCxnSpPr>
          <p:spPr>
            <a:xfrm flipH="1" flipV="1">
              <a:off x="6365388" y="2546642"/>
              <a:ext cx="3422" cy="1097280"/>
            </a:xfrm>
            <a:prstGeom prst="line">
              <a:avLst/>
            </a:prstGeom>
            <a:ln w="127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97CF938-E583-D14A-BE91-0EA7823EE349}"/>
                </a:ext>
              </a:extLst>
            </p:cNvPr>
            <p:cNvCxnSpPr>
              <a:cxnSpLocks/>
            </p:cNvCxnSpPr>
            <p:nvPr/>
          </p:nvCxnSpPr>
          <p:spPr>
            <a:xfrm flipH="1" flipV="1">
              <a:off x="6859407" y="2546080"/>
              <a:ext cx="3422" cy="1097280"/>
            </a:xfrm>
            <a:prstGeom prst="line">
              <a:avLst/>
            </a:prstGeom>
            <a:ln w="127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3962E80-A999-8F41-8E9D-6D1F4C948AEA}"/>
                </a:ext>
              </a:extLst>
            </p:cNvPr>
            <p:cNvCxnSpPr>
              <a:cxnSpLocks/>
            </p:cNvCxnSpPr>
            <p:nvPr/>
          </p:nvCxnSpPr>
          <p:spPr>
            <a:xfrm flipH="1" flipV="1">
              <a:off x="7359396" y="2549433"/>
              <a:ext cx="3422" cy="1097280"/>
            </a:xfrm>
            <a:prstGeom prst="line">
              <a:avLst/>
            </a:prstGeom>
            <a:ln w="12700">
              <a:solidFill>
                <a:schemeClr val="bg1"/>
              </a:solidFill>
              <a:prstDash val="sysDot"/>
              <a:headEnd type="triangle"/>
            </a:ln>
          </p:spPr>
          <p:style>
            <a:lnRef idx="1">
              <a:schemeClr val="accent1"/>
            </a:lnRef>
            <a:fillRef idx="0">
              <a:schemeClr val="accent1"/>
            </a:fillRef>
            <a:effectRef idx="0">
              <a:schemeClr val="accent1"/>
            </a:effectRef>
            <a:fontRef idx="minor">
              <a:schemeClr val="tx1"/>
            </a:fontRef>
          </p:style>
        </p:cxnSp>
      </p:grpSp>
      <p:sp>
        <p:nvSpPr>
          <p:cNvPr id="164" name="TextBox 163">
            <a:extLst>
              <a:ext uri="{FF2B5EF4-FFF2-40B4-BE49-F238E27FC236}">
                <a16:creationId xmlns:a16="http://schemas.microsoft.com/office/drawing/2014/main" id="{28662EA0-9961-954B-A56F-54F2260AB79C}"/>
              </a:ext>
            </a:extLst>
          </p:cNvPr>
          <p:cNvSpPr txBox="1"/>
          <p:nvPr/>
        </p:nvSpPr>
        <p:spPr>
          <a:xfrm>
            <a:off x="1247510" y="3123653"/>
            <a:ext cx="2180183" cy="462355"/>
          </a:xfrm>
          <a:prstGeom prst="rect">
            <a:avLst/>
          </a:prstGeom>
          <a:noFill/>
        </p:spPr>
        <p:txBody>
          <a:bodyPr wrap="square" rtlCol="0" anchor="ctr">
            <a:no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endParaRPr kumimoji="0" lang="en-US" altLang="en-US" sz="1333" b="1" i="0" u="none" strike="noStrike" kern="0" cap="none" spc="0" normalizeH="0" baseline="0" noProof="0" dirty="0">
              <a:ln>
                <a:noFill/>
              </a:ln>
              <a:solidFill>
                <a:srgbClr val="063E8D"/>
              </a:solidFill>
              <a:effectLst/>
              <a:uLnTx/>
              <a:uFillTx/>
              <a:latin typeface="Arial" panose="020B0604020202020204" pitchFamily="34" charset="0"/>
              <a:ea typeface="Calibri"/>
              <a:cs typeface="Arial" panose="020B0604020202020204" pitchFamily="34" charset="0"/>
            </a:endParaRPr>
          </a:p>
        </p:txBody>
      </p:sp>
      <p:sp>
        <p:nvSpPr>
          <p:cNvPr id="165" name="TextBox 164">
            <a:extLst>
              <a:ext uri="{FF2B5EF4-FFF2-40B4-BE49-F238E27FC236}">
                <a16:creationId xmlns:a16="http://schemas.microsoft.com/office/drawing/2014/main" id="{B19DE07A-FAFE-2F4B-8A67-0BDA5265719E}"/>
              </a:ext>
            </a:extLst>
          </p:cNvPr>
          <p:cNvSpPr txBox="1"/>
          <p:nvPr/>
        </p:nvSpPr>
        <p:spPr>
          <a:xfrm>
            <a:off x="1168538" y="3238689"/>
            <a:ext cx="2371661" cy="492443"/>
          </a:xfrm>
          <a:prstGeom prst="rect">
            <a:avLst/>
          </a:prstGeom>
          <a:noFill/>
        </p:spPr>
        <p:txBody>
          <a:bodyPr wrap="square" rtlCol="0" anchor="t">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dirty="0">
                <a:ln>
                  <a:noFill/>
                </a:ln>
                <a:solidFill>
                  <a:srgbClr val="0070C0"/>
                </a:solidFill>
                <a:effectLst/>
                <a:uLnTx/>
                <a:uFillTx/>
                <a:latin typeface="Arial" panose="020B0604020202020204"/>
                <a:ea typeface="+mn-ea"/>
                <a:cs typeface="+mn-cs"/>
              </a:rPr>
              <a:t>Protect apps/data; only </a:t>
            </a:r>
            <a:br>
              <a:rPr kumimoji="0" lang="en-US" sz="1067" b="1" i="0" u="none" strike="noStrike" kern="1200" cap="none" spc="0" normalizeH="0" baseline="0" noProof="0" dirty="0">
                <a:ln>
                  <a:noFill/>
                </a:ln>
                <a:solidFill>
                  <a:srgbClr val="0070C0"/>
                </a:solidFill>
                <a:effectLst/>
                <a:uLnTx/>
                <a:uFillTx/>
                <a:latin typeface="Arial" panose="020B0604020202020204"/>
                <a:ea typeface="+mn-ea"/>
                <a:cs typeface="+mn-cs"/>
              </a:rPr>
            </a:br>
            <a:r>
              <a:rPr kumimoji="0" lang="en-US" sz="1067" b="1" i="0" u="none" strike="noStrike" kern="1200" cap="none" spc="0" normalizeH="0" baseline="0" noProof="0" dirty="0">
                <a:ln>
                  <a:noFill/>
                </a:ln>
                <a:solidFill>
                  <a:srgbClr val="0070C0"/>
                </a:solidFill>
                <a:effectLst/>
                <a:uLnTx/>
                <a:uFillTx/>
                <a:latin typeface="Arial" panose="020B0604020202020204"/>
                <a:ea typeface="+mn-ea"/>
                <a:cs typeface="+mn-cs"/>
              </a:rPr>
              <a:t>allow authorized access</a:t>
            </a:r>
          </a:p>
        </p:txBody>
      </p:sp>
      <p:grpSp>
        <p:nvGrpSpPr>
          <p:cNvPr id="175" name="Group 174">
            <a:extLst>
              <a:ext uri="{FF2B5EF4-FFF2-40B4-BE49-F238E27FC236}">
                <a16:creationId xmlns:a16="http://schemas.microsoft.com/office/drawing/2014/main" id="{019FAD23-0990-CC40-8EEB-AA3D5BC0B897}"/>
              </a:ext>
            </a:extLst>
          </p:cNvPr>
          <p:cNvGrpSpPr/>
          <p:nvPr/>
        </p:nvGrpSpPr>
        <p:grpSpPr>
          <a:xfrm>
            <a:off x="4010816" y="3258997"/>
            <a:ext cx="564913" cy="564235"/>
            <a:chOff x="5350224" y="4236011"/>
            <a:chExt cx="423685" cy="423176"/>
          </a:xfrm>
        </p:grpSpPr>
        <p:pic>
          <p:nvPicPr>
            <p:cNvPr id="176" name="Graphic 175">
              <a:extLst>
                <a:ext uri="{FF2B5EF4-FFF2-40B4-BE49-F238E27FC236}">
                  <a16:creationId xmlns:a16="http://schemas.microsoft.com/office/drawing/2014/main" id="{444805DC-E8C6-9342-A2CD-2FAF6F00C2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8092" y="4346779"/>
              <a:ext cx="252420" cy="201640"/>
            </a:xfrm>
            <a:prstGeom prst="rect">
              <a:avLst/>
            </a:prstGeom>
          </p:spPr>
        </p:pic>
        <p:sp>
          <p:nvSpPr>
            <p:cNvPr id="177" name="Oval 176">
              <a:extLst>
                <a:ext uri="{FF2B5EF4-FFF2-40B4-BE49-F238E27FC236}">
                  <a16:creationId xmlns:a16="http://schemas.microsoft.com/office/drawing/2014/main" id="{CBC413D4-77B9-C747-8250-145244886C55}"/>
                </a:ext>
              </a:extLst>
            </p:cNvPr>
            <p:cNvSpPr>
              <a:spLocks noChangeAspect="1"/>
            </p:cNvSpPr>
            <p:nvPr/>
          </p:nvSpPr>
          <p:spPr>
            <a:xfrm>
              <a:off x="5350224" y="4236011"/>
              <a:ext cx="423685" cy="423176"/>
            </a:xfrm>
            <a:prstGeom prst="ellipse">
              <a:avLst/>
            </a:prstGeom>
            <a:noFill/>
            <a:ln w="1270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grpSp>
      <p:sp>
        <p:nvSpPr>
          <p:cNvPr id="178" name="TextBox 177">
            <a:extLst>
              <a:ext uri="{FF2B5EF4-FFF2-40B4-BE49-F238E27FC236}">
                <a16:creationId xmlns:a16="http://schemas.microsoft.com/office/drawing/2014/main" id="{A197835B-1A28-D741-A82B-63E588F20033}"/>
              </a:ext>
            </a:extLst>
          </p:cNvPr>
          <p:cNvSpPr txBox="1"/>
          <p:nvPr/>
        </p:nvSpPr>
        <p:spPr>
          <a:xfrm>
            <a:off x="3881733" y="3803840"/>
            <a:ext cx="799467" cy="23996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9CDA">
                    <a:lumMod val="60000"/>
                    <a:lumOff val="40000"/>
                  </a:srgbClr>
                </a:solidFill>
                <a:effectLst/>
                <a:uLnTx/>
                <a:uFillTx/>
                <a:latin typeface="Arial" panose="020B0604020202020204"/>
                <a:ea typeface="+mn-ea"/>
                <a:cs typeface="+mn-cs"/>
              </a:rPr>
              <a:t>Data Center</a:t>
            </a:r>
          </a:p>
        </p:txBody>
      </p:sp>
      <p:cxnSp>
        <p:nvCxnSpPr>
          <p:cNvPr id="83" name="Straight Connector 82">
            <a:extLst>
              <a:ext uri="{FF2B5EF4-FFF2-40B4-BE49-F238E27FC236}">
                <a16:creationId xmlns:a16="http://schemas.microsoft.com/office/drawing/2014/main" id="{D2FBF335-47BC-FB44-A4E3-49348AA38B78}"/>
              </a:ext>
            </a:extLst>
          </p:cNvPr>
          <p:cNvCxnSpPr>
            <a:cxnSpLocks/>
            <a:stCxn id="177" idx="2"/>
          </p:cNvCxnSpPr>
          <p:nvPr/>
        </p:nvCxnSpPr>
        <p:spPr>
          <a:xfrm flipH="1" flipV="1">
            <a:off x="3380986" y="3533606"/>
            <a:ext cx="629829" cy="7509"/>
          </a:xfrm>
          <a:prstGeom prst="line">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82BECC44-4052-48D0-AF6F-2A2B5E0DE9F2}"/>
              </a:ext>
            </a:extLst>
          </p:cNvPr>
          <p:cNvSpPr/>
          <p:nvPr/>
        </p:nvSpPr>
        <p:spPr>
          <a:xfrm>
            <a:off x="6417711" y="1061577"/>
            <a:ext cx="3742264" cy="379656"/>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FFFF"/>
                </a:solidFill>
                <a:effectLst/>
                <a:uLnTx/>
                <a:uFillTx/>
                <a:latin typeface="Arial" panose="020B0604020202020204"/>
                <a:ea typeface="+mn-ea"/>
                <a:cs typeface="+mn-cs"/>
              </a:rPr>
              <a:t>Use Cases</a:t>
            </a:r>
            <a:endParaRPr kumimoji="0" lang="en-US" sz="180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3" name="Group 2">
            <a:extLst>
              <a:ext uri="{FF2B5EF4-FFF2-40B4-BE49-F238E27FC236}">
                <a16:creationId xmlns:a16="http://schemas.microsoft.com/office/drawing/2014/main" id="{23096391-3224-47A0-9C20-11A1CEC9567A}"/>
              </a:ext>
            </a:extLst>
          </p:cNvPr>
          <p:cNvGrpSpPr/>
          <p:nvPr/>
        </p:nvGrpSpPr>
        <p:grpSpPr>
          <a:xfrm>
            <a:off x="4920692" y="1556654"/>
            <a:ext cx="3291840" cy="975360"/>
            <a:chOff x="3690519" y="1167491"/>
            <a:chExt cx="2468880" cy="731520"/>
          </a:xfrm>
        </p:grpSpPr>
        <p:sp>
          <p:nvSpPr>
            <p:cNvPr id="128" name="Rectangle 127">
              <a:extLst>
                <a:ext uri="{FF2B5EF4-FFF2-40B4-BE49-F238E27FC236}">
                  <a16:creationId xmlns:a16="http://schemas.microsoft.com/office/drawing/2014/main" id="{32367DAF-A067-42B4-B8A3-CDAAAC23C065}"/>
                </a:ext>
              </a:extLst>
            </p:cNvPr>
            <p:cNvSpPr/>
            <p:nvPr/>
          </p:nvSpPr>
          <p:spPr>
            <a:xfrm>
              <a:off x="3690519" y="1167491"/>
              <a:ext cx="2468880" cy="731520"/>
            </a:xfrm>
            <a:prstGeom prst="rect">
              <a:avLst/>
            </a:prstGeom>
            <a:solidFill>
              <a:srgbClr val="063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29" name="Group 128">
              <a:extLst>
                <a:ext uri="{FF2B5EF4-FFF2-40B4-BE49-F238E27FC236}">
                  <a16:creationId xmlns:a16="http://schemas.microsoft.com/office/drawing/2014/main" id="{D2534811-4696-4695-981B-B9E68AB81A02}"/>
                </a:ext>
              </a:extLst>
            </p:cNvPr>
            <p:cNvGrpSpPr/>
            <p:nvPr/>
          </p:nvGrpSpPr>
          <p:grpSpPr>
            <a:xfrm>
              <a:off x="3711630" y="1169452"/>
              <a:ext cx="2447769" cy="570673"/>
              <a:chOff x="4417686" y="1125910"/>
              <a:chExt cx="2447769" cy="570673"/>
            </a:xfrm>
          </p:grpSpPr>
          <p:sp>
            <p:nvSpPr>
              <p:cNvPr id="130" name="Google Shape;2823;p163">
                <a:extLst>
                  <a:ext uri="{FF2B5EF4-FFF2-40B4-BE49-F238E27FC236}">
                    <a16:creationId xmlns:a16="http://schemas.microsoft.com/office/drawing/2014/main" id="{581C4C5D-A657-4243-83A7-6A27F10C6C51}"/>
                  </a:ext>
                </a:extLst>
              </p:cNvPr>
              <p:cNvSpPr/>
              <p:nvPr/>
            </p:nvSpPr>
            <p:spPr>
              <a:xfrm>
                <a:off x="4521314" y="1450266"/>
                <a:ext cx="2344141" cy="246317"/>
              </a:xfrm>
              <a:prstGeom prst="rect">
                <a:avLst/>
              </a:prstGeom>
              <a:noFill/>
              <a:ln>
                <a:noFill/>
              </a:ln>
            </p:spPr>
            <p:txBody>
              <a:bodyPr spcFirstLastPara="1" wrap="square" lIns="0" tIns="0" rIns="0" bIns="0" anchor="ctr" anchorCtr="0">
                <a:spAutoFit/>
              </a:bodyPr>
              <a:lstStyle/>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rPr>
                  <a:t>Fast, direct access to apps – no backhaul</a:t>
                </a:r>
              </a:p>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rPr>
                  <a:t>Secure contractors’ connectivity to data center</a:t>
                </a:r>
              </a:p>
            </p:txBody>
          </p:sp>
          <p:sp>
            <p:nvSpPr>
              <p:cNvPr id="131" name="Google Shape;2825;p163">
                <a:extLst>
                  <a:ext uri="{FF2B5EF4-FFF2-40B4-BE49-F238E27FC236}">
                    <a16:creationId xmlns:a16="http://schemas.microsoft.com/office/drawing/2014/main" id="{5722ED4F-1DEF-4F40-AF79-6443DD6109FB}"/>
                  </a:ext>
                </a:extLst>
              </p:cNvPr>
              <p:cNvSpPr txBox="1"/>
              <p:nvPr/>
            </p:nvSpPr>
            <p:spPr>
              <a:xfrm>
                <a:off x="4417686" y="1125910"/>
                <a:ext cx="2148907" cy="253875"/>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rPr>
                  <a:t>Replace Remote Access VPN</a:t>
                </a:r>
                <a:endPar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sym typeface="Arial"/>
                </a:endParaRPr>
              </a:p>
            </p:txBody>
          </p:sp>
        </p:grpSp>
      </p:grpSp>
      <p:grpSp>
        <p:nvGrpSpPr>
          <p:cNvPr id="4" name="Group 3">
            <a:extLst>
              <a:ext uri="{FF2B5EF4-FFF2-40B4-BE49-F238E27FC236}">
                <a16:creationId xmlns:a16="http://schemas.microsoft.com/office/drawing/2014/main" id="{F10B8FC2-94AD-4488-B3BE-E738947785B2}"/>
              </a:ext>
            </a:extLst>
          </p:cNvPr>
          <p:cNvGrpSpPr/>
          <p:nvPr/>
        </p:nvGrpSpPr>
        <p:grpSpPr>
          <a:xfrm>
            <a:off x="8377031" y="1556656"/>
            <a:ext cx="3313595" cy="975360"/>
            <a:chOff x="6282773" y="1167492"/>
            <a:chExt cx="2485196" cy="731520"/>
          </a:xfrm>
        </p:grpSpPr>
        <p:sp>
          <p:nvSpPr>
            <p:cNvPr id="138" name="Rectangle 137">
              <a:extLst>
                <a:ext uri="{FF2B5EF4-FFF2-40B4-BE49-F238E27FC236}">
                  <a16:creationId xmlns:a16="http://schemas.microsoft.com/office/drawing/2014/main" id="{669B1523-6C45-4D60-9393-24291D278CF3}"/>
                </a:ext>
              </a:extLst>
            </p:cNvPr>
            <p:cNvSpPr/>
            <p:nvPr/>
          </p:nvSpPr>
          <p:spPr>
            <a:xfrm>
              <a:off x="6282773" y="1167492"/>
              <a:ext cx="246888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39" name="Google Shape;2825;p163">
              <a:extLst>
                <a:ext uri="{FF2B5EF4-FFF2-40B4-BE49-F238E27FC236}">
                  <a16:creationId xmlns:a16="http://schemas.microsoft.com/office/drawing/2014/main" id="{3A9080B2-76EB-4242-BE08-B16C94B42D0D}"/>
                </a:ext>
              </a:extLst>
            </p:cNvPr>
            <p:cNvSpPr txBox="1"/>
            <p:nvPr/>
          </p:nvSpPr>
          <p:spPr>
            <a:xfrm>
              <a:off x="6288164" y="1171052"/>
              <a:ext cx="2373961" cy="253875"/>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rPr>
                <a:t>Direct Access to Multi-Clouds</a:t>
              </a:r>
              <a:endPar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sym typeface="Arial"/>
              </a:endParaRPr>
            </a:p>
          </p:txBody>
        </p:sp>
        <p:sp>
          <p:nvSpPr>
            <p:cNvPr id="140" name="Google Shape;2823;p163">
              <a:extLst>
                <a:ext uri="{FF2B5EF4-FFF2-40B4-BE49-F238E27FC236}">
                  <a16:creationId xmlns:a16="http://schemas.microsoft.com/office/drawing/2014/main" id="{183C8943-660A-4584-94BC-940EDD7DF655}"/>
                </a:ext>
              </a:extLst>
            </p:cNvPr>
            <p:cNvSpPr/>
            <p:nvPr/>
          </p:nvSpPr>
          <p:spPr>
            <a:xfrm>
              <a:off x="6360842" y="1494017"/>
              <a:ext cx="2407127" cy="246317"/>
            </a:xfrm>
            <a:prstGeom prst="rect">
              <a:avLst/>
            </a:prstGeom>
            <a:noFill/>
            <a:ln>
              <a:noFill/>
            </a:ln>
          </p:spPr>
          <p:txBody>
            <a:bodyPr spcFirstLastPara="1" wrap="square" lIns="0" tIns="0" rIns="0" bIns="0" anchor="ctr" anchorCtr="0">
              <a:spAutoFit/>
            </a:bodyPr>
            <a:lstStyle/>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No data center-to-cloud direct connect required</a:t>
              </a:r>
            </a:p>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Eliminate the need for virtual DMZs</a:t>
              </a:r>
            </a:p>
          </p:txBody>
        </p:sp>
      </p:grpSp>
      <p:grpSp>
        <p:nvGrpSpPr>
          <p:cNvPr id="5" name="Group 4">
            <a:extLst>
              <a:ext uri="{FF2B5EF4-FFF2-40B4-BE49-F238E27FC236}">
                <a16:creationId xmlns:a16="http://schemas.microsoft.com/office/drawing/2014/main" id="{20F14D94-EA3D-4242-B59F-CDA527E2EF59}"/>
              </a:ext>
            </a:extLst>
          </p:cNvPr>
          <p:cNvGrpSpPr/>
          <p:nvPr/>
        </p:nvGrpSpPr>
        <p:grpSpPr>
          <a:xfrm>
            <a:off x="4920692" y="2692023"/>
            <a:ext cx="3291840" cy="975360"/>
            <a:chOff x="3690519" y="2019016"/>
            <a:chExt cx="2468880" cy="731520"/>
          </a:xfrm>
        </p:grpSpPr>
        <p:sp>
          <p:nvSpPr>
            <p:cNvPr id="142" name="Rectangle 141">
              <a:extLst>
                <a:ext uri="{FF2B5EF4-FFF2-40B4-BE49-F238E27FC236}">
                  <a16:creationId xmlns:a16="http://schemas.microsoft.com/office/drawing/2014/main" id="{C12B2853-1F60-4ADA-8CC0-3B1A7ECB5510}"/>
                </a:ext>
              </a:extLst>
            </p:cNvPr>
            <p:cNvSpPr/>
            <p:nvPr/>
          </p:nvSpPr>
          <p:spPr>
            <a:xfrm>
              <a:off x="3690519" y="2019016"/>
              <a:ext cx="2468880" cy="731520"/>
            </a:xfrm>
            <a:prstGeom prst="rect">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5" name="Google Shape;2823;p163">
              <a:extLst>
                <a:ext uri="{FF2B5EF4-FFF2-40B4-BE49-F238E27FC236}">
                  <a16:creationId xmlns:a16="http://schemas.microsoft.com/office/drawing/2014/main" id="{DDC16B08-A44C-4B34-9621-00DB8F4DBAF1}"/>
                </a:ext>
              </a:extLst>
            </p:cNvPr>
            <p:cNvSpPr/>
            <p:nvPr/>
          </p:nvSpPr>
          <p:spPr>
            <a:xfrm>
              <a:off x="3821384" y="2303863"/>
              <a:ext cx="2279184" cy="246317"/>
            </a:xfrm>
            <a:prstGeom prst="rect">
              <a:avLst/>
            </a:prstGeom>
            <a:noFill/>
            <a:ln>
              <a:noFill/>
            </a:ln>
          </p:spPr>
          <p:txBody>
            <a:bodyPr spcFirstLastPara="1" wrap="square" lIns="0" tIns="0" rIns="0" bIns="0" anchor="ctr" anchorCtr="0">
              <a:spAutoFit/>
            </a:bodyPr>
            <a:lstStyle/>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rPr>
                <a:t>Integrate companies w/out integrating networks</a:t>
              </a:r>
            </a:p>
            <a:p>
              <a:pPr marL="154513" marR="0" lvl="0" indent="-154513"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Standardize security across companies</a:t>
              </a:r>
            </a:p>
          </p:txBody>
        </p:sp>
        <p:sp>
          <p:nvSpPr>
            <p:cNvPr id="146" name="Google Shape;2825;p163">
              <a:extLst>
                <a:ext uri="{FF2B5EF4-FFF2-40B4-BE49-F238E27FC236}">
                  <a16:creationId xmlns:a16="http://schemas.microsoft.com/office/drawing/2014/main" id="{22755A8C-657A-4F8A-B876-C9161D23AC8F}"/>
                </a:ext>
              </a:extLst>
            </p:cNvPr>
            <p:cNvSpPr txBox="1"/>
            <p:nvPr/>
          </p:nvSpPr>
          <p:spPr>
            <a:xfrm>
              <a:off x="3703714" y="2029951"/>
              <a:ext cx="2322845" cy="253875"/>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rPr>
                <a:t>Accelerate M&amp;A IT Integration</a:t>
              </a:r>
              <a:endParaRPr kumimoji="0" lang="en-US" sz="1400" b="1" i="0" u="none" strike="noStrike" kern="1200" cap="none" spc="0" normalizeH="0" baseline="0" noProof="0" dirty="0">
                <a:ln>
                  <a:noFill/>
                </a:ln>
                <a:solidFill>
                  <a:srgbClr val="FFFFFF"/>
                </a:solidFill>
                <a:effectLst/>
                <a:uLnTx/>
                <a:uFillTx/>
                <a:latin typeface="Arial" panose="020B0604020202020204"/>
                <a:ea typeface="+mn-ea"/>
                <a:cs typeface="Arial"/>
                <a:sym typeface="Arial"/>
              </a:endParaRPr>
            </a:p>
          </p:txBody>
        </p:sp>
      </p:grpSp>
      <p:grpSp>
        <p:nvGrpSpPr>
          <p:cNvPr id="6" name="Group 5">
            <a:extLst>
              <a:ext uri="{FF2B5EF4-FFF2-40B4-BE49-F238E27FC236}">
                <a16:creationId xmlns:a16="http://schemas.microsoft.com/office/drawing/2014/main" id="{B93BA2E7-1FE1-45D1-9C2F-07305ADAD5FD}"/>
              </a:ext>
            </a:extLst>
          </p:cNvPr>
          <p:cNvGrpSpPr/>
          <p:nvPr/>
        </p:nvGrpSpPr>
        <p:grpSpPr>
          <a:xfrm>
            <a:off x="8377031" y="2692020"/>
            <a:ext cx="3520680" cy="975360"/>
            <a:chOff x="6282773" y="2019016"/>
            <a:chExt cx="2640510" cy="731520"/>
          </a:xfrm>
        </p:grpSpPr>
        <p:sp>
          <p:nvSpPr>
            <p:cNvPr id="166" name="Rectangle 165">
              <a:extLst>
                <a:ext uri="{FF2B5EF4-FFF2-40B4-BE49-F238E27FC236}">
                  <a16:creationId xmlns:a16="http://schemas.microsoft.com/office/drawing/2014/main" id="{5550B6D1-EFEC-4D28-A6D5-D48B60C5303B}"/>
                </a:ext>
              </a:extLst>
            </p:cNvPr>
            <p:cNvSpPr/>
            <p:nvPr/>
          </p:nvSpPr>
          <p:spPr>
            <a:xfrm>
              <a:off x="6282773" y="2019016"/>
              <a:ext cx="2468880" cy="731520"/>
            </a:xfrm>
            <a:prstGeom prst="rect">
              <a:avLst/>
            </a:prstGeom>
            <a:solidFill>
              <a:srgbClr val="00B5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7" name="Google Shape;2825;p163">
              <a:extLst>
                <a:ext uri="{FF2B5EF4-FFF2-40B4-BE49-F238E27FC236}">
                  <a16:creationId xmlns:a16="http://schemas.microsoft.com/office/drawing/2014/main" id="{85E79890-B8A3-4FD9-A6AF-3C4068C31592}"/>
                </a:ext>
              </a:extLst>
            </p:cNvPr>
            <p:cNvSpPr txBox="1"/>
            <p:nvPr/>
          </p:nvSpPr>
          <p:spPr>
            <a:xfrm>
              <a:off x="6288162" y="2029953"/>
              <a:ext cx="2635121" cy="253875"/>
            </a:xfrm>
            <a:prstGeom prst="rect">
              <a:avLst/>
            </a:prstGeom>
            <a:noFill/>
            <a:ln>
              <a:noFill/>
            </a:ln>
          </p:spPr>
          <p:txBody>
            <a:bodyPr spcFirstLastPara="1" wrap="square" lIns="121900" tIns="60933" rIns="121900" bIns="60933" anchor="t" anchorCtr="0">
              <a:spAutoFit/>
            </a:bodyPr>
            <a:lstStyle/>
            <a:p>
              <a:pPr marL="0" marR="0" lvl="0" indent="0" algn="l" defTabSz="914377" rtl="0" eaLnBrk="1" fontAlgn="auto" latinLnBrk="0" hangingPunct="1">
                <a:lnSpc>
                  <a:spcPct val="100000"/>
                </a:lnSpc>
                <a:spcBef>
                  <a:spcPts val="0"/>
                </a:spcBef>
                <a:spcAft>
                  <a:spcPts val="0"/>
                </a:spcAft>
                <a:buClr>
                  <a:srgbClr val="7BFFFB"/>
                </a:buClr>
                <a:buSzPts val="1600"/>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Arial"/>
                  <a:cs typeface="Arial"/>
                  <a:sym typeface="Arial"/>
                </a:rPr>
                <a:t>Secure Access to Industrial Systems</a:t>
              </a:r>
            </a:p>
          </p:txBody>
        </p:sp>
        <p:sp>
          <p:nvSpPr>
            <p:cNvPr id="168" name="Google Shape;2823;p163">
              <a:extLst>
                <a:ext uri="{FF2B5EF4-FFF2-40B4-BE49-F238E27FC236}">
                  <a16:creationId xmlns:a16="http://schemas.microsoft.com/office/drawing/2014/main" id="{9D8F5A7E-8CD5-46F1-8CEA-076A26D22926}"/>
                </a:ext>
              </a:extLst>
            </p:cNvPr>
            <p:cNvSpPr/>
            <p:nvPr/>
          </p:nvSpPr>
          <p:spPr>
            <a:xfrm>
              <a:off x="6362171" y="2303753"/>
              <a:ext cx="2299954" cy="384817"/>
            </a:xfrm>
            <a:prstGeom prst="rect">
              <a:avLst/>
            </a:prstGeom>
            <a:noFill/>
            <a:ln>
              <a:noFill/>
            </a:ln>
          </p:spPr>
          <p:txBody>
            <a:bodyPr spcFirstLastPara="1" wrap="square" lIns="0" tIns="0" rIns="0" bIns="0" anchor="ctr" anchorCtr="0">
              <a:spAutoFit/>
            </a:bodyPr>
            <a:lstStyle/>
            <a:p>
              <a:pPr marL="228594" marR="0" lvl="0" indent="-228594"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Secure critical infrastructure (invisible)</a:t>
              </a:r>
            </a:p>
            <a:p>
              <a:pPr marL="228594" marR="0" lvl="0" indent="-228594" algn="l" defTabSz="914377" rtl="0" eaLnBrk="1" fontAlgn="auto" latinLnBrk="0" hangingPunct="1">
                <a:lnSpc>
                  <a:spcPct val="100000"/>
                </a:lnSpc>
                <a:spcBef>
                  <a:spcPts val="0"/>
                </a:spcBef>
                <a:spcAft>
                  <a:spcPts val="0"/>
                </a:spcAft>
                <a:buClr>
                  <a:srgbClr val="FFFFFF"/>
                </a:buClr>
                <a:buSzPct val="100000"/>
                <a:buFont typeface="Arial" panose="020B0604020202020204" pitchFamily="34" charset="0"/>
                <a:buChar char="•"/>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t>Policy-based access from anywhere</a:t>
              </a:r>
              <a:br>
                <a:rPr kumimoji="0" lang="en-US" sz="1200" b="0" i="0" u="none" strike="noStrike" kern="1200" cap="none" spc="0" normalizeH="0" baseline="0" noProof="0" dirty="0">
                  <a:ln>
                    <a:noFill/>
                  </a:ln>
                  <a:solidFill>
                    <a:srgbClr val="FFFFFF"/>
                  </a:solidFill>
                  <a:effectLst/>
                  <a:uLnTx/>
                  <a:uFillTx/>
                  <a:latin typeface="Arial" panose="020B0604020202020204"/>
                  <a:ea typeface="Arial"/>
                  <a:cs typeface="Arial"/>
                  <a:sym typeface="Arial"/>
                </a:rPr>
              </a:br>
              <a:endParaRPr kumimoji="0" lang="en-US" sz="1200" b="0" i="0" u="none" strike="noStrike" kern="1200" cap="none" spc="0" normalizeH="0" baseline="0" noProof="0" dirty="0">
                <a:ln>
                  <a:noFill/>
                </a:ln>
                <a:solidFill>
                  <a:srgbClr val="FFFFFF"/>
                </a:solidFill>
                <a:effectLst/>
                <a:uLnTx/>
                <a:uFillTx/>
                <a:latin typeface="Arial" panose="020B0604020202020204"/>
                <a:ea typeface="Arial"/>
                <a:cs typeface="Arial"/>
                <a:sym typeface="Arial"/>
              </a:endParaRPr>
            </a:p>
          </p:txBody>
        </p:sp>
      </p:grpSp>
      <p:grpSp>
        <p:nvGrpSpPr>
          <p:cNvPr id="169" name="Group 168">
            <a:extLst>
              <a:ext uri="{FF2B5EF4-FFF2-40B4-BE49-F238E27FC236}">
                <a16:creationId xmlns:a16="http://schemas.microsoft.com/office/drawing/2014/main" id="{6B25194F-F69C-4D46-ADE4-966233253D25}"/>
              </a:ext>
            </a:extLst>
          </p:cNvPr>
          <p:cNvGrpSpPr/>
          <p:nvPr/>
        </p:nvGrpSpPr>
        <p:grpSpPr>
          <a:xfrm>
            <a:off x="4925827" y="3825320"/>
            <a:ext cx="6744304" cy="345377"/>
            <a:chOff x="3955144" y="2600288"/>
            <a:chExt cx="5058228" cy="259033"/>
          </a:xfrm>
        </p:grpSpPr>
        <p:sp>
          <p:nvSpPr>
            <p:cNvPr id="170" name="Rectangle 169">
              <a:extLst>
                <a:ext uri="{FF2B5EF4-FFF2-40B4-BE49-F238E27FC236}">
                  <a16:creationId xmlns:a16="http://schemas.microsoft.com/office/drawing/2014/main" id="{C4E872AB-3620-4793-ACEC-167C78A952DD}"/>
                </a:ext>
              </a:extLst>
            </p:cNvPr>
            <p:cNvSpPr/>
            <p:nvPr/>
          </p:nvSpPr>
          <p:spPr>
            <a:xfrm>
              <a:off x="3955144" y="2605321"/>
              <a:ext cx="5058228" cy="254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1" name="TextBox 170">
              <a:extLst>
                <a:ext uri="{FF2B5EF4-FFF2-40B4-BE49-F238E27FC236}">
                  <a16:creationId xmlns:a16="http://schemas.microsoft.com/office/drawing/2014/main" id="{FFF89D36-9862-4D99-9FA6-F4B1BAAB99D4}"/>
                </a:ext>
              </a:extLst>
            </p:cNvPr>
            <p:cNvSpPr txBox="1"/>
            <p:nvPr/>
          </p:nvSpPr>
          <p:spPr>
            <a:xfrm>
              <a:off x="3972406" y="2600288"/>
              <a:ext cx="5027326" cy="232228"/>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Zero Attack Surface </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 App Segmentation </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sym typeface="Wingdings" panose="05000000000000000000" pitchFamily="2" charset="2"/>
                </a:rPr>
                <a:t></a:t>
              </a:r>
              <a:r>
                <a:rPr kumimoji="0" lang="en-US" sz="1467" b="0" i="0" u="none" strike="noStrike" kern="1200" cap="none" spc="0" normalizeH="0" baseline="0" noProof="0" dirty="0">
                  <a:ln>
                    <a:noFill/>
                  </a:ln>
                  <a:solidFill>
                    <a:srgbClr val="FFFFFF"/>
                  </a:solidFill>
                  <a:effectLst/>
                  <a:uLnTx/>
                  <a:uFillTx/>
                  <a:latin typeface="Arial" panose="020B0604020202020204"/>
                  <a:ea typeface="+mn-ea"/>
                  <a:cs typeface="+mn-cs"/>
                </a:rPr>
                <a:t> Zero Trust Network Access</a:t>
              </a:r>
            </a:p>
          </p:txBody>
        </p:sp>
      </p:grpSp>
      <p:grpSp>
        <p:nvGrpSpPr>
          <p:cNvPr id="179" name="Group 178">
            <a:extLst>
              <a:ext uri="{FF2B5EF4-FFF2-40B4-BE49-F238E27FC236}">
                <a16:creationId xmlns:a16="http://schemas.microsoft.com/office/drawing/2014/main" id="{B50A3552-7CF2-47B7-B82F-9311ACC512A7}"/>
              </a:ext>
            </a:extLst>
          </p:cNvPr>
          <p:cNvGrpSpPr/>
          <p:nvPr/>
        </p:nvGrpSpPr>
        <p:grpSpPr>
          <a:xfrm>
            <a:off x="2861862" y="5451745"/>
            <a:ext cx="559037" cy="256788"/>
            <a:chOff x="3162947" y="3406662"/>
            <a:chExt cx="419278" cy="192591"/>
          </a:xfrm>
          <a:solidFill>
            <a:schemeClr val="bg1"/>
          </a:solidFill>
        </p:grpSpPr>
        <p:sp>
          <p:nvSpPr>
            <p:cNvPr id="180" name="Freeform 1">
              <a:extLst>
                <a:ext uri="{FF2B5EF4-FFF2-40B4-BE49-F238E27FC236}">
                  <a16:creationId xmlns:a16="http://schemas.microsoft.com/office/drawing/2014/main" id="{B86FF8C0-AD0C-4EC2-8750-2C3CDD5DB9D1}"/>
                </a:ext>
              </a:extLst>
            </p:cNvPr>
            <p:cNvSpPr>
              <a:spLocks noChangeAspect="1" noChangeArrowheads="1"/>
            </p:cNvSpPr>
            <p:nvPr/>
          </p:nvSpPr>
          <p:spPr bwMode="auto">
            <a:xfrm>
              <a:off x="3321119" y="3466305"/>
              <a:ext cx="261106" cy="114075"/>
            </a:xfrm>
            <a:custGeom>
              <a:avLst/>
              <a:gdLst>
                <a:gd name="T0" fmla="*/ 112747853 w 3798"/>
                <a:gd name="T1" fmla="*/ 34273232 h 1653"/>
                <a:gd name="T2" fmla="*/ 112747853 w 3798"/>
                <a:gd name="T3" fmla="*/ 34273232 h 1653"/>
                <a:gd name="T4" fmla="*/ 102859781 w 3798"/>
                <a:gd name="T5" fmla="*/ 34273232 h 1653"/>
                <a:gd name="T6" fmla="*/ 90477261 w 3798"/>
                <a:gd name="T7" fmla="*/ 38240541 h 1653"/>
                <a:gd name="T8" fmla="*/ 72453172 w 3798"/>
                <a:gd name="T9" fmla="*/ 29769169 h 1653"/>
                <a:gd name="T10" fmla="*/ 91011798 w 3798"/>
                <a:gd name="T11" fmla="*/ 16704188 h 1653"/>
                <a:gd name="T12" fmla="*/ 80054825 w 3798"/>
                <a:gd name="T13" fmla="*/ 13303711 h 1653"/>
                <a:gd name="T14" fmla="*/ 59744144 w 3798"/>
                <a:gd name="T15" fmla="*/ 16704188 h 1653"/>
                <a:gd name="T16" fmla="*/ 47896333 w 3798"/>
                <a:gd name="T17" fmla="*/ 18135877 h 1653"/>
                <a:gd name="T18" fmla="*/ 20548157 w 3798"/>
                <a:gd name="T19" fmla="*/ 4533969 h 1653"/>
                <a:gd name="T20" fmla="*/ 0 w 3798"/>
                <a:gd name="T21" fmla="*/ 1998521 h 1653"/>
                <a:gd name="T22" fmla="*/ 11818191 w 3798"/>
                <a:gd name="T23" fmla="*/ 13601907 h 1653"/>
                <a:gd name="T24" fmla="*/ 36375030 w 3798"/>
                <a:gd name="T25" fmla="*/ 24936830 h 1653"/>
                <a:gd name="T26" fmla="*/ 49588804 w 3798"/>
                <a:gd name="T27" fmla="*/ 37942172 h 1653"/>
                <a:gd name="T28" fmla="*/ 61139726 w 3798"/>
                <a:gd name="T29" fmla="*/ 35705093 h 1653"/>
                <a:gd name="T30" fmla="*/ 90180373 w 3798"/>
                <a:gd name="T31" fmla="*/ 47278574 h 1653"/>
                <a:gd name="T32" fmla="*/ 98613450 w 3798"/>
                <a:gd name="T33" fmla="*/ 49277095 h 1653"/>
                <a:gd name="T34" fmla="*/ 98613450 w 3798"/>
                <a:gd name="T35" fmla="*/ 46980377 h 1653"/>
                <a:gd name="T36" fmla="*/ 112747853 w 3798"/>
                <a:gd name="T37" fmla="*/ 34273232 h 16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98" h="1653">
                  <a:moveTo>
                    <a:pt x="3797" y="1149"/>
                  </a:moveTo>
                  <a:lnTo>
                    <a:pt x="3797" y="1149"/>
                  </a:lnTo>
                  <a:cubicBezTo>
                    <a:pt x="3797" y="1149"/>
                    <a:pt x="3682" y="1063"/>
                    <a:pt x="3464" y="1149"/>
                  </a:cubicBezTo>
                  <a:cubicBezTo>
                    <a:pt x="3246" y="1244"/>
                    <a:pt x="3189" y="1339"/>
                    <a:pt x="3047" y="1282"/>
                  </a:cubicBezTo>
                  <a:cubicBezTo>
                    <a:pt x="3000" y="1262"/>
                    <a:pt x="2753" y="1149"/>
                    <a:pt x="2440" y="998"/>
                  </a:cubicBezTo>
                  <a:cubicBezTo>
                    <a:pt x="3065" y="560"/>
                    <a:pt x="3065" y="560"/>
                    <a:pt x="3065" y="560"/>
                  </a:cubicBezTo>
                  <a:cubicBezTo>
                    <a:pt x="3065" y="560"/>
                    <a:pt x="2876" y="418"/>
                    <a:pt x="2696" y="446"/>
                  </a:cubicBezTo>
                  <a:cubicBezTo>
                    <a:pt x="2515" y="466"/>
                    <a:pt x="2221" y="532"/>
                    <a:pt x="2012" y="560"/>
                  </a:cubicBezTo>
                  <a:cubicBezTo>
                    <a:pt x="1917" y="570"/>
                    <a:pt x="1755" y="590"/>
                    <a:pt x="1613" y="608"/>
                  </a:cubicBezTo>
                  <a:cubicBezTo>
                    <a:pt x="1186" y="399"/>
                    <a:pt x="807" y="219"/>
                    <a:pt x="692" y="152"/>
                  </a:cubicBezTo>
                  <a:cubicBezTo>
                    <a:pt x="389" y="0"/>
                    <a:pt x="0" y="67"/>
                    <a:pt x="0" y="67"/>
                  </a:cubicBezTo>
                  <a:cubicBezTo>
                    <a:pt x="0" y="67"/>
                    <a:pt x="75" y="266"/>
                    <a:pt x="398" y="456"/>
                  </a:cubicBezTo>
                  <a:cubicBezTo>
                    <a:pt x="513" y="523"/>
                    <a:pt x="844" y="665"/>
                    <a:pt x="1225" y="836"/>
                  </a:cubicBezTo>
                  <a:cubicBezTo>
                    <a:pt x="1395" y="1063"/>
                    <a:pt x="1670" y="1272"/>
                    <a:pt x="1670" y="1272"/>
                  </a:cubicBezTo>
                  <a:cubicBezTo>
                    <a:pt x="1765" y="1252"/>
                    <a:pt x="1937" y="1215"/>
                    <a:pt x="2059" y="1197"/>
                  </a:cubicBezTo>
                  <a:cubicBezTo>
                    <a:pt x="2534" y="1396"/>
                    <a:pt x="2952" y="1557"/>
                    <a:pt x="3037" y="1585"/>
                  </a:cubicBezTo>
                  <a:cubicBezTo>
                    <a:pt x="3227" y="1633"/>
                    <a:pt x="3321" y="1652"/>
                    <a:pt x="3321" y="1652"/>
                  </a:cubicBezTo>
                  <a:cubicBezTo>
                    <a:pt x="3321" y="1575"/>
                    <a:pt x="3321" y="1575"/>
                    <a:pt x="3321" y="1575"/>
                  </a:cubicBezTo>
                  <a:lnTo>
                    <a:pt x="3797" y="1149"/>
                  </a:lnTo>
                </a:path>
              </a:pathLst>
            </a:custGeom>
            <a:grpFill/>
            <a:ln>
              <a:no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1" name="Freeform 81">
              <a:extLst>
                <a:ext uri="{FF2B5EF4-FFF2-40B4-BE49-F238E27FC236}">
                  <a16:creationId xmlns:a16="http://schemas.microsoft.com/office/drawing/2014/main" id="{0068FBC5-71F2-486C-B2A5-7E24F1FAEA8F}"/>
                </a:ext>
              </a:extLst>
            </p:cNvPr>
            <p:cNvSpPr>
              <a:spLocks noChangeAspect="1" noChangeArrowheads="1"/>
            </p:cNvSpPr>
            <p:nvPr/>
          </p:nvSpPr>
          <p:spPr bwMode="auto">
            <a:xfrm>
              <a:off x="3162947" y="3406662"/>
              <a:ext cx="137457" cy="192591"/>
            </a:xfrm>
            <a:custGeom>
              <a:avLst/>
              <a:gdLst>
                <a:gd name="connsiteX0" fmla="*/ 0 w 344315"/>
                <a:gd name="connsiteY0" fmla="*/ 466488 h 482423"/>
                <a:gd name="connsiteX1" fmla="*/ 312163 w 344315"/>
                <a:gd name="connsiteY1" fmla="*/ 466488 h 482423"/>
                <a:gd name="connsiteX2" fmla="*/ 296555 w 344315"/>
                <a:gd name="connsiteY2" fmla="*/ 482423 h 482423"/>
                <a:gd name="connsiteX3" fmla="*/ 15608 w 344315"/>
                <a:gd name="connsiteY3" fmla="*/ 482423 h 482423"/>
                <a:gd name="connsiteX4" fmla="*/ 0 w 344315"/>
                <a:gd name="connsiteY4" fmla="*/ 466488 h 482423"/>
                <a:gd name="connsiteX5" fmla="*/ 215123 w 344315"/>
                <a:gd name="connsiteY5" fmla="*/ 398956 h 482423"/>
                <a:gd name="connsiteX6" fmla="*/ 222253 w 344315"/>
                <a:gd name="connsiteY6" fmla="*/ 401394 h 482423"/>
                <a:gd name="connsiteX7" fmla="*/ 218601 w 344315"/>
                <a:gd name="connsiteY7" fmla="*/ 406095 h 482423"/>
                <a:gd name="connsiteX8" fmla="*/ 210254 w 344315"/>
                <a:gd name="connsiteY8" fmla="*/ 403831 h 482423"/>
                <a:gd name="connsiteX9" fmla="*/ 215123 w 344315"/>
                <a:gd name="connsiteY9" fmla="*/ 398956 h 482423"/>
                <a:gd name="connsiteX10" fmla="*/ 149037 w 344315"/>
                <a:gd name="connsiteY10" fmla="*/ 348288 h 482423"/>
                <a:gd name="connsiteX11" fmla="*/ 162254 w 344315"/>
                <a:gd name="connsiteY11" fmla="*/ 349507 h 482423"/>
                <a:gd name="connsiteX12" fmla="*/ 156168 w 344315"/>
                <a:gd name="connsiteY12" fmla="*/ 354382 h 482423"/>
                <a:gd name="connsiteX13" fmla="*/ 149037 w 344315"/>
                <a:gd name="connsiteY13" fmla="*/ 349507 h 482423"/>
                <a:gd name="connsiteX14" fmla="*/ 149037 w 344315"/>
                <a:gd name="connsiteY14" fmla="*/ 348288 h 482423"/>
                <a:gd name="connsiteX15" fmla="*/ 156168 w 344315"/>
                <a:gd name="connsiteY15" fmla="*/ 342368 h 482423"/>
                <a:gd name="connsiteX16" fmla="*/ 159820 w 344315"/>
                <a:gd name="connsiteY16" fmla="*/ 343413 h 482423"/>
                <a:gd name="connsiteX17" fmla="*/ 152689 w 344315"/>
                <a:gd name="connsiteY17" fmla="*/ 344806 h 482423"/>
                <a:gd name="connsiteX18" fmla="*/ 152689 w 344315"/>
                <a:gd name="connsiteY18" fmla="*/ 343413 h 482423"/>
                <a:gd name="connsiteX19" fmla="*/ 156168 w 344315"/>
                <a:gd name="connsiteY19" fmla="*/ 342368 h 482423"/>
                <a:gd name="connsiteX20" fmla="*/ 165907 w 344315"/>
                <a:gd name="connsiteY20" fmla="*/ 330180 h 482423"/>
                <a:gd name="connsiteX21" fmla="*/ 162254 w 344315"/>
                <a:gd name="connsiteY21" fmla="*/ 333837 h 482423"/>
                <a:gd name="connsiteX22" fmla="*/ 170602 w 344315"/>
                <a:gd name="connsiteY22" fmla="*/ 333837 h 482423"/>
                <a:gd name="connsiteX23" fmla="*/ 171819 w 344315"/>
                <a:gd name="connsiteY23" fmla="*/ 331399 h 482423"/>
                <a:gd name="connsiteX24" fmla="*/ 167124 w 344315"/>
                <a:gd name="connsiteY24" fmla="*/ 330180 h 482423"/>
                <a:gd name="connsiteX25" fmla="*/ 165907 w 344315"/>
                <a:gd name="connsiteY25" fmla="*/ 330180 h 482423"/>
                <a:gd name="connsiteX26" fmla="*/ 141733 w 344315"/>
                <a:gd name="connsiteY26" fmla="*/ 330180 h 482423"/>
                <a:gd name="connsiteX27" fmla="*/ 140516 w 344315"/>
                <a:gd name="connsiteY27" fmla="*/ 332618 h 482423"/>
                <a:gd name="connsiteX28" fmla="*/ 141733 w 344315"/>
                <a:gd name="connsiteY28" fmla="*/ 333837 h 482423"/>
                <a:gd name="connsiteX29" fmla="*/ 149037 w 344315"/>
                <a:gd name="connsiteY29" fmla="*/ 333837 h 482423"/>
                <a:gd name="connsiteX30" fmla="*/ 149037 w 344315"/>
                <a:gd name="connsiteY30" fmla="*/ 332618 h 482423"/>
                <a:gd name="connsiteX31" fmla="*/ 142950 w 344315"/>
                <a:gd name="connsiteY31" fmla="*/ 330180 h 482423"/>
                <a:gd name="connsiteX32" fmla="*/ 154950 w 344315"/>
                <a:gd name="connsiteY32" fmla="*/ 318166 h 482423"/>
                <a:gd name="connsiteX33" fmla="*/ 141733 w 344315"/>
                <a:gd name="connsiteY33" fmla="*/ 323042 h 482423"/>
                <a:gd name="connsiteX34" fmla="*/ 141733 w 344315"/>
                <a:gd name="connsiteY34" fmla="*/ 326698 h 482423"/>
                <a:gd name="connsiteX35" fmla="*/ 152689 w 344315"/>
                <a:gd name="connsiteY35" fmla="*/ 330180 h 482423"/>
                <a:gd name="connsiteX36" fmla="*/ 151472 w 344315"/>
                <a:gd name="connsiteY36" fmla="*/ 338712 h 482423"/>
                <a:gd name="connsiteX37" fmla="*/ 142950 w 344315"/>
                <a:gd name="connsiteY37" fmla="*/ 337493 h 482423"/>
                <a:gd name="connsiteX38" fmla="*/ 139298 w 344315"/>
                <a:gd name="connsiteY38" fmla="*/ 338712 h 482423"/>
                <a:gd name="connsiteX39" fmla="*/ 150255 w 344315"/>
                <a:gd name="connsiteY39" fmla="*/ 359258 h 482423"/>
                <a:gd name="connsiteX40" fmla="*/ 159820 w 344315"/>
                <a:gd name="connsiteY40" fmla="*/ 359258 h 482423"/>
                <a:gd name="connsiteX41" fmla="*/ 171819 w 344315"/>
                <a:gd name="connsiteY41" fmla="*/ 341150 h 482423"/>
                <a:gd name="connsiteX42" fmla="*/ 169385 w 344315"/>
                <a:gd name="connsiteY42" fmla="*/ 337493 h 482423"/>
                <a:gd name="connsiteX43" fmla="*/ 162254 w 344315"/>
                <a:gd name="connsiteY43" fmla="*/ 337493 h 482423"/>
                <a:gd name="connsiteX44" fmla="*/ 158602 w 344315"/>
                <a:gd name="connsiteY44" fmla="*/ 339931 h 482423"/>
                <a:gd name="connsiteX45" fmla="*/ 158602 w 344315"/>
                <a:gd name="connsiteY45" fmla="*/ 338712 h 482423"/>
                <a:gd name="connsiteX46" fmla="*/ 159820 w 344315"/>
                <a:gd name="connsiteY46" fmla="*/ 328961 h 482423"/>
                <a:gd name="connsiteX47" fmla="*/ 171819 w 344315"/>
                <a:gd name="connsiteY47" fmla="*/ 327743 h 482423"/>
                <a:gd name="connsiteX48" fmla="*/ 170602 w 344315"/>
                <a:gd name="connsiteY48" fmla="*/ 324260 h 482423"/>
                <a:gd name="connsiteX49" fmla="*/ 161037 w 344315"/>
                <a:gd name="connsiteY49" fmla="*/ 318166 h 482423"/>
                <a:gd name="connsiteX50" fmla="*/ 156168 w 344315"/>
                <a:gd name="connsiteY50" fmla="*/ 318166 h 482423"/>
                <a:gd name="connsiteX51" fmla="*/ 221036 w 344315"/>
                <a:gd name="connsiteY51" fmla="*/ 311028 h 482423"/>
                <a:gd name="connsiteX52" fmla="*/ 212688 w 344315"/>
                <a:gd name="connsiteY52" fmla="*/ 319385 h 482423"/>
                <a:gd name="connsiteX53" fmla="*/ 211471 w 344315"/>
                <a:gd name="connsiteY53" fmla="*/ 326698 h 482423"/>
                <a:gd name="connsiteX54" fmla="*/ 195819 w 344315"/>
                <a:gd name="connsiteY54" fmla="*/ 321823 h 482423"/>
                <a:gd name="connsiteX55" fmla="*/ 190950 w 344315"/>
                <a:gd name="connsiteY55" fmla="*/ 324260 h 482423"/>
                <a:gd name="connsiteX56" fmla="*/ 206601 w 344315"/>
                <a:gd name="connsiteY56" fmla="*/ 339931 h 482423"/>
                <a:gd name="connsiteX57" fmla="*/ 215123 w 344315"/>
                <a:gd name="connsiteY57" fmla="*/ 339931 h 482423"/>
                <a:gd name="connsiteX58" fmla="*/ 234427 w 344315"/>
                <a:gd name="connsiteY58" fmla="*/ 343413 h 482423"/>
                <a:gd name="connsiteX59" fmla="*/ 222253 w 344315"/>
                <a:gd name="connsiteY59" fmla="*/ 313291 h 482423"/>
                <a:gd name="connsiteX60" fmla="*/ 221036 w 344315"/>
                <a:gd name="connsiteY60" fmla="*/ 311028 h 482423"/>
                <a:gd name="connsiteX61" fmla="*/ 89908 w 344315"/>
                <a:gd name="connsiteY61" fmla="*/ 311028 h 482423"/>
                <a:gd name="connsiteX62" fmla="*/ 77908 w 344315"/>
                <a:gd name="connsiteY62" fmla="*/ 343413 h 482423"/>
                <a:gd name="connsiteX63" fmla="*/ 85212 w 344315"/>
                <a:gd name="connsiteY63" fmla="*/ 344806 h 482423"/>
                <a:gd name="connsiteX64" fmla="*/ 105560 w 344315"/>
                <a:gd name="connsiteY64" fmla="*/ 339931 h 482423"/>
                <a:gd name="connsiteX65" fmla="*/ 115299 w 344315"/>
                <a:gd name="connsiteY65" fmla="*/ 328961 h 482423"/>
                <a:gd name="connsiteX66" fmla="*/ 121212 w 344315"/>
                <a:gd name="connsiteY66" fmla="*/ 324260 h 482423"/>
                <a:gd name="connsiteX67" fmla="*/ 100864 w 344315"/>
                <a:gd name="connsiteY67" fmla="*/ 326698 h 482423"/>
                <a:gd name="connsiteX68" fmla="*/ 92343 w 344315"/>
                <a:gd name="connsiteY68" fmla="*/ 312072 h 482423"/>
                <a:gd name="connsiteX69" fmla="*/ 91125 w 344315"/>
                <a:gd name="connsiteY69" fmla="*/ 311028 h 482423"/>
                <a:gd name="connsiteX70" fmla="*/ 154950 w 344315"/>
                <a:gd name="connsiteY70" fmla="*/ 301277 h 482423"/>
                <a:gd name="connsiteX71" fmla="*/ 163472 w 344315"/>
                <a:gd name="connsiteY71" fmla="*/ 307371 h 482423"/>
                <a:gd name="connsiteX72" fmla="*/ 149037 w 344315"/>
                <a:gd name="connsiteY72" fmla="*/ 308590 h 482423"/>
                <a:gd name="connsiteX73" fmla="*/ 149037 w 344315"/>
                <a:gd name="connsiteY73" fmla="*/ 306152 h 482423"/>
                <a:gd name="connsiteX74" fmla="*/ 154950 w 344315"/>
                <a:gd name="connsiteY74" fmla="*/ 301277 h 482423"/>
                <a:gd name="connsiteX75" fmla="*/ 272183 w 344315"/>
                <a:gd name="connsiteY75" fmla="*/ 285705 h 482423"/>
                <a:gd name="connsiteX76" fmla="*/ 272183 w 344315"/>
                <a:gd name="connsiteY76" fmla="*/ 342385 h 482423"/>
                <a:gd name="connsiteX77" fmla="*/ 289002 w 344315"/>
                <a:gd name="connsiteY77" fmla="*/ 342385 h 482423"/>
                <a:gd name="connsiteX78" fmla="*/ 310676 w 344315"/>
                <a:gd name="connsiteY78" fmla="*/ 320652 h 482423"/>
                <a:gd name="connsiteX79" fmla="*/ 310676 w 344315"/>
                <a:gd name="connsiteY79" fmla="*/ 308655 h 482423"/>
                <a:gd name="connsiteX80" fmla="*/ 289002 w 344315"/>
                <a:gd name="connsiteY80" fmla="*/ 285705 h 482423"/>
                <a:gd name="connsiteX81" fmla="*/ 272183 w 344315"/>
                <a:gd name="connsiteY81" fmla="*/ 285705 h 482423"/>
                <a:gd name="connsiteX82" fmla="*/ 156168 w 344315"/>
                <a:gd name="connsiteY82" fmla="*/ 277249 h 482423"/>
                <a:gd name="connsiteX83" fmla="*/ 151472 w 344315"/>
                <a:gd name="connsiteY83" fmla="*/ 286825 h 482423"/>
                <a:gd name="connsiteX84" fmla="*/ 141733 w 344315"/>
                <a:gd name="connsiteY84" fmla="*/ 286825 h 482423"/>
                <a:gd name="connsiteX85" fmla="*/ 141733 w 344315"/>
                <a:gd name="connsiteY85" fmla="*/ 288044 h 482423"/>
                <a:gd name="connsiteX86" fmla="*/ 149037 w 344315"/>
                <a:gd name="connsiteY86" fmla="*/ 295183 h 482423"/>
                <a:gd name="connsiteX87" fmla="*/ 145385 w 344315"/>
                <a:gd name="connsiteY87" fmla="*/ 304933 h 482423"/>
                <a:gd name="connsiteX88" fmla="*/ 130951 w 344315"/>
                <a:gd name="connsiteY88" fmla="*/ 297621 h 482423"/>
                <a:gd name="connsiteX89" fmla="*/ 127299 w 344315"/>
                <a:gd name="connsiteY89" fmla="*/ 297621 h 482423"/>
                <a:gd name="connsiteX90" fmla="*/ 130951 w 344315"/>
                <a:gd name="connsiteY90" fmla="*/ 308590 h 482423"/>
                <a:gd name="connsiteX91" fmla="*/ 124864 w 344315"/>
                <a:gd name="connsiteY91" fmla="*/ 306152 h 482423"/>
                <a:gd name="connsiteX92" fmla="*/ 117733 w 344315"/>
                <a:gd name="connsiteY92" fmla="*/ 304933 h 482423"/>
                <a:gd name="connsiteX93" fmla="*/ 126081 w 344315"/>
                <a:gd name="connsiteY93" fmla="*/ 321823 h 482423"/>
                <a:gd name="connsiteX94" fmla="*/ 167124 w 344315"/>
                <a:gd name="connsiteY94" fmla="*/ 314510 h 482423"/>
                <a:gd name="connsiteX95" fmla="*/ 186254 w 344315"/>
                <a:gd name="connsiteY95" fmla="*/ 321823 h 482423"/>
                <a:gd name="connsiteX96" fmla="*/ 193384 w 344315"/>
                <a:gd name="connsiteY96" fmla="*/ 304933 h 482423"/>
                <a:gd name="connsiteX97" fmla="*/ 181384 w 344315"/>
                <a:gd name="connsiteY97" fmla="*/ 307371 h 482423"/>
                <a:gd name="connsiteX98" fmla="*/ 183819 w 344315"/>
                <a:gd name="connsiteY98" fmla="*/ 296576 h 482423"/>
                <a:gd name="connsiteX99" fmla="*/ 167124 w 344315"/>
                <a:gd name="connsiteY99" fmla="*/ 304933 h 482423"/>
                <a:gd name="connsiteX100" fmla="*/ 162254 w 344315"/>
                <a:gd name="connsiteY100" fmla="*/ 295183 h 482423"/>
                <a:gd name="connsiteX101" fmla="*/ 170602 w 344315"/>
                <a:gd name="connsiteY101" fmla="*/ 288044 h 482423"/>
                <a:gd name="connsiteX102" fmla="*/ 170602 w 344315"/>
                <a:gd name="connsiteY102" fmla="*/ 286825 h 482423"/>
                <a:gd name="connsiteX103" fmla="*/ 159820 w 344315"/>
                <a:gd name="connsiteY103" fmla="*/ 286825 h 482423"/>
                <a:gd name="connsiteX104" fmla="*/ 156168 w 344315"/>
                <a:gd name="connsiteY104" fmla="*/ 277249 h 482423"/>
                <a:gd name="connsiteX105" fmla="*/ 154950 w 344315"/>
                <a:gd name="connsiteY105" fmla="*/ 272374 h 482423"/>
                <a:gd name="connsiteX106" fmla="*/ 199471 w 344315"/>
                <a:gd name="connsiteY106" fmla="*/ 284388 h 482423"/>
                <a:gd name="connsiteX107" fmla="*/ 228340 w 344315"/>
                <a:gd name="connsiteY107" fmla="*/ 315729 h 482423"/>
                <a:gd name="connsiteX108" fmla="*/ 237905 w 344315"/>
                <a:gd name="connsiteY108" fmla="*/ 350726 h 482423"/>
                <a:gd name="connsiteX109" fmla="*/ 210254 w 344315"/>
                <a:gd name="connsiteY109" fmla="*/ 347069 h 482423"/>
                <a:gd name="connsiteX110" fmla="*/ 212688 w 344315"/>
                <a:gd name="connsiteY110" fmla="*/ 351945 h 482423"/>
                <a:gd name="connsiteX111" fmla="*/ 236688 w 344315"/>
                <a:gd name="connsiteY111" fmla="*/ 356820 h 482423"/>
                <a:gd name="connsiteX112" fmla="*/ 236688 w 344315"/>
                <a:gd name="connsiteY112" fmla="*/ 358039 h 482423"/>
                <a:gd name="connsiteX113" fmla="*/ 236688 w 344315"/>
                <a:gd name="connsiteY113" fmla="*/ 363959 h 482423"/>
                <a:gd name="connsiteX114" fmla="*/ 215123 w 344315"/>
                <a:gd name="connsiteY114" fmla="*/ 359258 h 482423"/>
                <a:gd name="connsiteX115" fmla="*/ 215123 w 344315"/>
                <a:gd name="connsiteY115" fmla="*/ 363959 h 482423"/>
                <a:gd name="connsiteX116" fmla="*/ 235470 w 344315"/>
                <a:gd name="connsiteY116" fmla="*/ 371272 h 482423"/>
                <a:gd name="connsiteX117" fmla="*/ 230775 w 344315"/>
                <a:gd name="connsiteY117" fmla="*/ 377191 h 482423"/>
                <a:gd name="connsiteX118" fmla="*/ 216340 w 344315"/>
                <a:gd name="connsiteY118" fmla="*/ 371272 h 482423"/>
                <a:gd name="connsiteX119" fmla="*/ 216340 w 344315"/>
                <a:gd name="connsiteY119" fmla="*/ 375973 h 482423"/>
                <a:gd name="connsiteX120" fmla="*/ 231992 w 344315"/>
                <a:gd name="connsiteY120" fmla="*/ 382067 h 482423"/>
                <a:gd name="connsiteX121" fmla="*/ 229557 w 344315"/>
                <a:gd name="connsiteY121" fmla="*/ 388161 h 482423"/>
                <a:gd name="connsiteX122" fmla="*/ 216340 w 344315"/>
                <a:gd name="connsiteY122" fmla="*/ 383286 h 482423"/>
                <a:gd name="connsiteX123" fmla="*/ 215123 w 344315"/>
                <a:gd name="connsiteY123" fmla="*/ 386942 h 482423"/>
                <a:gd name="connsiteX124" fmla="*/ 227123 w 344315"/>
                <a:gd name="connsiteY124" fmla="*/ 392862 h 482423"/>
                <a:gd name="connsiteX125" fmla="*/ 224688 w 344315"/>
                <a:gd name="connsiteY125" fmla="*/ 397737 h 482423"/>
                <a:gd name="connsiteX126" fmla="*/ 213906 w 344315"/>
                <a:gd name="connsiteY126" fmla="*/ 392862 h 482423"/>
                <a:gd name="connsiteX127" fmla="*/ 213906 w 344315"/>
                <a:gd name="connsiteY127" fmla="*/ 388161 h 482423"/>
                <a:gd name="connsiteX128" fmla="*/ 201906 w 344315"/>
                <a:gd name="connsiteY128" fmla="*/ 382067 h 482423"/>
                <a:gd name="connsiteX129" fmla="*/ 192167 w 344315"/>
                <a:gd name="connsiteY129" fmla="*/ 358039 h 482423"/>
                <a:gd name="connsiteX130" fmla="*/ 193384 w 344315"/>
                <a:gd name="connsiteY130" fmla="*/ 353164 h 482423"/>
                <a:gd name="connsiteX131" fmla="*/ 192167 w 344315"/>
                <a:gd name="connsiteY131" fmla="*/ 328961 h 482423"/>
                <a:gd name="connsiteX132" fmla="*/ 187297 w 344315"/>
                <a:gd name="connsiteY132" fmla="*/ 325479 h 482423"/>
                <a:gd name="connsiteX133" fmla="*/ 190950 w 344315"/>
                <a:gd name="connsiteY133" fmla="*/ 343413 h 482423"/>
                <a:gd name="connsiteX134" fmla="*/ 187297 w 344315"/>
                <a:gd name="connsiteY134" fmla="*/ 358039 h 482423"/>
                <a:gd name="connsiteX135" fmla="*/ 189732 w 344315"/>
                <a:gd name="connsiteY135" fmla="*/ 363959 h 482423"/>
                <a:gd name="connsiteX136" fmla="*/ 198254 w 344315"/>
                <a:gd name="connsiteY136" fmla="*/ 386942 h 482423"/>
                <a:gd name="connsiteX137" fmla="*/ 194602 w 344315"/>
                <a:gd name="connsiteY137" fmla="*/ 395299 h 482423"/>
                <a:gd name="connsiteX138" fmla="*/ 210254 w 344315"/>
                <a:gd name="connsiteY138" fmla="*/ 403831 h 482423"/>
                <a:gd name="connsiteX139" fmla="*/ 209036 w 344315"/>
                <a:gd name="connsiteY139" fmla="*/ 407488 h 482423"/>
                <a:gd name="connsiteX140" fmla="*/ 215123 w 344315"/>
                <a:gd name="connsiteY140" fmla="*/ 409751 h 482423"/>
                <a:gd name="connsiteX141" fmla="*/ 210254 w 344315"/>
                <a:gd name="connsiteY141" fmla="*/ 414626 h 482423"/>
                <a:gd name="connsiteX142" fmla="*/ 205384 w 344315"/>
                <a:gd name="connsiteY142" fmla="*/ 412189 h 482423"/>
                <a:gd name="connsiteX143" fmla="*/ 202949 w 344315"/>
                <a:gd name="connsiteY143" fmla="*/ 417064 h 482423"/>
                <a:gd name="connsiteX144" fmla="*/ 206601 w 344315"/>
                <a:gd name="connsiteY144" fmla="*/ 418283 h 482423"/>
                <a:gd name="connsiteX145" fmla="*/ 199471 w 344315"/>
                <a:gd name="connsiteY145" fmla="*/ 424203 h 482423"/>
                <a:gd name="connsiteX146" fmla="*/ 189732 w 344315"/>
                <a:gd name="connsiteY146" fmla="*/ 401394 h 482423"/>
                <a:gd name="connsiteX147" fmla="*/ 188515 w 344315"/>
                <a:gd name="connsiteY147" fmla="*/ 401394 h 482423"/>
                <a:gd name="connsiteX148" fmla="*/ 187297 w 344315"/>
                <a:gd name="connsiteY148" fmla="*/ 409751 h 482423"/>
                <a:gd name="connsiteX149" fmla="*/ 195819 w 344315"/>
                <a:gd name="connsiteY149" fmla="*/ 425421 h 482423"/>
                <a:gd name="connsiteX150" fmla="*/ 190950 w 344315"/>
                <a:gd name="connsiteY150" fmla="*/ 429078 h 482423"/>
                <a:gd name="connsiteX151" fmla="*/ 184863 w 344315"/>
                <a:gd name="connsiteY151" fmla="*/ 397737 h 482423"/>
                <a:gd name="connsiteX152" fmla="*/ 193384 w 344315"/>
                <a:gd name="connsiteY152" fmla="*/ 378410 h 482423"/>
                <a:gd name="connsiteX153" fmla="*/ 182602 w 344315"/>
                <a:gd name="connsiteY153" fmla="*/ 358039 h 482423"/>
                <a:gd name="connsiteX154" fmla="*/ 186254 w 344315"/>
                <a:gd name="connsiteY154" fmla="*/ 330180 h 482423"/>
                <a:gd name="connsiteX155" fmla="*/ 177732 w 344315"/>
                <a:gd name="connsiteY155" fmla="*/ 321823 h 482423"/>
                <a:gd name="connsiteX156" fmla="*/ 182602 w 344315"/>
                <a:gd name="connsiteY156" fmla="*/ 347069 h 482423"/>
                <a:gd name="connsiteX157" fmla="*/ 178950 w 344315"/>
                <a:gd name="connsiteY157" fmla="*/ 358039 h 482423"/>
                <a:gd name="connsiteX158" fmla="*/ 180167 w 344315"/>
                <a:gd name="connsiteY158" fmla="*/ 365177 h 482423"/>
                <a:gd name="connsiteX159" fmla="*/ 187297 w 344315"/>
                <a:gd name="connsiteY159" fmla="*/ 388161 h 482423"/>
                <a:gd name="connsiteX160" fmla="*/ 178950 w 344315"/>
                <a:gd name="connsiteY160" fmla="*/ 412189 h 482423"/>
                <a:gd name="connsiteX161" fmla="*/ 186254 w 344315"/>
                <a:gd name="connsiteY161" fmla="*/ 430297 h 482423"/>
                <a:gd name="connsiteX162" fmla="*/ 181384 w 344315"/>
                <a:gd name="connsiteY162" fmla="*/ 432734 h 482423"/>
                <a:gd name="connsiteX163" fmla="*/ 174080 w 344315"/>
                <a:gd name="connsiteY163" fmla="*/ 398956 h 482423"/>
                <a:gd name="connsiteX164" fmla="*/ 182602 w 344315"/>
                <a:gd name="connsiteY164" fmla="*/ 375973 h 482423"/>
                <a:gd name="connsiteX165" fmla="*/ 174080 w 344315"/>
                <a:gd name="connsiteY165" fmla="*/ 359258 h 482423"/>
                <a:gd name="connsiteX166" fmla="*/ 174080 w 344315"/>
                <a:gd name="connsiteY166" fmla="*/ 358039 h 482423"/>
                <a:gd name="connsiteX167" fmla="*/ 177732 w 344315"/>
                <a:gd name="connsiteY167" fmla="*/ 327743 h 482423"/>
                <a:gd name="connsiteX168" fmla="*/ 170602 w 344315"/>
                <a:gd name="connsiteY168" fmla="*/ 319385 h 482423"/>
                <a:gd name="connsiteX169" fmla="*/ 175298 w 344315"/>
                <a:gd name="connsiteY169" fmla="*/ 343413 h 482423"/>
                <a:gd name="connsiteX170" fmla="*/ 169385 w 344315"/>
                <a:gd name="connsiteY170" fmla="*/ 358039 h 482423"/>
                <a:gd name="connsiteX171" fmla="*/ 170602 w 344315"/>
                <a:gd name="connsiteY171" fmla="*/ 366396 h 482423"/>
                <a:gd name="connsiteX172" fmla="*/ 177732 w 344315"/>
                <a:gd name="connsiteY172" fmla="*/ 386942 h 482423"/>
                <a:gd name="connsiteX173" fmla="*/ 168341 w 344315"/>
                <a:gd name="connsiteY173" fmla="*/ 409751 h 482423"/>
                <a:gd name="connsiteX174" fmla="*/ 175298 w 344315"/>
                <a:gd name="connsiteY174" fmla="*/ 433953 h 482423"/>
                <a:gd name="connsiteX175" fmla="*/ 169385 w 344315"/>
                <a:gd name="connsiteY175" fmla="*/ 435172 h 482423"/>
                <a:gd name="connsiteX176" fmla="*/ 163472 w 344315"/>
                <a:gd name="connsiteY176" fmla="*/ 408532 h 482423"/>
                <a:gd name="connsiteX177" fmla="*/ 174080 w 344315"/>
                <a:gd name="connsiteY177" fmla="*/ 380848 h 482423"/>
                <a:gd name="connsiteX178" fmla="*/ 164689 w 344315"/>
                <a:gd name="connsiteY178" fmla="*/ 363959 h 482423"/>
                <a:gd name="connsiteX179" fmla="*/ 154950 w 344315"/>
                <a:gd name="connsiteY179" fmla="*/ 363959 h 482423"/>
                <a:gd name="connsiteX180" fmla="*/ 146603 w 344315"/>
                <a:gd name="connsiteY180" fmla="*/ 365177 h 482423"/>
                <a:gd name="connsiteX181" fmla="*/ 139298 w 344315"/>
                <a:gd name="connsiteY181" fmla="*/ 385723 h 482423"/>
                <a:gd name="connsiteX182" fmla="*/ 149037 w 344315"/>
                <a:gd name="connsiteY182" fmla="*/ 408532 h 482423"/>
                <a:gd name="connsiteX183" fmla="*/ 142950 w 344315"/>
                <a:gd name="connsiteY183" fmla="*/ 435172 h 482423"/>
                <a:gd name="connsiteX184" fmla="*/ 135820 w 344315"/>
                <a:gd name="connsiteY184" fmla="*/ 432734 h 482423"/>
                <a:gd name="connsiteX185" fmla="*/ 142950 w 344315"/>
                <a:gd name="connsiteY185" fmla="*/ 400175 h 482423"/>
                <a:gd name="connsiteX186" fmla="*/ 133385 w 344315"/>
                <a:gd name="connsiteY186" fmla="*/ 379629 h 482423"/>
                <a:gd name="connsiteX187" fmla="*/ 141733 w 344315"/>
                <a:gd name="connsiteY187" fmla="*/ 358039 h 482423"/>
                <a:gd name="connsiteX188" fmla="*/ 141733 w 344315"/>
                <a:gd name="connsiteY188" fmla="*/ 356820 h 482423"/>
                <a:gd name="connsiteX189" fmla="*/ 136103 w 344315"/>
                <a:gd name="connsiteY189" fmla="*/ 342738 h 482423"/>
                <a:gd name="connsiteX190" fmla="*/ 135853 w 344315"/>
                <a:gd name="connsiteY190" fmla="*/ 329499 h 482423"/>
                <a:gd name="connsiteX191" fmla="*/ 140516 w 344315"/>
                <a:gd name="connsiteY191" fmla="*/ 319385 h 482423"/>
                <a:gd name="connsiteX192" fmla="*/ 135820 w 344315"/>
                <a:gd name="connsiteY192" fmla="*/ 327743 h 482423"/>
                <a:gd name="connsiteX193" fmla="*/ 135853 w 344315"/>
                <a:gd name="connsiteY193" fmla="*/ 329499 h 482423"/>
                <a:gd name="connsiteX194" fmla="*/ 132168 w 344315"/>
                <a:gd name="connsiteY194" fmla="*/ 337493 h 482423"/>
                <a:gd name="connsiteX195" fmla="*/ 138255 w 344315"/>
                <a:gd name="connsiteY195" fmla="*/ 358039 h 482423"/>
                <a:gd name="connsiteX196" fmla="*/ 135820 w 344315"/>
                <a:gd name="connsiteY196" fmla="*/ 367615 h 482423"/>
                <a:gd name="connsiteX197" fmla="*/ 128516 w 344315"/>
                <a:gd name="connsiteY197" fmla="*/ 385723 h 482423"/>
                <a:gd name="connsiteX198" fmla="*/ 139298 w 344315"/>
                <a:gd name="connsiteY198" fmla="*/ 406095 h 482423"/>
                <a:gd name="connsiteX199" fmla="*/ 130951 w 344315"/>
                <a:gd name="connsiteY199" fmla="*/ 432734 h 482423"/>
                <a:gd name="connsiteX200" fmla="*/ 126081 w 344315"/>
                <a:gd name="connsiteY200" fmla="*/ 431516 h 482423"/>
                <a:gd name="connsiteX201" fmla="*/ 134603 w 344315"/>
                <a:gd name="connsiteY201" fmla="*/ 407488 h 482423"/>
                <a:gd name="connsiteX202" fmla="*/ 122429 w 344315"/>
                <a:gd name="connsiteY202" fmla="*/ 382067 h 482423"/>
                <a:gd name="connsiteX203" fmla="*/ 133385 w 344315"/>
                <a:gd name="connsiteY203" fmla="*/ 362740 h 482423"/>
                <a:gd name="connsiteX204" fmla="*/ 133385 w 344315"/>
                <a:gd name="connsiteY204" fmla="*/ 358039 h 482423"/>
                <a:gd name="connsiteX205" fmla="*/ 127299 w 344315"/>
                <a:gd name="connsiteY205" fmla="*/ 337493 h 482423"/>
                <a:gd name="connsiteX206" fmla="*/ 133385 w 344315"/>
                <a:gd name="connsiteY206" fmla="*/ 321823 h 482423"/>
                <a:gd name="connsiteX207" fmla="*/ 124864 w 344315"/>
                <a:gd name="connsiteY207" fmla="*/ 335055 h 482423"/>
                <a:gd name="connsiteX208" fmla="*/ 128516 w 344315"/>
                <a:gd name="connsiteY208" fmla="*/ 358039 h 482423"/>
                <a:gd name="connsiteX209" fmla="*/ 124864 w 344315"/>
                <a:gd name="connsiteY209" fmla="*/ 368834 h 482423"/>
                <a:gd name="connsiteX210" fmla="*/ 120168 w 344315"/>
                <a:gd name="connsiteY210" fmla="*/ 386942 h 482423"/>
                <a:gd name="connsiteX211" fmla="*/ 128516 w 344315"/>
                <a:gd name="connsiteY211" fmla="*/ 410970 h 482423"/>
                <a:gd name="connsiteX212" fmla="*/ 121212 w 344315"/>
                <a:gd name="connsiteY212" fmla="*/ 429078 h 482423"/>
                <a:gd name="connsiteX213" fmla="*/ 116516 w 344315"/>
                <a:gd name="connsiteY213" fmla="*/ 426640 h 482423"/>
                <a:gd name="connsiteX214" fmla="*/ 122429 w 344315"/>
                <a:gd name="connsiteY214" fmla="*/ 401394 h 482423"/>
                <a:gd name="connsiteX215" fmla="*/ 121212 w 344315"/>
                <a:gd name="connsiteY215" fmla="*/ 408532 h 482423"/>
                <a:gd name="connsiteX216" fmla="*/ 112864 w 344315"/>
                <a:gd name="connsiteY216" fmla="*/ 424203 h 482423"/>
                <a:gd name="connsiteX217" fmla="*/ 104516 w 344315"/>
                <a:gd name="connsiteY217" fmla="*/ 418283 h 482423"/>
                <a:gd name="connsiteX218" fmla="*/ 107995 w 344315"/>
                <a:gd name="connsiteY218" fmla="*/ 415845 h 482423"/>
                <a:gd name="connsiteX219" fmla="*/ 105560 w 344315"/>
                <a:gd name="connsiteY219" fmla="*/ 413407 h 482423"/>
                <a:gd name="connsiteX220" fmla="*/ 100864 w 344315"/>
                <a:gd name="connsiteY220" fmla="*/ 414626 h 482423"/>
                <a:gd name="connsiteX221" fmla="*/ 95995 w 344315"/>
                <a:gd name="connsiteY221" fmla="*/ 410970 h 482423"/>
                <a:gd name="connsiteX222" fmla="*/ 102082 w 344315"/>
                <a:gd name="connsiteY222" fmla="*/ 405050 h 482423"/>
                <a:gd name="connsiteX223" fmla="*/ 93560 w 344315"/>
                <a:gd name="connsiteY223" fmla="*/ 406095 h 482423"/>
                <a:gd name="connsiteX224" fmla="*/ 89908 w 344315"/>
                <a:gd name="connsiteY224" fmla="*/ 402612 h 482423"/>
                <a:gd name="connsiteX225" fmla="*/ 99647 w 344315"/>
                <a:gd name="connsiteY225" fmla="*/ 398956 h 482423"/>
                <a:gd name="connsiteX226" fmla="*/ 102082 w 344315"/>
                <a:gd name="connsiteY226" fmla="*/ 403831 h 482423"/>
                <a:gd name="connsiteX227" fmla="*/ 117733 w 344315"/>
                <a:gd name="connsiteY227" fmla="*/ 395299 h 482423"/>
                <a:gd name="connsiteX228" fmla="*/ 115299 w 344315"/>
                <a:gd name="connsiteY228" fmla="*/ 375973 h 482423"/>
                <a:gd name="connsiteX229" fmla="*/ 123646 w 344315"/>
                <a:gd name="connsiteY229" fmla="*/ 358039 h 482423"/>
                <a:gd name="connsiteX230" fmla="*/ 123646 w 344315"/>
                <a:gd name="connsiteY230" fmla="*/ 353164 h 482423"/>
                <a:gd name="connsiteX231" fmla="*/ 124864 w 344315"/>
                <a:gd name="connsiteY231" fmla="*/ 325479 h 482423"/>
                <a:gd name="connsiteX232" fmla="*/ 118951 w 344315"/>
                <a:gd name="connsiteY232" fmla="*/ 333837 h 482423"/>
                <a:gd name="connsiteX233" fmla="*/ 120168 w 344315"/>
                <a:gd name="connsiteY233" fmla="*/ 358039 h 482423"/>
                <a:gd name="connsiteX234" fmla="*/ 118951 w 344315"/>
                <a:gd name="connsiteY234" fmla="*/ 362740 h 482423"/>
                <a:gd name="connsiteX235" fmla="*/ 109212 w 344315"/>
                <a:gd name="connsiteY235" fmla="*/ 383286 h 482423"/>
                <a:gd name="connsiteX236" fmla="*/ 97212 w 344315"/>
                <a:gd name="connsiteY236" fmla="*/ 388161 h 482423"/>
                <a:gd name="connsiteX237" fmla="*/ 98429 w 344315"/>
                <a:gd name="connsiteY237" fmla="*/ 392862 h 482423"/>
                <a:gd name="connsiteX238" fmla="*/ 87647 w 344315"/>
                <a:gd name="connsiteY238" fmla="*/ 397737 h 482423"/>
                <a:gd name="connsiteX239" fmla="*/ 83995 w 344315"/>
                <a:gd name="connsiteY239" fmla="*/ 392862 h 482423"/>
                <a:gd name="connsiteX240" fmla="*/ 95995 w 344315"/>
                <a:gd name="connsiteY240" fmla="*/ 386942 h 482423"/>
                <a:gd name="connsiteX241" fmla="*/ 95995 w 344315"/>
                <a:gd name="connsiteY241" fmla="*/ 383286 h 482423"/>
                <a:gd name="connsiteX242" fmla="*/ 79126 w 344315"/>
                <a:gd name="connsiteY242" fmla="*/ 382067 h 482423"/>
                <a:gd name="connsiteX243" fmla="*/ 94777 w 344315"/>
                <a:gd name="connsiteY243" fmla="*/ 375973 h 482423"/>
                <a:gd name="connsiteX244" fmla="*/ 94777 w 344315"/>
                <a:gd name="connsiteY244" fmla="*/ 371272 h 482423"/>
                <a:gd name="connsiteX245" fmla="*/ 77908 w 344315"/>
                <a:gd name="connsiteY245" fmla="*/ 377191 h 482423"/>
                <a:gd name="connsiteX246" fmla="*/ 75473 w 344315"/>
                <a:gd name="connsiteY246" fmla="*/ 371272 h 482423"/>
                <a:gd name="connsiteX247" fmla="*/ 95995 w 344315"/>
                <a:gd name="connsiteY247" fmla="*/ 363959 h 482423"/>
                <a:gd name="connsiteX248" fmla="*/ 97212 w 344315"/>
                <a:gd name="connsiteY248" fmla="*/ 359258 h 482423"/>
                <a:gd name="connsiteX249" fmla="*/ 74256 w 344315"/>
                <a:gd name="connsiteY249" fmla="*/ 363959 h 482423"/>
                <a:gd name="connsiteX250" fmla="*/ 74256 w 344315"/>
                <a:gd name="connsiteY250" fmla="*/ 358039 h 482423"/>
                <a:gd name="connsiteX251" fmla="*/ 74256 w 344315"/>
                <a:gd name="connsiteY251" fmla="*/ 356820 h 482423"/>
                <a:gd name="connsiteX252" fmla="*/ 94777 w 344315"/>
                <a:gd name="connsiteY252" fmla="*/ 351945 h 482423"/>
                <a:gd name="connsiteX253" fmla="*/ 100864 w 344315"/>
                <a:gd name="connsiteY253" fmla="*/ 350726 h 482423"/>
                <a:gd name="connsiteX254" fmla="*/ 100864 w 344315"/>
                <a:gd name="connsiteY254" fmla="*/ 345851 h 482423"/>
                <a:gd name="connsiteX255" fmla="*/ 74256 w 344315"/>
                <a:gd name="connsiteY255" fmla="*/ 350726 h 482423"/>
                <a:gd name="connsiteX256" fmla="*/ 74256 w 344315"/>
                <a:gd name="connsiteY256" fmla="*/ 349507 h 482423"/>
                <a:gd name="connsiteX257" fmla="*/ 117733 w 344315"/>
                <a:gd name="connsiteY257" fmla="*/ 280731 h 482423"/>
                <a:gd name="connsiteX258" fmla="*/ 154950 w 344315"/>
                <a:gd name="connsiteY258" fmla="*/ 272374 h 482423"/>
                <a:gd name="connsiteX259" fmla="*/ 155837 w 344315"/>
                <a:gd name="connsiteY259" fmla="*/ 266406 h 482423"/>
                <a:gd name="connsiteX260" fmla="*/ 69487 w 344315"/>
                <a:gd name="connsiteY260" fmla="*/ 354382 h 482423"/>
                <a:gd name="connsiteX261" fmla="*/ 155837 w 344315"/>
                <a:gd name="connsiteY261" fmla="*/ 442184 h 482423"/>
                <a:gd name="connsiteX262" fmla="*/ 242186 w 344315"/>
                <a:gd name="connsiteY262" fmla="*/ 354382 h 482423"/>
                <a:gd name="connsiteX263" fmla="*/ 155837 w 344315"/>
                <a:gd name="connsiteY263" fmla="*/ 266406 h 482423"/>
                <a:gd name="connsiteX264" fmla="*/ 38276 w 344315"/>
                <a:gd name="connsiteY264" fmla="*/ 253192 h 482423"/>
                <a:gd name="connsiteX265" fmla="*/ 256578 w 344315"/>
                <a:gd name="connsiteY265" fmla="*/ 253192 h 482423"/>
                <a:gd name="connsiteX266" fmla="*/ 272183 w 344315"/>
                <a:gd name="connsiteY266" fmla="*/ 253192 h 482423"/>
                <a:gd name="connsiteX267" fmla="*/ 289002 w 344315"/>
                <a:gd name="connsiteY267" fmla="*/ 253192 h 482423"/>
                <a:gd name="connsiteX268" fmla="*/ 344315 w 344315"/>
                <a:gd name="connsiteY268" fmla="*/ 308655 h 482423"/>
                <a:gd name="connsiteX269" fmla="*/ 344315 w 344315"/>
                <a:gd name="connsiteY269" fmla="*/ 320652 h 482423"/>
                <a:gd name="connsiteX270" fmla="*/ 289002 w 344315"/>
                <a:gd name="connsiteY270" fmla="*/ 375941 h 482423"/>
                <a:gd name="connsiteX271" fmla="*/ 272183 w 344315"/>
                <a:gd name="connsiteY271" fmla="*/ 375941 h 482423"/>
                <a:gd name="connsiteX272" fmla="*/ 272183 w 344315"/>
                <a:gd name="connsiteY272" fmla="*/ 402543 h 482423"/>
                <a:gd name="connsiteX273" fmla="*/ 256578 w 344315"/>
                <a:gd name="connsiteY273" fmla="*/ 439750 h 482423"/>
                <a:gd name="connsiteX274" fmla="*/ 219298 w 344315"/>
                <a:gd name="connsiteY274" fmla="*/ 455572 h 482423"/>
                <a:gd name="connsiteX275" fmla="*/ 155837 w 344315"/>
                <a:gd name="connsiteY275" fmla="*/ 455572 h 482423"/>
                <a:gd name="connsiteX276" fmla="*/ 92201 w 344315"/>
                <a:gd name="connsiteY276" fmla="*/ 455572 h 482423"/>
                <a:gd name="connsiteX277" fmla="*/ 53881 w 344315"/>
                <a:gd name="connsiteY277" fmla="*/ 439750 h 482423"/>
                <a:gd name="connsiteX278" fmla="*/ 38276 w 344315"/>
                <a:gd name="connsiteY278" fmla="*/ 402543 h 482423"/>
                <a:gd name="connsiteX279" fmla="*/ 38276 w 344315"/>
                <a:gd name="connsiteY279" fmla="*/ 253192 h 482423"/>
                <a:gd name="connsiteX280" fmla="*/ 156551 w 344315"/>
                <a:gd name="connsiteY280" fmla="*/ 190594 h 482423"/>
                <a:gd name="connsiteX281" fmla="*/ 176844 w 344315"/>
                <a:gd name="connsiteY281" fmla="*/ 211151 h 482423"/>
                <a:gd name="connsiteX282" fmla="*/ 156551 w 344315"/>
                <a:gd name="connsiteY282" fmla="*/ 231535 h 482423"/>
                <a:gd name="connsiteX283" fmla="*/ 136257 w 344315"/>
                <a:gd name="connsiteY283" fmla="*/ 211151 h 482423"/>
                <a:gd name="connsiteX284" fmla="*/ 156551 w 344315"/>
                <a:gd name="connsiteY284" fmla="*/ 190594 h 482423"/>
                <a:gd name="connsiteX285" fmla="*/ 156551 w 344315"/>
                <a:gd name="connsiteY285" fmla="*/ 130314 h 482423"/>
                <a:gd name="connsiteX286" fmla="*/ 197311 w 344315"/>
                <a:gd name="connsiteY286" fmla="*/ 139896 h 482423"/>
                <a:gd name="connsiteX287" fmla="*/ 198525 w 344315"/>
                <a:gd name="connsiteY287" fmla="*/ 145994 h 482423"/>
                <a:gd name="connsiteX288" fmla="*/ 181701 w 344315"/>
                <a:gd name="connsiteY288" fmla="*/ 173695 h 482423"/>
                <a:gd name="connsiteX289" fmla="*/ 175630 w 344315"/>
                <a:gd name="connsiteY289" fmla="*/ 174914 h 482423"/>
                <a:gd name="connsiteX290" fmla="*/ 156551 w 344315"/>
                <a:gd name="connsiteY290" fmla="*/ 171255 h 482423"/>
                <a:gd name="connsiteX291" fmla="*/ 137298 w 344315"/>
                <a:gd name="connsiteY291" fmla="*/ 174914 h 482423"/>
                <a:gd name="connsiteX292" fmla="*/ 131400 w 344315"/>
                <a:gd name="connsiteY292" fmla="*/ 173695 h 482423"/>
                <a:gd name="connsiteX293" fmla="*/ 114576 w 344315"/>
                <a:gd name="connsiteY293" fmla="*/ 145994 h 482423"/>
                <a:gd name="connsiteX294" fmla="*/ 115790 w 344315"/>
                <a:gd name="connsiteY294" fmla="*/ 139896 h 482423"/>
                <a:gd name="connsiteX295" fmla="*/ 156551 w 344315"/>
                <a:gd name="connsiteY295" fmla="*/ 130314 h 482423"/>
                <a:gd name="connsiteX296" fmla="*/ 156551 w 344315"/>
                <a:gd name="connsiteY296" fmla="*/ 65157 h 482423"/>
                <a:gd name="connsiteX297" fmla="*/ 232174 w 344315"/>
                <a:gd name="connsiteY297" fmla="*/ 84495 h 482423"/>
                <a:gd name="connsiteX298" fmla="*/ 233389 w 344315"/>
                <a:gd name="connsiteY298" fmla="*/ 91638 h 482423"/>
                <a:gd name="connsiteX299" fmla="*/ 227318 w 344315"/>
                <a:gd name="connsiteY299" fmla="*/ 100175 h 482423"/>
                <a:gd name="connsiteX300" fmla="*/ 216564 w 344315"/>
                <a:gd name="connsiteY300" fmla="*/ 118293 h 482423"/>
                <a:gd name="connsiteX301" fmla="*/ 209279 w 344315"/>
                <a:gd name="connsiteY301" fmla="*/ 120558 h 482423"/>
                <a:gd name="connsiteX302" fmla="*/ 156551 w 344315"/>
                <a:gd name="connsiteY302" fmla="*/ 106098 h 482423"/>
                <a:gd name="connsiteX303" fmla="*/ 102608 w 344315"/>
                <a:gd name="connsiteY303" fmla="*/ 120558 h 482423"/>
                <a:gd name="connsiteX304" fmla="*/ 96537 w 344315"/>
                <a:gd name="connsiteY304" fmla="*/ 118293 h 482423"/>
                <a:gd name="connsiteX305" fmla="*/ 84569 w 344315"/>
                <a:gd name="connsiteY305" fmla="*/ 100175 h 482423"/>
                <a:gd name="connsiteX306" fmla="*/ 79712 w 344315"/>
                <a:gd name="connsiteY306" fmla="*/ 91638 h 482423"/>
                <a:gd name="connsiteX307" fmla="*/ 80927 w 344315"/>
                <a:gd name="connsiteY307" fmla="*/ 84495 h 482423"/>
                <a:gd name="connsiteX308" fmla="*/ 156551 w 344315"/>
                <a:gd name="connsiteY308" fmla="*/ 65157 h 482423"/>
                <a:gd name="connsiteX309" fmla="*/ 156551 w 344315"/>
                <a:gd name="connsiteY309" fmla="*/ 0 h 482423"/>
                <a:gd name="connsiteX310" fmla="*/ 265824 w 344315"/>
                <a:gd name="connsiteY310" fmla="*/ 30139 h 482423"/>
                <a:gd name="connsiteX311" fmla="*/ 268252 w 344315"/>
                <a:gd name="connsiteY311" fmla="*/ 36237 h 482423"/>
                <a:gd name="connsiteX312" fmla="*/ 250213 w 344315"/>
                <a:gd name="connsiteY312" fmla="*/ 63938 h 482423"/>
                <a:gd name="connsiteX313" fmla="*/ 244142 w 344315"/>
                <a:gd name="connsiteY313" fmla="*/ 65157 h 482423"/>
                <a:gd name="connsiteX314" fmla="*/ 156551 w 344315"/>
                <a:gd name="connsiteY314" fmla="*/ 42160 h 482423"/>
                <a:gd name="connsiteX315" fmla="*/ 68959 w 344315"/>
                <a:gd name="connsiteY315" fmla="*/ 65157 h 482423"/>
                <a:gd name="connsiteX316" fmla="*/ 61674 w 344315"/>
                <a:gd name="connsiteY316" fmla="*/ 63938 h 482423"/>
                <a:gd name="connsiteX317" fmla="*/ 44849 w 344315"/>
                <a:gd name="connsiteY317" fmla="*/ 36237 h 482423"/>
                <a:gd name="connsiteX318" fmla="*/ 46063 w 344315"/>
                <a:gd name="connsiteY318" fmla="*/ 30139 h 482423"/>
                <a:gd name="connsiteX319" fmla="*/ 156551 w 344315"/>
                <a:gd name="connsiteY319" fmla="*/ 0 h 48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344315" h="482423">
                  <a:moveTo>
                    <a:pt x="0" y="466488"/>
                  </a:moveTo>
                  <a:cubicBezTo>
                    <a:pt x="312163" y="466488"/>
                    <a:pt x="312163" y="466488"/>
                    <a:pt x="312163" y="466488"/>
                  </a:cubicBezTo>
                  <a:cubicBezTo>
                    <a:pt x="312163" y="474987"/>
                    <a:pt x="304879" y="482423"/>
                    <a:pt x="296555" y="482423"/>
                  </a:cubicBezTo>
                  <a:cubicBezTo>
                    <a:pt x="15608" y="482423"/>
                    <a:pt x="15608" y="482423"/>
                    <a:pt x="15608" y="482423"/>
                  </a:cubicBezTo>
                  <a:cubicBezTo>
                    <a:pt x="7110" y="482423"/>
                    <a:pt x="0" y="474987"/>
                    <a:pt x="0" y="466488"/>
                  </a:cubicBezTo>
                  <a:close/>
                  <a:moveTo>
                    <a:pt x="215123" y="398956"/>
                  </a:moveTo>
                  <a:cubicBezTo>
                    <a:pt x="222253" y="401394"/>
                    <a:pt x="222253" y="401394"/>
                    <a:pt x="222253" y="401394"/>
                  </a:cubicBezTo>
                  <a:cubicBezTo>
                    <a:pt x="221036" y="403831"/>
                    <a:pt x="219819" y="405050"/>
                    <a:pt x="218601" y="406095"/>
                  </a:cubicBezTo>
                  <a:cubicBezTo>
                    <a:pt x="216340" y="405050"/>
                    <a:pt x="213906" y="403831"/>
                    <a:pt x="210254" y="403831"/>
                  </a:cubicBezTo>
                  <a:cubicBezTo>
                    <a:pt x="211471" y="401394"/>
                    <a:pt x="210254" y="395299"/>
                    <a:pt x="215123" y="398956"/>
                  </a:cubicBezTo>
                  <a:close/>
                  <a:moveTo>
                    <a:pt x="149037" y="348288"/>
                  </a:moveTo>
                  <a:cubicBezTo>
                    <a:pt x="153907" y="349507"/>
                    <a:pt x="158602" y="348288"/>
                    <a:pt x="162254" y="349507"/>
                  </a:cubicBezTo>
                  <a:cubicBezTo>
                    <a:pt x="161037" y="351945"/>
                    <a:pt x="158602" y="354382"/>
                    <a:pt x="156168" y="354382"/>
                  </a:cubicBezTo>
                  <a:cubicBezTo>
                    <a:pt x="152689" y="354382"/>
                    <a:pt x="151472" y="351945"/>
                    <a:pt x="149037" y="349507"/>
                  </a:cubicBezTo>
                  <a:cubicBezTo>
                    <a:pt x="149037" y="349507"/>
                    <a:pt x="149037" y="349507"/>
                    <a:pt x="149037" y="348288"/>
                  </a:cubicBezTo>
                  <a:close/>
                  <a:moveTo>
                    <a:pt x="156168" y="342368"/>
                  </a:moveTo>
                  <a:cubicBezTo>
                    <a:pt x="157385" y="342368"/>
                    <a:pt x="158602" y="343413"/>
                    <a:pt x="159820" y="343413"/>
                  </a:cubicBezTo>
                  <a:cubicBezTo>
                    <a:pt x="158602" y="345851"/>
                    <a:pt x="154950" y="344806"/>
                    <a:pt x="152689" y="344806"/>
                  </a:cubicBezTo>
                  <a:cubicBezTo>
                    <a:pt x="152689" y="344806"/>
                    <a:pt x="152689" y="344806"/>
                    <a:pt x="152689" y="343413"/>
                  </a:cubicBezTo>
                  <a:cubicBezTo>
                    <a:pt x="153907" y="343413"/>
                    <a:pt x="154950" y="342368"/>
                    <a:pt x="156168" y="342368"/>
                  </a:cubicBezTo>
                  <a:close/>
                  <a:moveTo>
                    <a:pt x="165907" y="330180"/>
                  </a:moveTo>
                  <a:cubicBezTo>
                    <a:pt x="164689" y="331399"/>
                    <a:pt x="161037" y="330180"/>
                    <a:pt x="162254" y="333837"/>
                  </a:cubicBezTo>
                  <a:cubicBezTo>
                    <a:pt x="164689" y="331399"/>
                    <a:pt x="168341" y="332618"/>
                    <a:pt x="170602" y="333837"/>
                  </a:cubicBezTo>
                  <a:cubicBezTo>
                    <a:pt x="171819" y="333837"/>
                    <a:pt x="171819" y="332618"/>
                    <a:pt x="171819" y="331399"/>
                  </a:cubicBezTo>
                  <a:cubicBezTo>
                    <a:pt x="170602" y="330180"/>
                    <a:pt x="168341" y="330180"/>
                    <a:pt x="167124" y="330180"/>
                  </a:cubicBezTo>
                  <a:cubicBezTo>
                    <a:pt x="167124" y="330180"/>
                    <a:pt x="167124" y="330180"/>
                    <a:pt x="165907" y="330180"/>
                  </a:cubicBezTo>
                  <a:close/>
                  <a:moveTo>
                    <a:pt x="141733" y="330180"/>
                  </a:moveTo>
                  <a:cubicBezTo>
                    <a:pt x="140516" y="330180"/>
                    <a:pt x="140516" y="331399"/>
                    <a:pt x="140516" y="332618"/>
                  </a:cubicBezTo>
                  <a:cubicBezTo>
                    <a:pt x="140516" y="332618"/>
                    <a:pt x="140516" y="335055"/>
                    <a:pt x="141733" y="333837"/>
                  </a:cubicBezTo>
                  <a:cubicBezTo>
                    <a:pt x="144168" y="331399"/>
                    <a:pt x="147820" y="333837"/>
                    <a:pt x="149037" y="333837"/>
                  </a:cubicBezTo>
                  <a:cubicBezTo>
                    <a:pt x="149037" y="332618"/>
                    <a:pt x="149037" y="332618"/>
                    <a:pt x="149037" y="332618"/>
                  </a:cubicBezTo>
                  <a:cubicBezTo>
                    <a:pt x="147820" y="331399"/>
                    <a:pt x="145385" y="330180"/>
                    <a:pt x="142950" y="330180"/>
                  </a:cubicBezTo>
                  <a:close/>
                  <a:moveTo>
                    <a:pt x="154950" y="318166"/>
                  </a:moveTo>
                  <a:cubicBezTo>
                    <a:pt x="150255" y="318166"/>
                    <a:pt x="145385" y="319385"/>
                    <a:pt x="141733" y="323042"/>
                  </a:cubicBezTo>
                  <a:cubicBezTo>
                    <a:pt x="141733" y="324260"/>
                    <a:pt x="140516" y="326698"/>
                    <a:pt x="141733" y="326698"/>
                  </a:cubicBezTo>
                  <a:cubicBezTo>
                    <a:pt x="145385" y="326698"/>
                    <a:pt x="150255" y="326698"/>
                    <a:pt x="152689" y="330180"/>
                  </a:cubicBezTo>
                  <a:cubicBezTo>
                    <a:pt x="152689" y="332618"/>
                    <a:pt x="154950" y="336274"/>
                    <a:pt x="151472" y="338712"/>
                  </a:cubicBezTo>
                  <a:cubicBezTo>
                    <a:pt x="149037" y="336274"/>
                    <a:pt x="145385" y="338712"/>
                    <a:pt x="142950" y="337493"/>
                  </a:cubicBezTo>
                  <a:cubicBezTo>
                    <a:pt x="141733" y="336274"/>
                    <a:pt x="140516" y="337493"/>
                    <a:pt x="139298" y="338712"/>
                  </a:cubicBezTo>
                  <a:cubicBezTo>
                    <a:pt x="139298" y="345851"/>
                    <a:pt x="142950" y="354382"/>
                    <a:pt x="150255" y="359258"/>
                  </a:cubicBezTo>
                  <a:cubicBezTo>
                    <a:pt x="152689" y="360302"/>
                    <a:pt x="157385" y="361521"/>
                    <a:pt x="159820" y="359258"/>
                  </a:cubicBezTo>
                  <a:cubicBezTo>
                    <a:pt x="167124" y="355601"/>
                    <a:pt x="170602" y="348288"/>
                    <a:pt x="171819" y="341150"/>
                  </a:cubicBezTo>
                  <a:cubicBezTo>
                    <a:pt x="171819" y="339931"/>
                    <a:pt x="171819" y="337493"/>
                    <a:pt x="169385" y="337493"/>
                  </a:cubicBezTo>
                  <a:cubicBezTo>
                    <a:pt x="167124" y="338712"/>
                    <a:pt x="164689" y="337493"/>
                    <a:pt x="162254" y="337493"/>
                  </a:cubicBezTo>
                  <a:cubicBezTo>
                    <a:pt x="161037" y="337493"/>
                    <a:pt x="161037" y="339931"/>
                    <a:pt x="158602" y="339931"/>
                  </a:cubicBezTo>
                  <a:cubicBezTo>
                    <a:pt x="158602" y="338712"/>
                    <a:pt x="158602" y="338712"/>
                    <a:pt x="158602" y="338712"/>
                  </a:cubicBezTo>
                  <a:cubicBezTo>
                    <a:pt x="157385" y="336274"/>
                    <a:pt x="157385" y="331399"/>
                    <a:pt x="159820" y="328961"/>
                  </a:cubicBezTo>
                  <a:cubicBezTo>
                    <a:pt x="163472" y="326698"/>
                    <a:pt x="168341" y="326698"/>
                    <a:pt x="171819" y="327743"/>
                  </a:cubicBezTo>
                  <a:cubicBezTo>
                    <a:pt x="171819" y="326698"/>
                    <a:pt x="170602" y="325479"/>
                    <a:pt x="170602" y="324260"/>
                  </a:cubicBezTo>
                  <a:cubicBezTo>
                    <a:pt x="169385" y="320604"/>
                    <a:pt x="164689" y="319385"/>
                    <a:pt x="161037" y="318166"/>
                  </a:cubicBezTo>
                  <a:cubicBezTo>
                    <a:pt x="159820" y="318166"/>
                    <a:pt x="157385" y="318166"/>
                    <a:pt x="156168" y="318166"/>
                  </a:cubicBezTo>
                  <a:close/>
                  <a:moveTo>
                    <a:pt x="221036" y="311028"/>
                  </a:moveTo>
                  <a:cubicBezTo>
                    <a:pt x="217558" y="312072"/>
                    <a:pt x="215123" y="315729"/>
                    <a:pt x="212688" y="319385"/>
                  </a:cubicBezTo>
                  <a:cubicBezTo>
                    <a:pt x="212688" y="321823"/>
                    <a:pt x="211471" y="324260"/>
                    <a:pt x="211471" y="326698"/>
                  </a:cubicBezTo>
                  <a:cubicBezTo>
                    <a:pt x="206601" y="324260"/>
                    <a:pt x="201906" y="321823"/>
                    <a:pt x="195819" y="321823"/>
                  </a:cubicBezTo>
                  <a:cubicBezTo>
                    <a:pt x="194602" y="323042"/>
                    <a:pt x="190950" y="323042"/>
                    <a:pt x="190950" y="324260"/>
                  </a:cubicBezTo>
                  <a:cubicBezTo>
                    <a:pt x="197036" y="327743"/>
                    <a:pt x="202949" y="333837"/>
                    <a:pt x="206601" y="339931"/>
                  </a:cubicBezTo>
                  <a:cubicBezTo>
                    <a:pt x="209036" y="338712"/>
                    <a:pt x="212688" y="339931"/>
                    <a:pt x="215123" y="339931"/>
                  </a:cubicBezTo>
                  <a:cubicBezTo>
                    <a:pt x="221036" y="341150"/>
                    <a:pt x="227123" y="348288"/>
                    <a:pt x="234427" y="343413"/>
                  </a:cubicBezTo>
                  <a:cubicBezTo>
                    <a:pt x="228340" y="333837"/>
                    <a:pt x="219819" y="325479"/>
                    <a:pt x="222253" y="313291"/>
                  </a:cubicBezTo>
                  <a:cubicBezTo>
                    <a:pt x="222253" y="312072"/>
                    <a:pt x="222253" y="311028"/>
                    <a:pt x="221036" y="311028"/>
                  </a:cubicBezTo>
                  <a:close/>
                  <a:moveTo>
                    <a:pt x="89908" y="311028"/>
                  </a:moveTo>
                  <a:cubicBezTo>
                    <a:pt x="92343" y="324260"/>
                    <a:pt x="83995" y="333837"/>
                    <a:pt x="77908" y="343413"/>
                  </a:cubicBezTo>
                  <a:cubicBezTo>
                    <a:pt x="79126" y="345851"/>
                    <a:pt x="82778" y="345851"/>
                    <a:pt x="85212" y="344806"/>
                  </a:cubicBezTo>
                  <a:cubicBezTo>
                    <a:pt x="91125" y="342368"/>
                    <a:pt x="98429" y="337493"/>
                    <a:pt x="105560" y="339931"/>
                  </a:cubicBezTo>
                  <a:cubicBezTo>
                    <a:pt x="107995" y="335055"/>
                    <a:pt x="111647" y="331399"/>
                    <a:pt x="115299" y="328961"/>
                  </a:cubicBezTo>
                  <a:cubicBezTo>
                    <a:pt x="116516" y="326698"/>
                    <a:pt x="120168" y="325479"/>
                    <a:pt x="121212" y="324260"/>
                  </a:cubicBezTo>
                  <a:cubicBezTo>
                    <a:pt x="114081" y="319385"/>
                    <a:pt x="106777" y="324260"/>
                    <a:pt x="100864" y="326698"/>
                  </a:cubicBezTo>
                  <a:cubicBezTo>
                    <a:pt x="99647" y="320604"/>
                    <a:pt x="97212" y="315729"/>
                    <a:pt x="92343" y="312072"/>
                  </a:cubicBezTo>
                  <a:cubicBezTo>
                    <a:pt x="92343" y="311028"/>
                    <a:pt x="91125" y="311028"/>
                    <a:pt x="91125" y="311028"/>
                  </a:cubicBezTo>
                  <a:close/>
                  <a:moveTo>
                    <a:pt x="154950" y="301277"/>
                  </a:moveTo>
                  <a:cubicBezTo>
                    <a:pt x="158602" y="302496"/>
                    <a:pt x="161037" y="304933"/>
                    <a:pt x="163472" y="307371"/>
                  </a:cubicBezTo>
                  <a:cubicBezTo>
                    <a:pt x="158602" y="307371"/>
                    <a:pt x="153907" y="308590"/>
                    <a:pt x="149037" y="308590"/>
                  </a:cubicBezTo>
                  <a:cubicBezTo>
                    <a:pt x="149037" y="307371"/>
                    <a:pt x="147820" y="307371"/>
                    <a:pt x="149037" y="306152"/>
                  </a:cubicBezTo>
                  <a:cubicBezTo>
                    <a:pt x="154950" y="301277"/>
                    <a:pt x="154950" y="301277"/>
                    <a:pt x="154950" y="301277"/>
                  </a:cubicBezTo>
                  <a:close/>
                  <a:moveTo>
                    <a:pt x="272183" y="285705"/>
                  </a:moveTo>
                  <a:cubicBezTo>
                    <a:pt x="272183" y="285705"/>
                    <a:pt x="272183" y="285705"/>
                    <a:pt x="272183" y="342385"/>
                  </a:cubicBezTo>
                  <a:cubicBezTo>
                    <a:pt x="272183" y="342385"/>
                    <a:pt x="272183" y="342385"/>
                    <a:pt x="289002" y="342385"/>
                  </a:cubicBezTo>
                  <a:cubicBezTo>
                    <a:pt x="300966" y="342385"/>
                    <a:pt x="310676" y="332649"/>
                    <a:pt x="310676" y="320652"/>
                  </a:cubicBezTo>
                  <a:lnTo>
                    <a:pt x="310676" y="308655"/>
                  </a:lnTo>
                  <a:cubicBezTo>
                    <a:pt x="310676" y="296658"/>
                    <a:pt x="300966" y="285705"/>
                    <a:pt x="289002" y="285705"/>
                  </a:cubicBezTo>
                  <a:cubicBezTo>
                    <a:pt x="289002" y="285705"/>
                    <a:pt x="289002" y="285705"/>
                    <a:pt x="272183" y="285705"/>
                  </a:cubicBezTo>
                  <a:close/>
                  <a:moveTo>
                    <a:pt x="156168" y="277249"/>
                  </a:moveTo>
                  <a:cubicBezTo>
                    <a:pt x="153907" y="280731"/>
                    <a:pt x="152689" y="283169"/>
                    <a:pt x="151472" y="286825"/>
                  </a:cubicBezTo>
                  <a:cubicBezTo>
                    <a:pt x="141733" y="286825"/>
                    <a:pt x="141733" y="286825"/>
                    <a:pt x="141733" y="286825"/>
                  </a:cubicBezTo>
                  <a:cubicBezTo>
                    <a:pt x="141733" y="288044"/>
                    <a:pt x="141733" y="288044"/>
                    <a:pt x="141733" y="288044"/>
                  </a:cubicBezTo>
                  <a:cubicBezTo>
                    <a:pt x="149037" y="295183"/>
                    <a:pt x="149037" y="295183"/>
                    <a:pt x="149037" y="295183"/>
                  </a:cubicBezTo>
                  <a:cubicBezTo>
                    <a:pt x="147820" y="298839"/>
                    <a:pt x="146603" y="302496"/>
                    <a:pt x="145385" y="304933"/>
                  </a:cubicBezTo>
                  <a:cubicBezTo>
                    <a:pt x="140516" y="302496"/>
                    <a:pt x="135820" y="300058"/>
                    <a:pt x="130951" y="297621"/>
                  </a:cubicBezTo>
                  <a:cubicBezTo>
                    <a:pt x="129733" y="297621"/>
                    <a:pt x="128516" y="296576"/>
                    <a:pt x="127299" y="297621"/>
                  </a:cubicBezTo>
                  <a:cubicBezTo>
                    <a:pt x="128516" y="301277"/>
                    <a:pt x="130951" y="304933"/>
                    <a:pt x="130951" y="308590"/>
                  </a:cubicBezTo>
                  <a:cubicBezTo>
                    <a:pt x="128516" y="307371"/>
                    <a:pt x="127299" y="306152"/>
                    <a:pt x="124864" y="306152"/>
                  </a:cubicBezTo>
                  <a:cubicBezTo>
                    <a:pt x="122429" y="304933"/>
                    <a:pt x="120168" y="303715"/>
                    <a:pt x="117733" y="304933"/>
                  </a:cubicBezTo>
                  <a:cubicBezTo>
                    <a:pt x="121212" y="309809"/>
                    <a:pt x="124864" y="315729"/>
                    <a:pt x="126081" y="321823"/>
                  </a:cubicBezTo>
                  <a:cubicBezTo>
                    <a:pt x="138255" y="315729"/>
                    <a:pt x="152689" y="312072"/>
                    <a:pt x="167124" y="314510"/>
                  </a:cubicBezTo>
                  <a:cubicBezTo>
                    <a:pt x="174080" y="315729"/>
                    <a:pt x="180167" y="319385"/>
                    <a:pt x="186254" y="321823"/>
                  </a:cubicBezTo>
                  <a:cubicBezTo>
                    <a:pt x="187297" y="314510"/>
                    <a:pt x="190950" y="309809"/>
                    <a:pt x="193384" y="304933"/>
                  </a:cubicBezTo>
                  <a:cubicBezTo>
                    <a:pt x="189732" y="303715"/>
                    <a:pt x="184863" y="306152"/>
                    <a:pt x="181384" y="307371"/>
                  </a:cubicBezTo>
                  <a:cubicBezTo>
                    <a:pt x="181384" y="303715"/>
                    <a:pt x="183819" y="300058"/>
                    <a:pt x="183819" y="296576"/>
                  </a:cubicBezTo>
                  <a:cubicBezTo>
                    <a:pt x="177732" y="297621"/>
                    <a:pt x="171819" y="301277"/>
                    <a:pt x="167124" y="304933"/>
                  </a:cubicBezTo>
                  <a:cubicBezTo>
                    <a:pt x="165907" y="301277"/>
                    <a:pt x="163472" y="298839"/>
                    <a:pt x="162254" y="295183"/>
                  </a:cubicBezTo>
                  <a:cubicBezTo>
                    <a:pt x="170602" y="288044"/>
                    <a:pt x="170602" y="288044"/>
                    <a:pt x="170602" y="288044"/>
                  </a:cubicBezTo>
                  <a:cubicBezTo>
                    <a:pt x="170602" y="286825"/>
                    <a:pt x="170602" y="286825"/>
                    <a:pt x="170602" y="286825"/>
                  </a:cubicBezTo>
                  <a:cubicBezTo>
                    <a:pt x="159820" y="286825"/>
                    <a:pt x="159820" y="286825"/>
                    <a:pt x="159820" y="286825"/>
                  </a:cubicBezTo>
                  <a:cubicBezTo>
                    <a:pt x="158602" y="283169"/>
                    <a:pt x="157385" y="279513"/>
                    <a:pt x="156168" y="277249"/>
                  </a:cubicBezTo>
                  <a:close/>
                  <a:moveTo>
                    <a:pt x="154950" y="272374"/>
                  </a:moveTo>
                  <a:cubicBezTo>
                    <a:pt x="170602" y="272374"/>
                    <a:pt x="187297" y="276030"/>
                    <a:pt x="199471" y="284388"/>
                  </a:cubicBezTo>
                  <a:cubicBezTo>
                    <a:pt x="211471" y="291701"/>
                    <a:pt x="222253" y="303715"/>
                    <a:pt x="228340" y="315729"/>
                  </a:cubicBezTo>
                  <a:cubicBezTo>
                    <a:pt x="234427" y="326698"/>
                    <a:pt x="236688" y="337493"/>
                    <a:pt x="237905" y="350726"/>
                  </a:cubicBezTo>
                  <a:cubicBezTo>
                    <a:pt x="227123" y="358039"/>
                    <a:pt x="221036" y="343413"/>
                    <a:pt x="210254" y="347069"/>
                  </a:cubicBezTo>
                  <a:cubicBezTo>
                    <a:pt x="210254" y="348288"/>
                    <a:pt x="211471" y="349507"/>
                    <a:pt x="212688" y="351945"/>
                  </a:cubicBezTo>
                  <a:cubicBezTo>
                    <a:pt x="221036" y="350726"/>
                    <a:pt x="228340" y="360302"/>
                    <a:pt x="236688" y="356820"/>
                  </a:cubicBezTo>
                  <a:cubicBezTo>
                    <a:pt x="236688" y="358039"/>
                    <a:pt x="236688" y="358039"/>
                    <a:pt x="236688" y="358039"/>
                  </a:cubicBezTo>
                  <a:cubicBezTo>
                    <a:pt x="237905" y="360302"/>
                    <a:pt x="237905" y="362740"/>
                    <a:pt x="236688" y="363959"/>
                  </a:cubicBezTo>
                  <a:cubicBezTo>
                    <a:pt x="228340" y="366396"/>
                    <a:pt x="222253" y="358039"/>
                    <a:pt x="215123" y="359258"/>
                  </a:cubicBezTo>
                  <a:cubicBezTo>
                    <a:pt x="215123" y="363959"/>
                    <a:pt x="215123" y="363959"/>
                    <a:pt x="215123" y="363959"/>
                  </a:cubicBezTo>
                  <a:cubicBezTo>
                    <a:pt x="223471" y="363959"/>
                    <a:pt x="228340" y="371272"/>
                    <a:pt x="235470" y="371272"/>
                  </a:cubicBezTo>
                  <a:cubicBezTo>
                    <a:pt x="234427" y="373709"/>
                    <a:pt x="236688" y="379629"/>
                    <a:pt x="230775" y="377191"/>
                  </a:cubicBezTo>
                  <a:cubicBezTo>
                    <a:pt x="225905" y="375973"/>
                    <a:pt x="222253" y="371272"/>
                    <a:pt x="216340" y="371272"/>
                  </a:cubicBezTo>
                  <a:cubicBezTo>
                    <a:pt x="216340" y="372490"/>
                    <a:pt x="216340" y="373709"/>
                    <a:pt x="216340" y="375973"/>
                  </a:cubicBezTo>
                  <a:cubicBezTo>
                    <a:pt x="222253" y="375973"/>
                    <a:pt x="227123" y="382067"/>
                    <a:pt x="231992" y="382067"/>
                  </a:cubicBezTo>
                  <a:cubicBezTo>
                    <a:pt x="231992" y="384504"/>
                    <a:pt x="231992" y="386942"/>
                    <a:pt x="229557" y="388161"/>
                  </a:cubicBezTo>
                  <a:cubicBezTo>
                    <a:pt x="224688" y="386942"/>
                    <a:pt x="221036" y="382067"/>
                    <a:pt x="216340" y="383286"/>
                  </a:cubicBezTo>
                  <a:cubicBezTo>
                    <a:pt x="215123" y="386942"/>
                    <a:pt x="215123" y="386942"/>
                    <a:pt x="215123" y="386942"/>
                  </a:cubicBezTo>
                  <a:cubicBezTo>
                    <a:pt x="219819" y="386942"/>
                    <a:pt x="223471" y="391643"/>
                    <a:pt x="227123" y="392862"/>
                  </a:cubicBezTo>
                  <a:cubicBezTo>
                    <a:pt x="227123" y="394081"/>
                    <a:pt x="225905" y="396518"/>
                    <a:pt x="224688" y="397737"/>
                  </a:cubicBezTo>
                  <a:cubicBezTo>
                    <a:pt x="221036" y="396518"/>
                    <a:pt x="218601" y="392862"/>
                    <a:pt x="213906" y="392862"/>
                  </a:cubicBezTo>
                  <a:cubicBezTo>
                    <a:pt x="213906" y="391643"/>
                    <a:pt x="215123" y="390598"/>
                    <a:pt x="213906" y="388161"/>
                  </a:cubicBezTo>
                  <a:cubicBezTo>
                    <a:pt x="209036" y="389380"/>
                    <a:pt x="205384" y="384504"/>
                    <a:pt x="201906" y="382067"/>
                  </a:cubicBezTo>
                  <a:cubicBezTo>
                    <a:pt x="201906" y="373709"/>
                    <a:pt x="192167" y="367615"/>
                    <a:pt x="192167" y="358039"/>
                  </a:cubicBezTo>
                  <a:cubicBezTo>
                    <a:pt x="192167" y="356820"/>
                    <a:pt x="192167" y="355601"/>
                    <a:pt x="193384" y="353164"/>
                  </a:cubicBezTo>
                  <a:cubicBezTo>
                    <a:pt x="195819" y="345851"/>
                    <a:pt x="194602" y="336274"/>
                    <a:pt x="192167" y="328961"/>
                  </a:cubicBezTo>
                  <a:cubicBezTo>
                    <a:pt x="190950" y="327743"/>
                    <a:pt x="188515" y="326698"/>
                    <a:pt x="187297" y="325479"/>
                  </a:cubicBezTo>
                  <a:cubicBezTo>
                    <a:pt x="189732" y="330180"/>
                    <a:pt x="192167" y="337493"/>
                    <a:pt x="190950" y="343413"/>
                  </a:cubicBezTo>
                  <a:cubicBezTo>
                    <a:pt x="190950" y="348288"/>
                    <a:pt x="187297" y="353164"/>
                    <a:pt x="187297" y="358039"/>
                  </a:cubicBezTo>
                  <a:cubicBezTo>
                    <a:pt x="187297" y="360302"/>
                    <a:pt x="188515" y="361521"/>
                    <a:pt x="189732" y="363959"/>
                  </a:cubicBezTo>
                  <a:cubicBezTo>
                    <a:pt x="193384" y="371272"/>
                    <a:pt x="200688" y="378410"/>
                    <a:pt x="198254" y="386942"/>
                  </a:cubicBezTo>
                  <a:cubicBezTo>
                    <a:pt x="197036" y="389380"/>
                    <a:pt x="194602" y="391643"/>
                    <a:pt x="194602" y="395299"/>
                  </a:cubicBezTo>
                  <a:cubicBezTo>
                    <a:pt x="199471" y="398956"/>
                    <a:pt x="202949" y="402612"/>
                    <a:pt x="210254" y="403831"/>
                  </a:cubicBezTo>
                  <a:cubicBezTo>
                    <a:pt x="209036" y="405050"/>
                    <a:pt x="209036" y="406095"/>
                    <a:pt x="209036" y="407488"/>
                  </a:cubicBezTo>
                  <a:cubicBezTo>
                    <a:pt x="211471" y="407488"/>
                    <a:pt x="212688" y="408532"/>
                    <a:pt x="215123" y="409751"/>
                  </a:cubicBezTo>
                  <a:cubicBezTo>
                    <a:pt x="213906" y="412189"/>
                    <a:pt x="212688" y="413407"/>
                    <a:pt x="210254" y="414626"/>
                  </a:cubicBezTo>
                  <a:cubicBezTo>
                    <a:pt x="205384" y="412189"/>
                    <a:pt x="205384" y="412189"/>
                    <a:pt x="205384" y="412189"/>
                  </a:cubicBezTo>
                  <a:cubicBezTo>
                    <a:pt x="204167" y="413407"/>
                    <a:pt x="202949" y="414626"/>
                    <a:pt x="202949" y="417064"/>
                  </a:cubicBezTo>
                  <a:cubicBezTo>
                    <a:pt x="204167" y="417064"/>
                    <a:pt x="205384" y="418283"/>
                    <a:pt x="206601" y="418283"/>
                  </a:cubicBezTo>
                  <a:cubicBezTo>
                    <a:pt x="204167" y="420720"/>
                    <a:pt x="201906" y="423158"/>
                    <a:pt x="199471" y="424203"/>
                  </a:cubicBezTo>
                  <a:cubicBezTo>
                    <a:pt x="197036" y="417064"/>
                    <a:pt x="188515" y="410970"/>
                    <a:pt x="189732" y="401394"/>
                  </a:cubicBezTo>
                  <a:cubicBezTo>
                    <a:pt x="188515" y="401394"/>
                    <a:pt x="188515" y="401394"/>
                    <a:pt x="188515" y="401394"/>
                  </a:cubicBezTo>
                  <a:cubicBezTo>
                    <a:pt x="187297" y="403831"/>
                    <a:pt x="187297" y="407488"/>
                    <a:pt x="187297" y="409751"/>
                  </a:cubicBezTo>
                  <a:cubicBezTo>
                    <a:pt x="189732" y="415845"/>
                    <a:pt x="195819" y="419502"/>
                    <a:pt x="195819" y="425421"/>
                  </a:cubicBezTo>
                  <a:cubicBezTo>
                    <a:pt x="194602" y="427859"/>
                    <a:pt x="193384" y="427859"/>
                    <a:pt x="190950" y="429078"/>
                  </a:cubicBezTo>
                  <a:cubicBezTo>
                    <a:pt x="192167" y="417064"/>
                    <a:pt x="174080" y="408532"/>
                    <a:pt x="184863" y="397737"/>
                  </a:cubicBezTo>
                  <a:cubicBezTo>
                    <a:pt x="189732" y="391643"/>
                    <a:pt x="195819" y="386942"/>
                    <a:pt x="193384" y="378410"/>
                  </a:cubicBezTo>
                  <a:cubicBezTo>
                    <a:pt x="190950" y="371272"/>
                    <a:pt x="182602" y="366396"/>
                    <a:pt x="182602" y="358039"/>
                  </a:cubicBezTo>
                  <a:cubicBezTo>
                    <a:pt x="184863" y="349507"/>
                    <a:pt x="189732" y="339931"/>
                    <a:pt x="186254" y="330180"/>
                  </a:cubicBezTo>
                  <a:cubicBezTo>
                    <a:pt x="184863" y="326698"/>
                    <a:pt x="181384" y="323042"/>
                    <a:pt x="177732" y="321823"/>
                  </a:cubicBezTo>
                  <a:cubicBezTo>
                    <a:pt x="183819" y="327743"/>
                    <a:pt x="186254" y="338712"/>
                    <a:pt x="182602" y="347069"/>
                  </a:cubicBezTo>
                  <a:cubicBezTo>
                    <a:pt x="181384" y="350726"/>
                    <a:pt x="178950" y="354382"/>
                    <a:pt x="178950" y="358039"/>
                  </a:cubicBezTo>
                  <a:cubicBezTo>
                    <a:pt x="178950" y="360302"/>
                    <a:pt x="178950" y="362740"/>
                    <a:pt x="180167" y="365177"/>
                  </a:cubicBezTo>
                  <a:cubicBezTo>
                    <a:pt x="184863" y="371272"/>
                    <a:pt x="192167" y="379629"/>
                    <a:pt x="187297" y="388161"/>
                  </a:cubicBezTo>
                  <a:cubicBezTo>
                    <a:pt x="182602" y="395299"/>
                    <a:pt x="174080" y="402612"/>
                    <a:pt x="178950" y="412189"/>
                  </a:cubicBezTo>
                  <a:cubicBezTo>
                    <a:pt x="182602" y="418283"/>
                    <a:pt x="187297" y="424203"/>
                    <a:pt x="186254" y="430297"/>
                  </a:cubicBezTo>
                  <a:cubicBezTo>
                    <a:pt x="181384" y="432734"/>
                    <a:pt x="181384" y="432734"/>
                    <a:pt x="181384" y="432734"/>
                  </a:cubicBezTo>
                  <a:cubicBezTo>
                    <a:pt x="184863" y="419502"/>
                    <a:pt x="167124" y="412189"/>
                    <a:pt x="174080" y="398956"/>
                  </a:cubicBezTo>
                  <a:cubicBezTo>
                    <a:pt x="178950" y="391643"/>
                    <a:pt x="187297" y="385723"/>
                    <a:pt x="182602" y="375973"/>
                  </a:cubicBezTo>
                  <a:cubicBezTo>
                    <a:pt x="180167" y="370053"/>
                    <a:pt x="174080" y="366396"/>
                    <a:pt x="174080" y="359258"/>
                  </a:cubicBezTo>
                  <a:cubicBezTo>
                    <a:pt x="174080" y="358039"/>
                    <a:pt x="174080" y="358039"/>
                    <a:pt x="174080" y="358039"/>
                  </a:cubicBezTo>
                  <a:cubicBezTo>
                    <a:pt x="176515" y="348288"/>
                    <a:pt x="183819" y="338712"/>
                    <a:pt x="177732" y="327743"/>
                  </a:cubicBezTo>
                  <a:cubicBezTo>
                    <a:pt x="176515" y="324260"/>
                    <a:pt x="174080" y="321823"/>
                    <a:pt x="170602" y="319385"/>
                  </a:cubicBezTo>
                  <a:cubicBezTo>
                    <a:pt x="176515" y="325479"/>
                    <a:pt x="178950" y="336274"/>
                    <a:pt x="175298" y="343413"/>
                  </a:cubicBezTo>
                  <a:cubicBezTo>
                    <a:pt x="174080" y="348288"/>
                    <a:pt x="170602" y="353164"/>
                    <a:pt x="169385" y="358039"/>
                  </a:cubicBezTo>
                  <a:cubicBezTo>
                    <a:pt x="169385" y="360302"/>
                    <a:pt x="169385" y="363959"/>
                    <a:pt x="170602" y="366396"/>
                  </a:cubicBezTo>
                  <a:cubicBezTo>
                    <a:pt x="175298" y="372490"/>
                    <a:pt x="182602" y="379629"/>
                    <a:pt x="177732" y="386942"/>
                  </a:cubicBezTo>
                  <a:cubicBezTo>
                    <a:pt x="172863" y="394081"/>
                    <a:pt x="165907" y="401394"/>
                    <a:pt x="168341" y="409751"/>
                  </a:cubicBezTo>
                  <a:cubicBezTo>
                    <a:pt x="171819" y="417064"/>
                    <a:pt x="178950" y="424203"/>
                    <a:pt x="175298" y="433953"/>
                  </a:cubicBezTo>
                  <a:cubicBezTo>
                    <a:pt x="169385" y="435172"/>
                    <a:pt x="169385" y="435172"/>
                    <a:pt x="169385" y="435172"/>
                  </a:cubicBezTo>
                  <a:cubicBezTo>
                    <a:pt x="174080" y="426640"/>
                    <a:pt x="167124" y="417064"/>
                    <a:pt x="163472" y="408532"/>
                  </a:cubicBezTo>
                  <a:cubicBezTo>
                    <a:pt x="158602" y="397737"/>
                    <a:pt x="174080" y="391643"/>
                    <a:pt x="174080" y="380848"/>
                  </a:cubicBezTo>
                  <a:cubicBezTo>
                    <a:pt x="174080" y="373709"/>
                    <a:pt x="167124" y="370053"/>
                    <a:pt x="164689" y="363959"/>
                  </a:cubicBezTo>
                  <a:cubicBezTo>
                    <a:pt x="162254" y="361521"/>
                    <a:pt x="158602" y="365177"/>
                    <a:pt x="154950" y="363959"/>
                  </a:cubicBezTo>
                  <a:cubicBezTo>
                    <a:pt x="152689" y="365177"/>
                    <a:pt x="147820" y="360302"/>
                    <a:pt x="146603" y="365177"/>
                  </a:cubicBezTo>
                  <a:cubicBezTo>
                    <a:pt x="144168" y="372490"/>
                    <a:pt x="135820" y="377191"/>
                    <a:pt x="139298" y="385723"/>
                  </a:cubicBezTo>
                  <a:cubicBezTo>
                    <a:pt x="142950" y="392862"/>
                    <a:pt x="151472" y="398956"/>
                    <a:pt x="149037" y="408532"/>
                  </a:cubicBezTo>
                  <a:cubicBezTo>
                    <a:pt x="146603" y="417064"/>
                    <a:pt x="136864" y="425421"/>
                    <a:pt x="142950" y="435172"/>
                  </a:cubicBezTo>
                  <a:cubicBezTo>
                    <a:pt x="140516" y="435172"/>
                    <a:pt x="135820" y="436391"/>
                    <a:pt x="135820" y="432734"/>
                  </a:cubicBezTo>
                  <a:cubicBezTo>
                    <a:pt x="133385" y="420720"/>
                    <a:pt x="147820" y="413407"/>
                    <a:pt x="142950" y="400175"/>
                  </a:cubicBezTo>
                  <a:cubicBezTo>
                    <a:pt x="140516" y="392862"/>
                    <a:pt x="130951" y="389380"/>
                    <a:pt x="133385" y="379629"/>
                  </a:cubicBezTo>
                  <a:cubicBezTo>
                    <a:pt x="134603" y="372490"/>
                    <a:pt x="142950" y="366396"/>
                    <a:pt x="141733" y="358039"/>
                  </a:cubicBezTo>
                  <a:lnTo>
                    <a:pt x="141733" y="356820"/>
                  </a:lnTo>
                  <a:cubicBezTo>
                    <a:pt x="139994" y="351945"/>
                    <a:pt x="137603" y="347418"/>
                    <a:pt x="136103" y="342738"/>
                  </a:cubicBezTo>
                  <a:lnTo>
                    <a:pt x="135853" y="329499"/>
                  </a:lnTo>
                  <a:lnTo>
                    <a:pt x="140516" y="319385"/>
                  </a:lnTo>
                  <a:cubicBezTo>
                    <a:pt x="139298" y="323042"/>
                    <a:pt x="136864" y="325479"/>
                    <a:pt x="135820" y="327743"/>
                  </a:cubicBezTo>
                  <a:lnTo>
                    <a:pt x="135853" y="329499"/>
                  </a:lnTo>
                  <a:lnTo>
                    <a:pt x="132168" y="337493"/>
                  </a:lnTo>
                  <a:cubicBezTo>
                    <a:pt x="132168" y="344806"/>
                    <a:pt x="136864" y="351945"/>
                    <a:pt x="138255" y="358039"/>
                  </a:cubicBezTo>
                  <a:cubicBezTo>
                    <a:pt x="138255" y="361521"/>
                    <a:pt x="138255" y="363959"/>
                    <a:pt x="135820" y="367615"/>
                  </a:cubicBezTo>
                  <a:cubicBezTo>
                    <a:pt x="132168" y="372490"/>
                    <a:pt x="126081" y="378410"/>
                    <a:pt x="128516" y="385723"/>
                  </a:cubicBezTo>
                  <a:cubicBezTo>
                    <a:pt x="130951" y="392862"/>
                    <a:pt x="140516" y="397737"/>
                    <a:pt x="139298" y="406095"/>
                  </a:cubicBezTo>
                  <a:cubicBezTo>
                    <a:pt x="139298" y="415845"/>
                    <a:pt x="128516" y="421939"/>
                    <a:pt x="130951" y="432734"/>
                  </a:cubicBezTo>
                  <a:cubicBezTo>
                    <a:pt x="126081" y="431516"/>
                    <a:pt x="126081" y="431516"/>
                    <a:pt x="126081" y="431516"/>
                  </a:cubicBezTo>
                  <a:cubicBezTo>
                    <a:pt x="123646" y="421939"/>
                    <a:pt x="134603" y="415845"/>
                    <a:pt x="134603" y="407488"/>
                  </a:cubicBezTo>
                  <a:cubicBezTo>
                    <a:pt x="135820" y="396518"/>
                    <a:pt x="122429" y="392862"/>
                    <a:pt x="122429" y="382067"/>
                  </a:cubicBezTo>
                  <a:cubicBezTo>
                    <a:pt x="122429" y="374928"/>
                    <a:pt x="129733" y="370053"/>
                    <a:pt x="133385" y="362740"/>
                  </a:cubicBezTo>
                  <a:cubicBezTo>
                    <a:pt x="133385" y="361521"/>
                    <a:pt x="133385" y="360302"/>
                    <a:pt x="133385" y="358039"/>
                  </a:cubicBezTo>
                  <a:cubicBezTo>
                    <a:pt x="133385" y="350726"/>
                    <a:pt x="126081" y="345851"/>
                    <a:pt x="127299" y="337493"/>
                  </a:cubicBezTo>
                  <a:cubicBezTo>
                    <a:pt x="128516" y="331399"/>
                    <a:pt x="129733" y="326698"/>
                    <a:pt x="133385" y="321823"/>
                  </a:cubicBezTo>
                  <a:cubicBezTo>
                    <a:pt x="128516" y="324260"/>
                    <a:pt x="126081" y="330180"/>
                    <a:pt x="124864" y="335055"/>
                  </a:cubicBezTo>
                  <a:cubicBezTo>
                    <a:pt x="122429" y="343413"/>
                    <a:pt x="128516" y="350726"/>
                    <a:pt x="128516" y="358039"/>
                  </a:cubicBezTo>
                  <a:cubicBezTo>
                    <a:pt x="129733" y="361521"/>
                    <a:pt x="128516" y="365177"/>
                    <a:pt x="124864" y="368834"/>
                  </a:cubicBezTo>
                  <a:cubicBezTo>
                    <a:pt x="121212" y="373709"/>
                    <a:pt x="116516" y="380848"/>
                    <a:pt x="120168" y="386942"/>
                  </a:cubicBezTo>
                  <a:cubicBezTo>
                    <a:pt x="122429" y="395299"/>
                    <a:pt x="133385" y="401394"/>
                    <a:pt x="128516" y="410970"/>
                  </a:cubicBezTo>
                  <a:cubicBezTo>
                    <a:pt x="126081" y="417064"/>
                    <a:pt x="120168" y="421939"/>
                    <a:pt x="121212" y="429078"/>
                  </a:cubicBezTo>
                  <a:cubicBezTo>
                    <a:pt x="118951" y="427859"/>
                    <a:pt x="117733" y="427859"/>
                    <a:pt x="116516" y="426640"/>
                  </a:cubicBezTo>
                  <a:cubicBezTo>
                    <a:pt x="116516" y="417064"/>
                    <a:pt x="129733" y="410970"/>
                    <a:pt x="122429" y="401394"/>
                  </a:cubicBezTo>
                  <a:cubicBezTo>
                    <a:pt x="122429" y="403831"/>
                    <a:pt x="122429" y="406095"/>
                    <a:pt x="121212" y="408532"/>
                  </a:cubicBezTo>
                  <a:cubicBezTo>
                    <a:pt x="120168" y="414626"/>
                    <a:pt x="115299" y="418283"/>
                    <a:pt x="112864" y="424203"/>
                  </a:cubicBezTo>
                  <a:cubicBezTo>
                    <a:pt x="110429" y="423158"/>
                    <a:pt x="106777" y="420720"/>
                    <a:pt x="104516" y="418283"/>
                  </a:cubicBezTo>
                  <a:cubicBezTo>
                    <a:pt x="107995" y="415845"/>
                    <a:pt x="107995" y="415845"/>
                    <a:pt x="107995" y="415845"/>
                  </a:cubicBezTo>
                  <a:cubicBezTo>
                    <a:pt x="107995" y="414626"/>
                    <a:pt x="106777" y="414626"/>
                    <a:pt x="105560" y="413407"/>
                  </a:cubicBezTo>
                  <a:cubicBezTo>
                    <a:pt x="104516" y="412189"/>
                    <a:pt x="102082" y="414626"/>
                    <a:pt x="100864" y="414626"/>
                  </a:cubicBezTo>
                  <a:cubicBezTo>
                    <a:pt x="99647" y="413407"/>
                    <a:pt x="97212" y="412189"/>
                    <a:pt x="95995" y="410970"/>
                  </a:cubicBezTo>
                  <a:cubicBezTo>
                    <a:pt x="97212" y="407488"/>
                    <a:pt x="105560" y="409751"/>
                    <a:pt x="102082" y="405050"/>
                  </a:cubicBezTo>
                  <a:cubicBezTo>
                    <a:pt x="98429" y="402612"/>
                    <a:pt x="95995" y="405050"/>
                    <a:pt x="93560" y="406095"/>
                  </a:cubicBezTo>
                  <a:cubicBezTo>
                    <a:pt x="89908" y="402612"/>
                    <a:pt x="89908" y="402612"/>
                    <a:pt x="89908" y="402612"/>
                  </a:cubicBezTo>
                  <a:cubicBezTo>
                    <a:pt x="92343" y="400175"/>
                    <a:pt x="95995" y="397737"/>
                    <a:pt x="99647" y="398956"/>
                  </a:cubicBezTo>
                  <a:cubicBezTo>
                    <a:pt x="100864" y="400175"/>
                    <a:pt x="100864" y="402612"/>
                    <a:pt x="102082" y="403831"/>
                  </a:cubicBezTo>
                  <a:cubicBezTo>
                    <a:pt x="109212" y="403831"/>
                    <a:pt x="112864" y="398956"/>
                    <a:pt x="117733" y="395299"/>
                  </a:cubicBezTo>
                  <a:cubicBezTo>
                    <a:pt x="115299" y="389380"/>
                    <a:pt x="111647" y="383286"/>
                    <a:pt x="115299" y="375973"/>
                  </a:cubicBezTo>
                  <a:cubicBezTo>
                    <a:pt x="117733" y="370053"/>
                    <a:pt x="123646" y="365177"/>
                    <a:pt x="123646" y="358039"/>
                  </a:cubicBezTo>
                  <a:cubicBezTo>
                    <a:pt x="123646" y="356820"/>
                    <a:pt x="123646" y="355601"/>
                    <a:pt x="123646" y="353164"/>
                  </a:cubicBezTo>
                  <a:cubicBezTo>
                    <a:pt x="120168" y="344806"/>
                    <a:pt x="118951" y="333837"/>
                    <a:pt x="124864" y="325479"/>
                  </a:cubicBezTo>
                  <a:cubicBezTo>
                    <a:pt x="121212" y="326698"/>
                    <a:pt x="120168" y="331399"/>
                    <a:pt x="118951" y="333837"/>
                  </a:cubicBezTo>
                  <a:cubicBezTo>
                    <a:pt x="114081" y="342368"/>
                    <a:pt x="118951" y="350726"/>
                    <a:pt x="120168" y="358039"/>
                  </a:cubicBezTo>
                  <a:cubicBezTo>
                    <a:pt x="120168" y="360302"/>
                    <a:pt x="118951" y="361521"/>
                    <a:pt x="118951" y="362740"/>
                  </a:cubicBezTo>
                  <a:cubicBezTo>
                    <a:pt x="115299" y="370053"/>
                    <a:pt x="110429" y="374928"/>
                    <a:pt x="109212" y="383286"/>
                  </a:cubicBezTo>
                  <a:cubicBezTo>
                    <a:pt x="105560" y="385723"/>
                    <a:pt x="103299" y="389380"/>
                    <a:pt x="97212" y="388161"/>
                  </a:cubicBezTo>
                  <a:cubicBezTo>
                    <a:pt x="97212" y="389380"/>
                    <a:pt x="97212" y="391643"/>
                    <a:pt x="98429" y="392862"/>
                  </a:cubicBezTo>
                  <a:cubicBezTo>
                    <a:pt x="93560" y="392862"/>
                    <a:pt x="91125" y="396518"/>
                    <a:pt x="87647" y="397737"/>
                  </a:cubicBezTo>
                  <a:cubicBezTo>
                    <a:pt x="85212" y="397737"/>
                    <a:pt x="85212" y="394081"/>
                    <a:pt x="83995" y="392862"/>
                  </a:cubicBezTo>
                  <a:cubicBezTo>
                    <a:pt x="88691" y="391643"/>
                    <a:pt x="91125" y="386942"/>
                    <a:pt x="95995" y="386942"/>
                  </a:cubicBezTo>
                  <a:cubicBezTo>
                    <a:pt x="97212" y="385723"/>
                    <a:pt x="95995" y="384504"/>
                    <a:pt x="95995" y="383286"/>
                  </a:cubicBezTo>
                  <a:cubicBezTo>
                    <a:pt x="89908" y="379629"/>
                    <a:pt x="80343" y="396518"/>
                    <a:pt x="79126" y="382067"/>
                  </a:cubicBezTo>
                  <a:cubicBezTo>
                    <a:pt x="85212" y="382067"/>
                    <a:pt x="88691" y="375973"/>
                    <a:pt x="94777" y="375973"/>
                  </a:cubicBezTo>
                  <a:cubicBezTo>
                    <a:pt x="94777" y="371272"/>
                    <a:pt x="94777" y="371272"/>
                    <a:pt x="94777" y="371272"/>
                  </a:cubicBezTo>
                  <a:cubicBezTo>
                    <a:pt x="88691" y="371272"/>
                    <a:pt x="83995" y="377191"/>
                    <a:pt x="77908" y="377191"/>
                  </a:cubicBezTo>
                  <a:cubicBezTo>
                    <a:pt x="75473" y="371272"/>
                    <a:pt x="75473" y="371272"/>
                    <a:pt x="75473" y="371272"/>
                  </a:cubicBezTo>
                  <a:cubicBezTo>
                    <a:pt x="83995" y="371272"/>
                    <a:pt x="88691" y="363959"/>
                    <a:pt x="95995" y="363959"/>
                  </a:cubicBezTo>
                  <a:cubicBezTo>
                    <a:pt x="97212" y="362740"/>
                    <a:pt x="97212" y="360302"/>
                    <a:pt x="97212" y="359258"/>
                  </a:cubicBezTo>
                  <a:cubicBezTo>
                    <a:pt x="88691" y="358039"/>
                    <a:pt x="83995" y="367615"/>
                    <a:pt x="74256" y="363959"/>
                  </a:cubicBezTo>
                  <a:cubicBezTo>
                    <a:pt x="74256" y="363959"/>
                    <a:pt x="74256" y="360302"/>
                    <a:pt x="74256" y="358039"/>
                  </a:cubicBezTo>
                  <a:lnTo>
                    <a:pt x="74256" y="356820"/>
                  </a:lnTo>
                  <a:cubicBezTo>
                    <a:pt x="81560" y="360302"/>
                    <a:pt x="88691" y="354382"/>
                    <a:pt x="94777" y="351945"/>
                  </a:cubicBezTo>
                  <a:cubicBezTo>
                    <a:pt x="97212" y="350726"/>
                    <a:pt x="99647" y="351945"/>
                    <a:pt x="100864" y="350726"/>
                  </a:cubicBezTo>
                  <a:cubicBezTo>
                    <a:pt x="100864" y="348288"/>
                    <a:pt x="103299" y="347069"/>
                    <a:pt x="100864" y="345851"/>
                  </a:cubicBezTo>
                  <a:cubicBezTo>
                    <a:pt x="91125" y="344806"/>
                    <a:pt x="85212" y="356820"/>
                    <a:pt x="74256" y="350726"/>
                  </a:cubicBezTo>
                  <a:cubicBezTo>
                    <a:pt x="74256" y="349507"/>
                    <a:pt x="74256" y="349507"/>
                    <a:pt x="74256" y="349507"/>
                  </a:cubicBezTo>
                  <a:cubicBezTo>
                    <a:pt x="76691" y="321823"/>
                    <a:pt x="92343" y="294138"/>
                    <a:pt x="117733" y="280731"/>
                  </a:cubicBezTo>
                  <a:cubicBezTo>
                    <a:pt x="128516" y="274811"/>
                    <a:pt x="141733" y="272374"/>
                    <a:pt x="154950" y="272374"/>
                  </a:cubicBezTo>
                  <a:close/>
                  <a:moveTo>
                    <a:pt x="155837" y="266406"/>
                  </a:moveTo>
                  <a:cubicBezTo>
                    <a:pt x="107807" y="266406"/>
                    <a:pt x="69487" y="306221"/>
                    <a:pt x="69487" y="354382"/>
                  </a:cubicBezTo>
                  <a:cubicBezTo>
                    <a:pt x="69487" y="402543"/>
                    <a:pt x="107807" y="442184"/>
                    <a:pt x="155837" y="442184"/>
                  </a:cubicBezTo>
                  <a:cubicBezTo>
                    <a:pt x="203693" y="442184"/>
                    <a:pt x="242186" y="402543"/>
                    <a:pt x="242186" y="354382"/>
                  </a:cubicBezTo>
                  <a:cubicBezTo>
                    <a:pt x="242186" y="306221"/>
                    <a:pt x="203693" y="266406"/>
                    <a:pt x="155837" y="266406"/>
                  </a:cubicBezTo>
                  <a:close/>
                  <a:moveTo>
                    <a:pt x="38276" y="253192"/>
                  </a:moveTo>
                  <a:cubicBezTo>
                    <a:pt x="38276" y="253192"/>
                    <a:pt x="38276" y="253192"/>
                    <a:pt x="256578" y="253192"/>
                  </a:cubicBezTo>
                  <a:cubicBezTo>
                    <a:pt x="256578" y="253192"/>
                    <a:pt x="256578" y="253192"/>
                    <a:pt x="272183" y="253192"/>
                  </a:cubicBezTo>
                  <a:cubicBezTo>
                    <a:pt x="272183" y="253192"/>
                    <a:pt x="272183" y="253192"/>
                    <a:pt x="289002" y="253192"/>
                  </a:cubicBezTo>
                  <a:cubicBezTo>
                    <a:pt x="318999" y="253192"/>
                    <a:pt x="344315" y="277359"/>
                    <a:pt x="344315" y="308655"/>
                  </a:cubicBezTo>
                  <a:cubicBezTo>
                    <a:pt x="344315" y="308655"/>
                    <a:pt x="344315" y="308655"/>
                    <a:pt x="344315" y="320652"/>
                  </a:cubicBezTo>
                  <a:cubicBezTo>
                    <a:pt x="344315" y="350731"/>
                    <a:pt x="318999" y="375941"/>
                    <a:pt x="289002" y="375941"/>
                  </a:cubicBezTo>
                  <a:cubicBezTo>
                    <a:pt x="289002" y="375941"/>
                    <a:pt x="289002" y="375941"/>
                    <a:pt x="272183" y="375941"/>
                  </a:cubicBezTo>
                  <a:cubicBezTo>
                    <a:pt x="272183" y="375941"/>
                    <a:pt x="272183" y="375941"/>
                    <a:pt x="272183" y="402543"/>
                  </a:cubicBezTo>
                  <a:cubicBezTo>
                    <a:pt x="272183" y="416974"/>
                    <a:pt x="266114" y="430188"/>
                    <a:pt x="256578" y="439750"/>
                  </a:cubicBezTo>
                  <a:cubicBezTo>
                    <a:pt x="247041" y="449487"/>
                    <a:pt x="233863" y="455572"/>
                    <a:pt x="219298" y="455572"/>
                  </a:cubicBezTo>
                  <a:cubicBezTo>
                    <a:pt x="219298" y="455572"/>
                    <a:pt x="219298" y="455572"/>
                    <a:pt x="155837" y="455572"/>
                  </a:cubicBezTo>
                  <a:cubicBezTo>
                    <a:pt x="155837" y="455572"/>
                    <a:pt x="155837" y="455572"/>
                    <a:pt x="92201" y="455572"/>
                  </a:cubicBezTo>
                  <a:cubicBezTo>
                    <a:pt x="77810" y="455572"/>
                    <a:pt x="63418" y="449487"/>
                    <a:pt x="53881" y="439750"/>
                  </a:cubicBezTo>
                  <a:cubicBezTo>
                    <a:pt x="44171" y="430188"/>
                    <a:pt x="38276" y="416974"/>
                    <a:pt x="38276" y="402543"/>
                  </a:cubicBezTo>
                  <a:cubicBezTo>
                    <a:pt x="38276" y="402543"/>
                    <a:pt x="38276" y="402543"/>
                    <a:pt x="38276" y="253192"/>
                  </a:cubicBezTo>
                  <a:close/>
                  <a:moveTo>
                    <a:pt x="156551" y="190594"/>
                  </a:moveTo>
                  <a:cubicBezTo>
                    <a:pt x="167478" y="190594"/>
                    <a:pt x="176844" y="198956"/>
                    <a:pt x="176844" y="211151"/>
                  </a:cubicBezTo>
                  <a:cubicBezTo>
                    <a:pt x="176844" y="221953"/>
                    <a:pt x="167478" y="231535"/>
                    <a:pt x="156551" y="231535"/>
                  </a:cubicBezTo>
                  <a:cubicBezTo>
                    <a:pt x="144583" y="231535"/>
                    <a:pt x="136257" y="221953"/>
                    <a:pt x="136257" y="211151"/>
                  </a:cubicBezTo>
                  <a:cubicBezTo>
                    <a:pt x="136257" y="198956"/>
                    <a:pt x="144583" y="190594"/>
                    <a:pt x="156551" y="190594"/>
                  </a:cubicBezTo>
                  <a:close/>
                  <a:moveTo>
                    <a:pt x="156551" y="130314"/>
                  </a:moveTo>
                  <a:cubicBezTo>
                    <a:pt x="170947" y="130314"/>
                    <a:pt x="185170" y="133973"/>
                    <a:pt x="197311" y="139896"/>
                  </a:cubicBezTo>
                  <a:cubicBezTo>
                    <a:pt x="199739" y="141116"/>
                    <a:pt x="199739" y="143555"/>
                    <a:pt x="198525" y="145994"/>
                  </a:cubicBezTo>
                  <a:cubicBezTo>
                    <a:pt x="181701" y="173695"/>
                    <a:pt x="181701" y="173695"/>
                    <a:pt x="181701" y="173695"/>
                  </a:cubicBezTo>
                  <a:cubicBezTo>
                    <a:pt x="180487" y="176134"/>
                    <a:pt x="178058" y="176134"/>
                    <a:pt x="175630" y="174914"/>
                  </a:cubicBezTo>
                  <a:cubicBezTo>
                    <a:pt x="169733" y="172475"/>
                    <a:pt x="163835" y="171255"/>
                    <a:pt x="156551" y="171255"/>
                  </a:cubicBezTo>
                  <a:cubicBezTo>
                    <a:pt x="149439" y="171255"/>
                    <a:pt x="143368" y="172475"/>
                    <a:pt x="137298" y="174914"/>
                  </a:cubicBezTo>
                  <a:cubicBezTo>
                    <a:pt x="135043" y="176134"/>
                    <a:pt x="132615" y="176134"/>
                    <a:pt x="131400" y="173695"/>
                  </a:cubicBezTo>
                  <a:cubicBezTo>
                    <a:pt x="114576" y="145994"/>
                    <a:pt x="114576" y="145994"/>
                    <a:pt x="114576" y="145994"/>
                  </a:cubicBezTo>
                  <a:cubicBezTo>
                    <a:pt x="113362" y="143555"/>
                    <a:pt x="113362" y="141116"/>
                    <a:pt x="115790" y="139896"/>
                  </a:cubicBezTo>
                  <a:cubicBezTo>
                    <a:pt x="127758" y="133973"/>
                    <a:pt x="142154" y="130314"/>
                    <a:pt x="156551" y="130314"/>
                  </a:cubicBezTo>
                  <a:close/>
                  <a:moveTo>
                    <a:pt x="156551" y="65157"/>
                  </a:moveTo>
                  <a:cubicBezTo>
                    <a:pt x="184129" y="65157"/>
                    <a:pt x="209279" y="72300"/>
                    <a:pt x="232174" y="84495"/>
                  </a:cubicBezTo>
                  <a:cubicBezTo>
                    <a:pt x="234603" y="85715"/>
                    <a:pt x="234603" y="89373"/>
                    <a:pt x="233389" y="91638"/>
                  </a:cubicBezTo>
                  <a:cubicBezTo>
                    <a:pt x="227318" y="100175"/>
                    <a:pt x="227318" y="100175"/>
                    <a:pt x="227318" y="100175"/>
                  </a:cubicBezTo>
                  <a:cubicBezTo>
                    <a:pt x="216564" y="118293"/>
                    <a:pt x="216564" y="118293"/>
                    <a:pt x="216564" y="118293"/>
                  </a:cubicBezTo>
                  <a:cubicBezTo>
                    <a:pt x="214136" y="120558"/>
                    <a:pt x="211707" y="121778"/>
                    <a:pt x="209279" y="120558"/>
                  </a:cubicBezTo>
                  <a:cubicBezTo>
                    <a:pt x="193669" y="110976"/>
                    <a:pt x="175630" y="106098"/>
                    <a:pt x="156551" y="106098"/>
                  </a:cubicBezTo>
                  <a:cubicBezTo>
                    <a:pt x="137298" y="106098"/>
                    <a:pt x="119432" y="110976"/>
                    <a:pt x="102608" y="120558"/>
                  </a:cubicBezTo>
                  <a:cubicBezTo>
                    <a:pt x="101394" y="121778"/>
                    <a:pt x="97751" y="120558"/>
                    <a:pt x="96537" y="118293"/>
                  </a:cubicBezTo>
                  <a:cubicBezTo>
                    <a:pt x="84569" y="100175"/>
                    <a:pt x="84569" y="100175"/>
                    <a:pt x="84569" y="100175"/>
                  </a:cubicBezTo>
                  <a:cubicBezTo>
                    <a:pt x="79712" y="91638"/>
                    <a:pt x="79712" y="91638"/>
                    <a:pt x="79712" y="91638"/>
                  </a:cubicBezTo>
                  <a:cubicBezTo>
                    <a:pt x="78498" y="89373"/>
                    <a:pt x="78498" y="85715"/>
                    <a:pt x="80927" y="84495"/>
                  </a:cubicBezTo>
                  <a:cubicBezTo>
                    <a:pt x="103822" y="72300"/>
                    <a:pt x="128972" y="65157"/>
                    <a:pt x="156551" y="65157"/>
                  </a:cubicBezTo>
                  <a:close/>
                  <a:moveTo>
                    <a:pt x="156551" y="0"/>
                  </a:moveTo>
                  <a:cubicBezTo>
                    <a:pt x="196097" y="0"/>
                    <a:pt x="234603" y="10801"/>
                    <a:pt x="265824" y="30139"/>
                  </a:cubicBezTo>
                  <a:cubicBezTo>
                    <a:pt x="268252" y="31359"/>
                    <a:pt x="269293" y="33798"/>
                    <a:pt x="268252" y="36237"/>
                  </a:cubicBezTo>
                  <a:cubicBezTo>
                    <a:pt x="250213" y="63938"/>
                    <a:pt x="250213" y="63938"/>
                    <a:pt x="250213" y="63938"/>
                  </a:cubicBezTo>
                  <a:cubicBezTo>
                    <a:pt x="248999" y="66377"/>
                    <a:pt x="246571" y="66377"/>
                    <a:pt x="244142" y="65157"/>
                  </a:cubicBezTo>
                  <a:cubicBezTo>
                    <a:pt x="218819" y="50697"/>
                    <a:pt x="188812" y="42160"/>
                    <a:pt x="156551" y="42160"/>
                  </a:cubicBezTo>
                  <a:cubicBezTo>
                    <a:pt x="124116" y="42160"/>
                    <a:pt x="94109" y="50697"/>
                    <a:pt x="68959" y="65157"/>
                  </a:cubicBezTo>
                  <a:cubicBezTo>
                    <a:pt x="66530" y="66377"/>
                    <a:pt x="64102" y="66377"/>
                    <a:pt x="61674" y="63938"/>
                  </a:cubicBezTo>
                  <a:cubicBezTo>
                    <a:pt x="44849" y="36237"/>
                    <a:pt x="44849" y="36237"/>
                    <a:pt x="44849" y="36237"/>
                  </a:cubicBezTo>
                  <a:cubicBezTo>
                    <a:pt x="43635" y="33798"/>
                    <a:pt x="44849" y="31359"/>
                    <a:pt x="46063" y="30139"/>
                  </a:cubicBezTo>
                  <a:cubicBezTo>
                    <a:pt x="78498" y="10801"/>
                    <a:pt x="117004" y="0"/>
                    <a:pt x="156551" y="0"/>
                  </a:cubicBezTo>
                  <a:close/>
                </a:path>
              </a:pathLst>
            </a:custGeom>
            <a:grp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182" name="Freeform 92">
            <a:extLst>
              <a:ext uri="{FF2B5EF4-FFF2-40B4-BE49-F238E27FC236}">
                <a16:creationId xmlns:a16="http://schemas.microsoft.com/office/drawing/2014/main" id="{5EA7F567-AC59-419B-8435-F31397381973}"/>
              </a:ext>
            </a:extLst>
          </p:cNvPr>
          <p:cNvSpPr>
            <a:spLocks noChangeAspect="1" noChangeArrowheads="1"/>
          </p:cNvSpPr>
          <p:nvPr/>
        </p:nvSpPr>
        <p:spPr bwMode="auto">
          <a:xfrm>
            <a:off x="1643119" y="5524047"/>
            <a:ext cx="272008" cy="184485"/>
          </a:xfrm>
          <a:custGeom>
            <a:avLst/>
            <a:gdLst>
              <a:gd name="connsiteX0" fmla="*/ 493253 w 587121"/>
              <a:gd name="connsiteY0" fmla="*/ 292576 h 398209"/>
              <a:gd name="connsiteX1" fmla="*/ 481297 w 587121"/>
              <a:gd name="connsiteY1" fmla="*/ 304257 h 398209"/>
              <a:gd name="connsiteX2" fmla="*/ 481297 w 587121"/>
              <a:gd name="connsiteY2" fmla="*/ 327872 h 398209"/>
              <a:gd name="connsiteX3" fmla="*/ 493253 w 587121"/>
              <a:gd name="connsiteY3" fmla="*/ 339552 h 398209"/>
              <a:gd name="connsiteX4" fmla="*/ 516656 w 587121"/>
              <a:gd name="connsiteY4" fmla="*/ 339552 h 398209"/>
              <a:gd name="connsiteX5" fmla="*/ 528358 w 587121"/>
              <a:gd name="connsiteY5" fmla="*/ 327872 h 398209"/>
              <a:gd name="connsiteX6" fmla="*/ 528358 w 587121"/>
              <a:gd name="connsiteY6" fmla="*/ 304257 h 398209"/>
              <a:gd name="connsiteX7" fmla="*/ 516656 w 587121"/>
              <a:gd name="connsiteY7" fmla="*/ 292576 h 398209"/>
              <a:gd name="connsiteX8" fmla="*/ 493253 w 587121"/>
              <a:gd name="connsiteY8" fmla="*/ 292576 h 398209"/>
              <a:gd name="connsiteX9" fmla="*/ 387429 w 587121"/>
              <a:gd name="connsiteY9" fmla="*/ 292576 h 398209"/>
              <a:gd name="connsiteX10" fmla="*/ 375727 w 587121"/>
              <a:gd name="connsiteY10" fmla="*/ 304257 h 398209"/>
              <a:gd name="connsiteX11" fmla="*/ 375727 w 587121"/>
              <a:gd name="connsiteY11" fmla="*/ 327872 h 398209"/>
              <a:gd name="connsiteX12" fmla="*/ 387429 w 587121"/>
              <a:gd name="connsiteY12" fmla="*/ 339552 h 398209"/>
              <a:gd name="connsiteX13" fmla="*/ 410832 w 587121"/>
              <a:gd name="connsiteY13" fmla="*/ 339552 h 398209"/>
              <a:gd name="connsiteX14" fmla="*/ 422788 w 587121"/>
              <a:gd name="connsiteY14" fmla="*/ 327872 h 398209"/>
              <a:gd name="connsiteX15" fmla="*/ 422788 w 587121"/>
              <a:gd name="connsiteY15" fmla="*/ 304257 h 398209"/>
              <a:gd name="connsiteX16" fmla="*/ 410832 w 587121"/>
              <a:gd name="connsiteY16" fmla="*/ 292576 h 398209"/>
              <a:gd name="connsiteX17" fmla="*/ 387429 w 587121"/>
              <a:gd name="connsiteY17" fmla="*/ 292576 h 398209"/>
              <a:gd name="connsiteX18" fmla="*/ 176035 w 587121"/>
              <a:gd name="connsiteY18" fmla="*/ 292576 h 398209"/>
              <a:gd name="connsiteX19" fmla="*/ 164333 w 587121"/>
              <a:gd name="connsiteY19" fmla="*/ 304257 h 398209"/>
              <a:gd name="connsiteX20" fmla="*/ 164333 w 587121"/>
              <a:gd name="connsiteY20" fmla="*/ 327872 h 398209"/>
              <a:gd name="connsiteX21" fmla="*/ 176035 w 587121"/>
              <a:gd name="connsiteY21" fmla="*/ 339552 h 398209"/>
              <a:gd name="connsiteX22" fmla="*/ 199692 w 587121"/>
              <a:gd name="connsiteY22" fmla="*/ 339552 h 398209"/>
              <a:gd name="connsiteX23" fmla="*/ 211394 w 587121"/>
              <a:gd name="connsiteY23" fmla="*/ 327872 h 398209"/>
              <a:gd name="connsiteX24" fmla="*/ 211394 w 587121"/>
              <a:gd name="connsiteY24" fmla="*/ 304257 h 398209"/>
              <a:gd name="connsiteX25" fmla="*/ 199692 w 587121"/>
              <a:gd name="connsiteY25" fmla="*/ 292576 h 398209"/>
              <a:gd name="connsiteX26" fmla="*/ 176035 w 587121"/>
              <a:gd name="connsiteY26" fmla="*/ 292576 h 398209"/>
              <a:gd name="connsiteX27" fmla="*/ 70465 w 587121"/>
              <a:gd name="connsiteY27" fmla="*/ 292576 h 398209"/>
              <a:gd name="connsiteX28" fmla="*/ 58763 w 587121"/>
              <a:gd name="connsiteY28" fmla="*/ 304257 h 398209"/>
              <a:gd name="connsiteX29" fmla="*/ 58763 w 587121"/>
              <a:gd name="connsiteY29" fmla="*/ 327872 h 398209"/>
              <a:gd name="connsiteX30" fmla="*/ 70465 w 587121"/>
              <a:gd name="connsiteY30" fmla="*/ 339552 h 398209"/>
              <a:gd name="connsiteX31" fmla="*/ 93868 w 587121"/>
              <a:gd name="connsiteY31" fmla="*/ 339552 h 398209"/>
              <a:gd name="connsiteX32" fmla="*/ 105570 w 587121"/>
              <a:gd name="connsiteY32" fmla="*/ 327872 h 398209"/>
              <a:gd name="connsiteX33" fmla="*/ 105570 w 587121"/>
              <a:gd name="connsiteY33" fmla="*/ 304257 h 398209"/>
              <a:gd name="connsiteX34" fmla="*/ 93868 w 587121"/>
              <a:gd name="connsiteY34" fmla="*/ 292576 h 398209"/>
              <a:gd name="connsiteX35" fmla="*/ 70465 w 587121"/>
              <a:gd name="connsiteY35" fmla="*/ 292576 h 398209"/>
              <a:gd name="connsiteX36" fmla="*/ 493253 w 587121"/>
              <a:gd name="connsiteY36" fmla="*/ 187197 h 398209"/>
              <a:gd name="connsiteX37" fmla="*/ 481297 w 587121"/>
              <a:gd name="connsiteY37" fmla="*/ 198877 h 398209"/>
              <a:gd name="connsiteX38" fmla="*/ 481297 w 587121"/>
              <a:gd name="connsiteY38" fmla="*/ 222238 h 398209"/>
              <a:gd name="connsiteX39" fmla="*/ 493253 w 587121"/>
              <a:gd name="connsiteY39" fmla="*/ 233919 h 398209"/>
              <a:gd name="connsiteX40" fmla="*/ 516656 w 587121"/>
              <a:gd name="connsiteY40" fmla="*/ 233919 h 398209"/>
              <a:gd name="connsiteX41" fmla="*/ 528358 w 587121"/>
              <a:gd name="connsiteY41" fmla="*/ 222238 h 398209"/>
              <a:gd name="connsiteX42" fmla="*/ 528358 w 587121"/>
              <a:gd name="connsiteY42" fmla="*/ 198877 h 398209"/>
              <a:gd name="connsiteX43" fmla="*/ 516656 w 587121"/>
              <a:gd name="connsiteY43" fmla="*/ 187197 h 398209"/>
              <a:gd name="connsiteX44" fmla="*/ 493253 w 587121"/>
              <a:gd name="connsiteY44" fmla="*/ 187197 h 398209"/>
              <a:gd name="connsiteX45" fmla="*/ 387429 w 587121"/>
              <a:gd name="connsiteY45" fmla="*/ 187197 h 398209"/>
              <a:gd name="connsiteX46" fmla="*/ 375727 w 587121"/>
              <a:gd name="connsiteY46" fmla="*/ 198877 h 398209"/>
              <a:gd name="connsiteX47" fmla="*/ 375727 w 587121"/>
              <a:gd name="connsiteY47" fmla="*/ 222238 h 398209"/>
              <a:gd name="connsiteX48" fmla="*/ 387429 w 587121"/>
              <a:gd name="connsiteY48" fmla="*/ 233919 h 398209"/>
              <a:gd name="connsiteX49" fmla="*/ 410832 w 587121"/>
              <a:gd name="connsiteY49" fmla="*/ 233919 h 398209"/>
              <a:gd name="connsiteX50" fmla="*/ 422788 w 587121"/>
              <a:gd name="connsiteY50" fmla="*/ 222238 h 398209"/>
              <a:gd name="connsiteX51" fmla="*/ 422788 w 587121"/>
              <a:gd name="connsiteY51" fmla="*/ 198877 h 398209"/>
              <a:gd name="connsiteX52" fmla="*/ 410832 w 587121"/>
              <a:gd name="connsiteY52" fmla="*/ 187197 h 398209"/>
              <a:gd name="connsiteX53" fmla="*/ 387429 w 587121"/>
              <a:gd name="connsiteY53" fmla="*/ 187197 h 398209"/>
              <a:gd name="connsiteX54" fmla="*/ 281859 w 587121"/>
              <a:gd name="connsiteY54" fmla="*/ 187197 h 398209"/>
              <a:gd name="connsiteX55" fmla="*/ 270157 w 587121"/>
              <a:gd name="connsiteY55" fmla="*/ 198877 h 398209"/>
              <a:gd name="connsiteX56" fmla="*/ 270157 w 587121"/>
              <a:gd name="connsiteY56" fmla="*/ 222238 h 398209"/>
              <a:gd name="connsiteX57" fmla="*/ 281859 w 587121"/>
              <a:gd name="connsiteY57" fmla="*/ 233919 h 398209"/>
              <a:gd name="connsiteX58" fmla="*/ 305262 w 587121"/>
              <a:gd name="connsiteY58" fmla="*/ 233919 h 398209"/>
              <a:gd name="connsiteX59" fmla="*/ 316964 w 587121"/>
              <a:gd name="connsiteY59" fmla="*/ 222238 h 398209"/>
              <a:gd name="connsiteX60" fmla="*/ 316964 w 587121"/>
              <a:gd name="connsiteY60" fmla="*/ 198877 h 398209"/>
              <a:gd name="connsiteX61" fmla="*/ 305262 w 587121"/>
              <a:gd name="connsiteY61" fmla="*/ 187197 h 398209"/>
              <a:gd name="connsiteX62" fmla="*/ 281859 w 587121"/>
              <a:gd name="connsiteY62" fmla="*/ 187197 h 398209"/>
              <a:gd name="connsiteX63" fmla="*/ 176035 w 587121"/>
              <a:gd name="connsiteY63" fmla="*/ 187197 h 398209"/>
              <a:gd name="connsiteX64" fmla="*/ 164333 w 587121"/>
              <a:gd name="connsiteY64" fmla="*/ 198877 h 398209"/>
              <a:gd name="connsiteX65" fmla="*/ 164333 w 587121"/>
              <a:gd name="connsiteY65" fmla="*/ 222238 h 398209"/>
              <a:gd name="connsiteX66" fmla="*/ 176035 w 587121"/>
              <a:gd name="connsiteY66" fmla="*/ 233919 h 398209"/>
              <a:gd name="connsiteX67" fmla="*/ 199692 w 587121"/>
              <a:gd name="connsiteY67" fmla="*/ 233919 h 398209"/>
              <a:gd name="connsiteX68" fmla="*/ 211394 w 587121"/>
              <a:gd name="connsiteY68" fmla="*/ 222238 h 398209"/>
              <a:gd name="connsiteX69" fmla="*/ 211394 w 587121"/>
              <a:gd name="connsiteY69" fmla="*/ 198877 h 398209"/>
              <a:gd name="connsiteX70" fmla="*/ 199692 w 587121"/>
              <a:gd name="connsiteY70" fmla="*/ 187197 h 398209"/>
              <a:gd name="connsiteX71" fmla="*/ 176035 w 587121"/>
              <a:gd name="connsiteY71" fmla="*/ 187197 h 398209"/>
              <a:gd name="connsiteX72" fmla="*/ 70465 w 587121"/>
              <a:gd name="connsiteY72" fmla="*/ 187197 h 398209"/>
              <a:gd name="connsiteX73" fmla="*/ 58763 w 587121"/>
              <a:gd name="connsiteY73" fmla="*/ 198877 h 398209"/>
              <a:gd name="connsiteX74" fmla="*/ 58763 w 587121"/>
              <a:gd name="connsiteY74" fmla="*/ 222238 h 398209"/>
              <a:gd name="connsiteX75" fmla="*/ 70465 w 587121"/>
              <a:gd name="connsiteY75" fmla="*/ 233919 h 398209"/>
              <a:gd name="connsiteX76" fmla="*/ 93868 w 587121"/>
              <a:gd name="connsiteY76" fmla="*/ 233919 h 398209"/>
              <a:gd name="connsiteX77" fmla="*/ 105570 w 587121"/>
              <a:gd name="connsiteY77" fmla="*/ 222238 h 398209"/>
              <a:gd name="connsiteX78" fmla="*/ 105570 w 587121"/>
              <a:gd name="connsiteY78" fmla="*/ 198877 h 398209"/>
              <a:gd name="connsiteX79" fmla="*/ 93868 w 587121"/>
              <a:gd name="connsiteY79" fmla="*/ 187197 h 398209"/>
              <a:gd name="connsiteX80" fmla="*/ 70465 w 587121"/>
              <a:gd name="connsiteY80" fmla="*/ 187197 h 398209"/>
              <a:gd name="connsiteX81" fmla="*/ 493253 w 587121"/>
              <a:gd name="connsiteY81" fmla="*/ 93244 h 398209"/>
              <a:gd name="connsiteX82" fmla="*/ 481297 w 587121"/>
              <a:gd name="connsiteY82" fmla="*/ 105178 h 398209"/>
              <a:gd name="connsiteX83" fmla="*/ 481297 w 587121"/>
              <a:gd name="connsiteY83" fmla="*/ 128540 h 398209"/>
              <a:gd name="connsiteX84" fmla="*/ 493253 w 587121"/>
              <a:gd name="connsiteY84" fmla="*/ 140220 h 398209"/>
              <a:gd name="connsiteX85" fmla="*/ 516656 w 587121"/>
              <a:gd name="connsiteY85" fmla="*/ 140220 h 398209"/>
              <a:gd name="connsiteX86" fmla="*/ 528358 w 587121"/>
              <a:gd name="connsiteY86" fmla="*/ 128540 h 398209"/>
              <a:gd name="connsiteX87" fmla="*/ 528358 w 587121"/>
              <a:gd name="connsiteY87" fmla="*/ 105178 h 398209"/>
              <a:gd name="connsiteX88" fmla="*/ 516656 w 587121"/>
              <a:gd name="connsiteY88" fmla="*/ 93244 h 398209"/>
              <a:gd name="connsiteX89" fmla="*/ 493253 w 587121"/>
              <a:gd name="connsiteY89" fmla="*/ 93244 h 398209"/>
              <a:gd name="connsiteX90" fmla="*/ 387429 w 587121"/>
              <a:gd name="connsiteY90" fmla="*/ 93244 h 398209"/>
              <a:gd name="connsiteX91" fmla="*/ 375727 w 587121"/>
              <a:gd name="connsiteY91" fmla="*/ 105178 h 398209"/>
              <a:gd name="connsiteX92" fmla="*/ 375727 w 587121"/>
              <a:gd name="connsiteY92" fmla="*/ 128540 h 398209"/>
              <a:gd name="connsiteX93" fmla="*/ 387429 w 587121"/>
              <a:gd name="connsiteY93" fmla="*/ 140220 h 398209"/>
              <a:gd name="connsiteX94" fmla="*/ 410832 w 587121"/>
              <a:gd name="connsiteY94" fmla="*/ 140220 h 398209"/>
              <a:gd name="connsiteX95" fmla="*/ 422788 w 587121"/>
              <a:gd name="connsiteY95" fmla="*/ 128540 h 398209"/>
              <a:gd name="connsiteX96" fmla="*/ 422788 w 587121"/>
              <a:gd name="connsiteY96" fmla="*/ 105178 h 398209"/>
              <a:gd name="connsiteX97" fmla="*/ 410832 w 587121"/>
              <a:gd name="connsiteY97" fmla="*/ 93244 h 398209"/>
              <a:gd name="connsiteX98" fmla="*/ 387429 w 587121"/>
              <a:gd name="connsiteY98" fmla="*/ 93244 h 398209"/>
              <a:gd name="connsiteX99" fmla="*/ 281859 w 587121"/>
              <a:gd name="connsiteY99" fmla="*/ 93244 h 398209"/>
              <a:gd name="connsiteX100" fmla="*/ 270157 w 587121"/>
              <a:gd name="connsiteY100" fmla="*/ 105178 h 398209"/>
              <a:gd name="connsiteX101" fmla="*/ 270157 w 587121"/>
              <a:gd name="connsiteY101" fmla="*/ 128540 h 398209"/>
              <a:gd name="connsiteX102" fmla="*/ 281859 w 587121"/>
              <a:gd name="connsiteY102" fmla="*/ 140220 h 398209"/>
              <a:gd name="connsiteX103" fmla="*/ 305262 w 587121"/>
              <a:gd name="connsiteY103" fmla="*/ 140220 h 398209"/>
              <a:gd name="connsiteX104" fmla="*/ 316964 w 587121"/>
              <a:gd name="connsiteY104" fmla="*/ 128540 h 398209"/>
              <a:gd name="connsiteX105" fmla="*/ 316964 w 587121"/>
              <a:gd name="connsiteY105" fmla="*/ 105178 h 398209"/>
              <a:gd name="connsiteX106" fmla="*/ 305262 w 587121"/>
              <a:gd name="connsiteY106" fmla="*/ 93244 h 398209"/>
              <a:gd name="connsiteX107" fmla="*/ 281859 w 587121"/>
              <a:gd name="connsiteY107" fmla="*/ 93244 h 398209"/>
              <a:gd name="connsiteX108" fmla="*/ 176035 w 587121"/>
              <a:gd name="connsiteY108" fmla="*/ 93244 h 398209"/>
              <a:gd name="connsiteX109" fmla="*/ 164333 w 587121"/>
              <a:gd name="connsiteY109" fmla="*/ 105178 h 398209"/>
              <a:gd name="connsiteX110" fmla="*/ 164333 w 587121"/>
              <a:gd name="connsiteY110" fmla="*/ 128540 h 398209"/>
              <a:gd name="connsiteX111" fmla="*/ 176035 w 587121"/>
              <a:gd name="connsiteY111" fmla="*/ 140220 h 398209"/>
              <a:gd name="connsiteX112" fmla="*/ 199692 w 587121"/>
              <a:gd name="connsiteY112" fmla="*/ 140220 h 398209"/>
              <a:gd name="connsiteX113" fmla="*/ 211394 w 587121"/>
              <a:gd name="connsiteY113" fmla="*/ 128540 h 398209"/>
              <a:gd name="connsiteX114" fmla="*/ 211394 w 587121"/>
              <a:gd name="connsiteY114" fmla="*/ 105178 h 398209"/>
              <a:gd name="connsiteX115" fmla="*/ 199692 w 587121"/>
              <a:gd name="connsiteY115" fmla="*/ 93244 h 398209"/>
              <a:gd name="connsiteX116" fmla="*/ 176035 w 587121"/>
              <a:gd name="connsiteY116" fmla="*/ 93244 h 398209"/>
              <a:gd name="connsiteX117" fmla="*/ 70465 w 587121"/>
              <a:gd name="connsiteY117" fmla="*/ 93244 h 398209"/>
              <a:gd name="connsiteX118" fmla="*/ 58763 w 587121"/>
              <a:gd name="connsiteY118" fmla="*/ 105178 h 398209"/>
              <a:gd name="connsiteX119" fmla="*/ 58763 w 587121"/>
              <a:gd name="connsiteY119" fmla="*/ 128540 h 398209"/>
              <a:gd name="connsiteX120" fmla="*/ 70465 w 587121"/>
              <a:gd name="connsiteY120" fmla="*/ 140220 h 398209"/>
              <a:gd name="connsiteX121" fmla="*/ 93868 w 587121"/>
              <a:gd name="connsiteY121" fmla="*/ 140220 h 398209"/>
              <a:gd name="connsiteX122" fmla="*/ 105570 w 587121"/>
              <a:gd name="connsiteY122" fmla="*/ 128540 h 398209"/>
              <a:gd name="connsiteX123" fmla="*/ 105570 w 587121"/>
              <a:gd name="connsiteY123" fmla="*/ 105178 h 398209"/>
              <a:gd name="connsiteX124" fmla="*/ 93868 w 587121"/>
              <a:gd name="connsiteY124" fmla="*/ 93244 h 398209"/>
              <a:gd name="connsiteX125" fmla="*/ 70465 w 587121"/>
              <a:gd name="connsiteY125" fmla="*/ 93244 h 398209"/>
              <a:gd name="connsiteX126" fmla="*/ 0 w 587121"/>
              <a:gd name="connsiteY126" fmla="*/ 58202 h 398209"/>
              <a:gd name="connsiteX127" fmla="*/ 587121 w 587121"/>
              <a:gd name="connsiteY127" fmla="*/ 58202 h 398209"/>
              <a:gd name="connsiteX128" fmla="*/ 587121 w 587121"/>
              <a:gd name="connsiteY128" fmla="*/ 386529 h 398209"/>
              <a:gd name="connsiteX129" fmla="*/ 575419 w 587121"/>
              <a:gd name="connsiteY129" fmla="*/ 398209 h 398209"/>
              <a:gd name="connsiteX130" fmla="*/ 340622 w 587121"/>
              <a:gd name="connsiteY130" fmla="*/ 398209 h 398209"/>
              <a:gd name="connsiteX131" fmla="*/ 340622 w 587121"/>
              <a:gd name="connsiteY131" fmla="*/ 304257 h 398209"/>
              <a:gd name="connsiteX132" fmla="*/ 328666 w 587121"/>
              <a:gd name="connsiteY132" fmla="*/ 292576 h 398209"/>
              <a:gd name="connsiteX133" fmla="*/ 258201 w 587121"/>
              <a:gd name="connsiteY133" fmla="*/ 292576 h 398209"/>
              <a:gd name="connsiteX134" fmla="*/ 246499 w 587121"/>
              <a:gd name="connsiteY134" fmla="*/ 304257 h 398209"/>
              <a:gd name="connsiteX135" fmla="*/ 246499 w 587121"/>
              <a:gd name="connsiteY135" fmla="*/ 398209 h 398209"/>
              <a:gd name="connsiteX136" fmla="*/ 11702 w 587121"/>
              <a:gd name="connsiteY136" fmla="*/ 398209 h 398209"/>
              <a:gd name="connsiteX137" fmla="*/ 0 w 587121"/>
              <a:gd name="connsiteY137" fmla="*/ 386529 h 398209"/>
              <a:gd name="connsiteX138" fmla="*/ 176035 w 587121"/>
              <a:gd name="connsiteY138" fmla="*/ 0 h 398209"/>
              <a:gd name="connsiteX139" fmla="*/ 410832 w 587121"/>
              <a:gd name="connsiteY139" fmla="*/ 0 h 398209"/>
              <a:gd name="connsiteX140" fmla="*/ 422788 w 587121"/>
              <a:gd name="connsiteY140" fmla="*/ 11626 h 398209"/>
              <a:gd name="connsiteX141" fmla="*/ 422788 w 587121"/>
              <a:gd name="connsiteY141" fmla="*/ 23252 h 398209"/>
              <a:gd name="connsiteX142" fmla="*/ 575419 w 587121"/>
              <a:gd name="connsiteY142" fmla="*/ 23252 h 398209"/>
              <a:gd name="connsiteX143" fmla="*/ 587121 w 587121"/>
              <a:gd name="connsiteY143" fmla="*/ 35131 h 398209"/>
              <a:gd name="connsiteX144" fmla="*/ 587121 w 587121"/>
              <a:gd name="connsiteY144" fmla="*/ 46757 h 398209"/>
              <a:gd name="connsiteX145" fmla="*/ 410832 w 587121"/>
              <a:gd name="connsiteY145" fmla="*/ 46757 h 398209"/>
              <a:gd name="connsiteX146" fmla="*/ 176035 w 587121"/>
              <a:gd name="connsiteY146" fmla="*/ 46757 h 398209"/>
              <a:gd name="connsiteX147" fmla="*/ 0 w 587121"/>
              <a:gd name="connsiteY147" fmla="*/ 46757 h 398209"/>
              <a:gd name="connsiteX148" fmla="*/ 0 w 587121"/>
              <a:gd name="connsiteY148" fmla="*/ 35131 h 398209"/>
              <a:gd name="connsiteX149" fmla="*/ 11702 w 587121"/>
              <a:gd name="connsiteY149" fmla="*/ 23252 h 398209"/>
              <a:gd name="connsiteX150" fmla="*/ 164333 w 587121"/>
              <a:gd name="connsiteY150" fmla="*/ 23252 h 398209"/>
              <a:gd name="connsiteX151" fmla="*/ 164333 w 587121"/>
              <a:gd name="connsiteY151" fmla="*/ 11626 h 398209"/>
              <a:gd name="connsiteX152" fmla="*/ 176035 w 587121"/>
              <a:gd name="connsiteY152" fmla="*/ 0 h 39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587121" h="398209">
                <a:moveTo>
                  <a:pt x="493253" y="292576"/>
                </a:moveTo>
                <a:cubicBezTo>
                  <a:pt x="487147" y="292576"/>
                  <a:pt x="481297" y="298416"/>
                  <a:pt x="481297" y="304257"/>
                </a:cubicBezTo>
                <a:lnTo>
                  <a:pt x="481297" y="327872"/>
                </a:lnTo>
                <a:cubicBezTo>
                  <a:pt x="481297" y="335236"/>
                  <a:pt x="487147" y="339552"/>
                  <a:pt x="493253" y="339552"/>
                </a:cubicBezTo>
                <a:cubicBezTo>
                  <a:pt x="493253" y="339552"/>
                  <a:pt x="493253" y="339552"/>
                  <a:pt x="516656" y="339552"/>
                </a:cubicBezTo>
                <a:cubicBezTo>
                  <a:pt x="522507" y="339552"/>
                  <a:pt x="528358" y="335236"/>
                  <a:pt x="528358" y="327872"/>
                </a:cubicBezTo>
                <a:cubicBezTo>
                  <a:pt x="528358" y="327872"/>
                  <a:pt x="528358" y="327872"/>
                  <a:pt x="528358" y="304257"/>
                </a:cubicBezTo>
                <a:cubicBezTo>
                  <a:pt x="528358" y="298416"/>
                  <a:pt x="522507" y="292576"/>
                  <a:pt x="516656" y="292576"/>
                </a:cubicBezTo>
                <a:cubicBezTo>
                  <a:pt x="516656" y="292576"/>
                  <a:pt x="516656" y="292576"/>
                  <a:pt x="493253" y="292576"/>
                </a:cubicBezTo>
                <a:close/>
                <a:moveTo>
                  <a:pt x="387429" y="292576"/>
                </a:moveTo>
                <a:cubicBezTo>
                  <a:pt x="381578" y="292576"/>
                  <a:pt x="375727" y="298416"/>
                  <a:pt x="375727" y="304257"/>
                </a:cubicBezTo>
                <a:lnTo>
                  <a:pt x="375727" y="327872"/>
                </a:lnTo>
                <a:cubicBezTo>
                  <a:pt x="375727" y="335236"/>
                  <a:pt x="381578" y="339552"/>
                  <a:pt x="387429" y="339552"/>
                </a:cubicBezTo>
                <a:cubicBezTo>
                  <a:pt x="387429" y="339552"/>
                  <a:pt x="387429" y="339552"/>
                  <a:pt x="410832" y="339552"/>
                </a:cubicBezTo>
                <a:cubicBezTo>
                  <a:pt x="416937" y="339552"/>
                  <a:pt x="422788" y="335236"/>
                  <a:pt x="422788" y="327872"/>
                </a:cubicBezTo>
                <a:cubicBezTo>
                  <a:pt x="422788" y="327872"/>
                  <a:pt x="422788" y="327872"/>
                  <a:pt x="422788" y="304257"/>
                </a:cubicBezTo>
                <a:cubicBezTo>
                  <a:pt x="422788" y="298416"/>
                  <a:pt x="416937" y="292576"/>
                  <a:pt x="410832" y="292576"/>
                </a:cubicBezTo>
                <a:cubicBezTo>
                  <a:pt x="410832" y="292576"/>
                  <a:pt x="410832" y="292576"/>
                  <a:pt x="387429" y="292576"/>
                </a:cubicBezTo>
                <a:close/>
                <a:moveTo>
                  <a:pt x="176035" y="292576"/>
                </a:moveTo>
                <a:cubicBezTo>
                  <a:pt x="170184" y="292576"/>
                  <a:pt x="164333" y="298416"/>
                  <a:pt x="164333" y="304257"/>
                </a:cubicBezTo>
                <a:lnTo>
                  <a:pt x="164333" y="327872"/>
                </a:lnTo>
                <a:cubicBezTo>
                  <a:pt x="164333" y="335236"/>
                  <a:pt x="170184" y="339552"/>
                  <a:pt x="176035" y="339552"/>
                </a:cubicBezTo>
                <a:cubicBezTo>
                  <a:pt x="176035" y="339552"/>
                  <a:pt x="176035" y="339552"/>
                  <a:pt x="199692" y="339552"/>
                </a:cubicBezTo>
                <a:cubicBezTo>
                  <a:pt x="205543" y="339552"/>
                  <a:pt x="211394" y="335236"/>
                  <a:pt x="211394" y="327872"/>
                </a:cubicBezTo>
                <a:cubicBezTo>
                  <a:pt x="211394" y="327872"/>
                  <a:pt x="211394" y="327872"/>
                  <a:pt x="211394" y="304257"/>
                </a:cubicBezTo>
                <a:cubicBezTo>
                  <a:pt x="211394" y="298416"/>
                  <a:pt x="205543" y="292576"/>
                  <a:pt x="199692" y="292576"/>
                </a:cubicBezTo>
                <a:cubicBezTo>
                  <a:pt x="199692" y="292576"/>
                  <a:pt x="199692" y="292576"/>
                  <a:pt x="176035" y="292576"/>
                </a:cubicBezTo>
                <a:close/>
                <a:moveTo>
                  <a:pt x="70465" y="292576"/>
                </a:moveTo>
                <a:cubicBezTo>
                  <a:pt x="64614" y="292576"/>
                  <a:pt x="58763" y="298416"/>
                  <a:pt x="58763" y="304257"/>
                </a:cubicBezTo>
                <a:lnTo>
                  <a:pt x="58763" y="327872"/>
                </a:lnTo>
                <a:cubicBezTo>
                  <a:pt x="58763" y="335236"/>
                  <a:pt x="64614" y="339552"/>
                  <a:pt x="70465" y="339552"/>
                </a:cubicBezTo>
                <a:cubicBezTo>
                  <a:pt x="70465" y="339552"/>
                  <a:pt x="70465" y="339552"/>
                  <a:pt x="93868" y="339552"/>
                </a:cubicBezTo>
                <a:cubicBezTo>
                  <a:pt x="99719" y="339552"/>
                  <a:pt x="105570" y="335236"/>
                  <a:pt x="105570" y="327872"/>
                </a:cubicBezTo>
                <a:cubicBezTo>
                  <a:pt x="105570" y="327872"/>
                  <a:pt x="105570" y="327872"/>
                  <a:pt x="105570" y="304257"/>
                </a:cubicBezTo>
                <a:cubicBezTo>
                  <a:pt x="105570" y="298416"/>
                  <a:pt x="99719" y="292576"/>
                  <a:pt x="93868" y="292576"/>
                </a:cubicBezTo>
                <a:cubicBezTo>
                  <a:pt x="93868" y="292576"/>
                  <a:pt x="93868" y="292576"/>
                  <a:pt x="70465" y="292576"/>
                </a:cubicBezTo>
                <a:close/>
                <a:moveTo>
                  <a:pt x="493253" y="187197"/>
                </a:moveTo>
                <a:cubicBezTo>
                  <a:pt x="487147" y="187197"/>
                  <a:pt x="481297" y="193037"/>
                  <a:pt x="481297" y="198877"/>
                </a:cubicBezTo>
                <a:lnTo>
                  <a:pt x="481297" y="222238"/>
                </a:lnTo>
                <a:cubicBezTo>
                  <a:pt x="481297" y="229602"/>
                  <a:pt x="487147" y="233919"/>
                  <a:pt x="493253" y="233919"/>
                </a:cubicBezTo>
                <a:cubicBezTo>
                  <a:pt x="493253" y="233919"/>
                  <a:pt x="493253" y="233919"/>
                  <a:pt x="516656" y="233919"/>
                </a:cubicBezTo>
                <a:cubicBezTo>
                  <a:pt x="522507" y="233919"/>
                  <a:pt x="528358" y="229602"/>
                  <a:pt x="528358" y="222238"/>
                </a:cubicBezTo>
                <a:cubicBezTo>
                  <a:pt x="528358" y="222238"/>
                  <a:pt x="528358" y="222238"/>
                  <a:pt x="528358" y="198877"/>
                </a:cubicBezTo>
                <a:cubicBezTo>
                  <a:pt x="528358" y="193037"/>
                  <a:pt x="522507" y="187197"/>
                  <a:pt x="516656" y="187197"/>
                </a:cubicBezTo>
                <a:cubicBezTo>
                  <a:pt x="516656" y="187197"/>
                  <a:pt x="516656" y="187197"/>
                  <a:pt x="493253" y="187197"/>
                </a:cubicBezTo>
                <a:close/>
                <a:moveTo>
                  <a:pt x="387429" y="187197"/>
                </a:moveTo>
                <a:cubicBezTo>
                  <a:pt x="381578" y="187197"/>
                  <a:pt x="375727" y="193037"/>
                  <a:pt x="375727" y="198877"/>
                </a:cubicBezTo>
                <a:lnTo>
                  <a:pt x="375727" y="222238"/>
                </a:lnTo>
                <a:cubicBezTo>
                  <a:pt x="375727" y="229602"/>
                  <a:pt x="381578" y="233919"/>
                  <a:pt x="387429" y="233919"/>
                </a:cubicBezTo>
                <a:cubicBezTo>
                  <a:pt x="387429" y="233919"/>
                  <a:pt x="387429" y="233919"/>
                  <a:pt x="410832" y="233919"/>
                </a:cubicBezTo>
                <a:cubicBezTo>
                  <a:pt x="416937" y="233919"/>
                  <a:pt x="422788" y="229602"/>
                  <a:pt x="422788" y="222238"/>
                </a:cubicBezTo>
                <a:cubicBezTo>
                  <a:pt x="422788" y="222238"/>
                  <a:pt x="422788" y="222238"/>
                  <a:pt x="422788" y="198877"/>
                </a:cubicBezTo>
                <a:cubicBezTo>
                  <a:pt x="422788" y="193037"/>
                  <a:pt x="416937" y="187197"/>
                  <a:pt x="410832" y="187197"/>
                </a:cubicBezTo>
                <a:cubicBezTo>
                  <a:pt x="410832" y="187197"/>
                  <a:pt x="410832" y="187197"/>
                  <a:pt x="387429" y="187197"/>
                </a:cubicBezTo>
                <a:close/>
                <a:moveTo>
                  <a:pt x="281859" y="187197"/>
                </a:moveTo>
                <a:cubicBezTo>
                  <a:pt x="276008" y="187197"/>
                  <a:pt x="270157" y="193037"/>
                  <a:pt x="270157" y="198877"/>
                </a:cubicBezTo>
                <a:lnTo>
                  <a:pt x="270157" y="222238"/>
                </a:lnTo>
                <a:cubicBezTo>
                  <a:pt x="270157" y="229602"/>
                  <a:pt x="276008" y="233919"/>
                  <a:pt x="281859" y="233919"/>
                </a:cubicBezTo>
                <a:cubicBezTo>
                  <a:pt x="281859" y="233919"/>
                  <a:pt x="281859" y="233919"/>
                  <a:pt x="305262" y="233919"/>
                </a:cubicBezTo>
                <a:cubicBezTo>
                  <a:pt x="311113" y="233919"/>
                  <a:pt x="316964" y="229602"/>
                  <a:pt x="316964" y="222238"/>
                </a:cubicBezTo>
                <a:cubicBezTo>
                  <a:pt x="316964" y="222238"/>
                  <a:pt x="316964" y="222238"/>
                  <a:pt x="316964" y="198877"/>
                </a:cubicBezTo>
                <a:cubicBezTo>
                  <a:pt x="316964" y="193037"/>
                  <a:pt x="311113" y="187197"/>
                  <a:pt x="305262" y="187197"/>
                </a:cubicBezTo>
                <a:cubicBezTo>
                  <a:pt x="305262" y="187197"/>
                  <a:pt x="305262" y="187197"/>
                  <a:pt x="281859" y="187197"/>
                </a:cubicBezTo>
                <a:close/>
                <a:moveTo>
                  <a:pt x="176035" y="187197"/>
                </a:moveTo>
                <a:cubicBezTo>
                  <a:pt x="170184" y="187197"/>
                  <a:pt x="164333" y="193037"/>
                  <a:pt x="164333" y="198877"/>
                </a:cubicBezTo>
                <a:lnTo>
                  <a:pt x="164333" y="222238"/>
                </a:lnTo>
                <a:cubicBezTo>
                  <a:pt x="164333" y="229602"/>
                  <a:pt x="170184" y="233919"/>
                  <a:pt x="176035" y="233919"/>
                </a:cubicBezTo>
                <a:cubicBezTo>
                  <a:pt x="176035" y="233919"/>
                  <a:pt x="176035" y="233919"/>
                  <a:pt x="199692" y="233919"/>
                </a:cubicBezTo>
                <a:cubicBezTo>
                  <a:pt x="205543" y="233919"/>
                  <a:pt x="211394" y="229602"/>
                  <a:pt x="211394" y="222238"/>
                </a:cubicBezTo>
                <a:cubicBezTo>
                  <a:pt x="211394" y="222238"/>
                  <a:pt x="211394" y="222238"/>
                  <a:pt x="211394" y="198877"/>
                </a:cubicBezTo>
                <a:cubicBezTo>
                  <a:pt x="211394" y="193037"/>
                  <a:pt x="205543" y="187197"/>
                  <a:pt x="199692" y="187197"/>
                </a:cubicBezTo>
                <a:cubicBezTo>
                  <a:pt x="199692" y="187197"/>
                  <a:pt x="199692" y="187197"/>
                  <a:pt x="176035" y="187197"/>
                </a:cubicBezTo>
                <a:close/>
                <a:moveTo>
                  <a:pt x="70465" y="187197"/>
                </a:moveTo>
                <a:cubicBezTo>
                  <a:pt x="64614" y="187197"/>
                  <a:pt x="58763" y="193037"/>
                  <a:pt x="58763" y="198877"/>
                </a:cubicBezTo>
                <a:lnTo>
                  <a:pt x="58763" y="222238"/>
                </a:lnTo>
                <a:cubicBezTo>
                  <a:pt x="58763" y="229602"/>
                  <a:pt x="64614" y="233919"/>
                  <a:pt x="70465" y="233919"/>
                </a:cubicBezTo>
                <a:cubicBezTo>
                  <a:pt x="70465" y="233919"/>
                  <a:pt x="70465" y="233919"/>
                  <a:pt x="93868" y="233919"/>
                </a:cubicBezTo>
                <a:cubicBezTo>
                  <a:pt x="99719" y="233919"/>
                  <a:pt x="105570" y="229602"/>
                  <a:pt x="105570" y="222238"/>
                </a:cubicBezTo>
                <a:cubicBezTo>
                  <a:pt x="105570" y="222238"/>
                  <a:pt x="105570" y="222238"/>
                  <a:pt x="105570" y="198877"/>
                </a:cubicBezTo>
                <a:cubicBezTo>
                  <a:pt x="105570" y="193037"/>
                  <a:pt x="99719" y="187197"/>
                  <a:pt x="93868" y="187197"/>
                </a:cubicBezTo>
                <a:cubicBezTo>
                  <a:pt x="93868" y="187197"/>
                  <a:pt x="93868" y="187197"/>
                  <a:pt x="70465" y="187197"/>
                </a:cubicBezTo>
                <a:close/>
                <a:moveTo>
                  <a:pt x="493253" y="93244"/>
                </a:moveTo>
                <a:cubicBezTo>
                  <a:pt x="487147" y="93244"/>
                  <a:pt x="481297" y="99084"/>
                  <a:pt x="481297" y="105178"/>
                </a:cubicBezTo>
                <a:lnTo>
                  <a:pt x="481297" y="128540"/>
                </a:lnTo>
                <a:cubicBezTo>
                  <a:pt x="481297" y="135904"/>
                  <a:pt x="487147" y="140220"/>
                  <a:pt x="493253" y="140220"/>
                </a:cubicBezTo>
                <a:cubicBezTo>
                  <a:pt x="493253" y="140220"/>
                  <a:pt x="493253" y="140220"/>
                  <a:pt x="516656" y="140220"/>
                </a:cubicBezTo>
                <a:cubicBezTo>
                  <a:pt x="522507" y="140220"/>
                  <a:pt x="528358" y="135904"/>
                  <a:pt x="528358" y="128540"/>
                </a:cubicBezTo>
                <a:cubicBezTo>
                  <a:pt x="528358" y="128540"/>
                  <a:pt x="528358" y="128540"/>
                  <a:pt x="528358" y="105178"/>
                </a:cubicBezTo>
                <a:cubicBezTo>
                  <a:pt x="528358" y="99084"/>
                  <a:pt x="522507" y="93244"/>
                  <a:pt x="516656" y="93244"/>
                </a:cubicBezTo>
                <a:cubicBezTo>
                  <a:pt x="516656" y="93244"/>
                  <a:pt x="516656" y="93244"/>
                  <a:pt x="493253" y="93244"/>
                </a:cubicBezTo>
                <a:close/>
                <a:moveTo>
                  <a:pt x="387429" y="93244"/>
                </a:moveTo>
                <a:cubicBezTo>
                  <a:pt x="381578" y="93244"/>
                  <a:pt x="375727" y="99084"/>
                  <a:pt x="375727" y="105178"/>
                </a:cubicBezTo>
                <a:lnTo>
                  <a:pt x="375727" y="128540"/>
                </a:lnTo>
                <a:cubicBezTo>
                  <a:pt x="375727" y="135904"/>
                  <a:pt x="381578" y="140220"/>
                  <a:pt x="387429" y="140220"/>
                </a:cubicBezTo>
                <a:cubicBezTo>
                  <a:pt x="387429" y="140220"/>
                  <a:pt x="387429" y="140220"/>
                  <a:pt x="410832" y="140220"/>
                </a:cubicBezTo>
                <a:cubicBezTo>
                  <a:pt x="416937" y="140220"/>
                  <a:pt x="422788" y="135904"/>
                  <a:pt x="422788" y="128540"/>
                </a:cubicBezTo>
                <a:cubicBezTo>
                  <a:pt x="422788" y="128540"/>
                  <a:pt x="422788" y="128540"/>
                  <a:pt x="422788" y="105178"/>
                </a:cubicBezTo>
                <a:cubicBezTo>
                  <a:pt x="422788" y="99084"/>
                  <a:pt x="416937" y="93244"/>
                  <a:pt x="410832" y="93244"/>
                </a:cubicBezTo>
                <a:cubicBezTo>
                  <a:pt x="410832" y="93244"/>
                  <a:pt x="410832" y="93244"/>
                  <a:pt x="387429" y="93244"/>
                </a:cubicBezTo>
                <a:close/>
                <a:moveTo>
                  <a:pt x="281859" y="93244"/>
                </a:moveTo>
                <a:cubicBezTo>
                  <a:pt x="276008" y="93244"/>
                  <a:pt x="270157" y="99084"/>
                  <a:pt x="270157" y="105178"/>
                </a:cubicBezTo>
                <a:lnTo>
                  <a:pt x="270157" y="128540"/>
                </a:lnTo>
                <a:cubicBezTo>
                  <a:pt x="270157" y="135904"/>
                  <a:pt x="276008" y="140220"/>
                  <a:pt x="281859" y="140220"/>
                </a:cubicBezTo>
                <a:cubicBezTo>
                  <a:pt x="281859" y="140220"/>
                  <a:pt x="281859" y="140220"/>
                  <a:pt x="305262" y="140220"/>
                </a:cubicBezTo>
                <a:cubicBezTo>
                  <a:pt x="311113" y="140220"/>
                  <a:pt x="316964" y="135904"/>
                  <a:pt x="316964" y="128540"/>
                </a:cubicBezTo>
                <a:cubicBezTo>
                  <a:pt x="316964" y="128540"/>
                  <a:pt x="316964" y="128540"/>
                  <a:pt x="316964" y="105178"/>
                </a:cubicBezTo>
                <a:cubicBezTo>
                  <a:pt x="316964" y="99084"/>
                  <a:pt x="311113" y="93244"/>
                  <a:pt x="305262" y="93244"/>
                </a:cubicBezTo>
                <a:cubicBezTo>
                  <a:pt x="305262" y="93244"/>
                  <a:pt x="305262" y="93244"/>
                  <a:pt x="281859" y="93244"/>
                </a:cubicBezTo>
                <a:close/>
                <a:moveTo>
                  <a:pt x="176035" y="93244"/>
                </a:moveTo>
                <a:cubicBezTo>
                  <a:pt x="170184" y="93244"/>
                  <a:pt x="164333" y="99084"/>
                  <a:pt x="164333" y="105178"/>
                </a:cubicBezTo>
                <a:lnTo>
                  <a:pt x="164333" y="128540"/>
                </a:lnTo>
                <a:cubicBezTo>
                  <a:pt x="164333" y="135904"/>
                  <a:pt x="170184" y="140220"/>
                  <a:pt x="176035" y="140220"/>
                </a:cubicBezTo>
                <a:cubicBezTo>
                  <a:pt x="176035" y="140220"/>
                  <a:pt x="176035" y="140220"/>
                  <a:pt x="199692" y="140220"/>
                </a:cubicBezTo>
                <a:cubicBezTo>
                  <a:pt x="205543" y="140220"/>
                  <a:pt x="211394" y="135904"/>
                  <a:pt x="211394" y="128540"/>
                </a:cubicBezTo>
                <a:cubicBezTo>
                  <a:pt x="211394" y="128540"/>
                  <a:pt x="211394" y="128540"/>
                  <a:pt x="211394" y="105178"/>
                </a:cubicBezTo>
                <a:cubicBezTo>
                  <a:pt x="211394" y="99084"/>
                  <a:pt x="205543" y="93244"/>
                  <a:pt x="199692" y="93244"/>
                </a:cubicBezTo>
                <a:cubicBezTo>
                  <a:pt x="199692" y="93244"/>
                  <a:pt x="199692" y="93244"/>
                  <a:pt x="176035" y="93244"/>
                </a:cubicBezTo>
                <a:close/>
                <a:moveTo>
                  <a:pt x="70465" y="93244"/>
                </a:moveTo>
                <a:cubicBezTo>
                  <a:pt x="64614" y="93244"/>
                  <a:pt x="58763" y="99084"/>
                  <a:pt x="58763" y="105178"/>
                </a:cubicBezTo>
                <a:lnTo>
                  <a:pt x="58763" y="128540"/>
                </a:lnTo>
                <a:cubicBezTo>
                  <a:pt x="58763" y="135904"/>
                  <a:pt x="64614" y="140220"/>
                  <a:pt x="70465" y="140220"/>
                </a:cubicBezTo>
                <a:cubicBezTo>
                  <a:pt x="70465" y="140220"/>
                  <a:pt x="70465" y="140220"/>
                  <a:pt x="93868" y="140220"/>
                </a:cubicBezTo>
                <a:cubicBezTo>
                  <a:pt x="99719" y="140220"/>
                  <a:pt x="105570" y="135904"/>
                  <a:pt x="105570" y="128540"/>
                </a:cubicBezTo>
                <a:cubicBezTo>
                  <a:pt x="105570" y="128540"/>
                  <a:pt x="105570" y="128540"/>
                  <a:pt x="105570" y="105178"/>
                </a:cubicBezTo>
                <a:cubicBezTo>
                  <a:pt x="105570" y="99084"/>
                  <a:pt x="99719" y="93244"/>
                  <a:pt x="93868" y="93244"/>
                </a:cubicBezTo>
                <a:cubicBezTo>
                  <a:pt x="93868" y="93244"/>
                  <a:pt x="93868" y="93244"/>
                  <a:pt x="70465" y="93244"/>
                </a:cubicBezTo>
                <a:close/>
                <a:moveTo>
                  <a:pt x="0" y="58202"/>
                </a:moveTo>
                <a:cubicBezTo>
                  <a:pt x="0" y="58202"/>
                  <a:pt x="0" y="58202"/>
                  <a:pt x="587121" y="58202"/>
                </a:cubicBezTo>
                <a:cubicBezTo>
                  <a:pt x="587121" y="58202"/>
                  <a:pt x="587121" y="58202"/>
                  <a:pt x="587121" y="386529"/>
                </a:cubicBezTo>
                <a:cubicBezTo>
                  <a:pt x="587121" y="393892"/>
                  <a:pt x="581270" y="398209"/>
                  <a:pt x="575419" y="398209"/>
                </a:cubicBezTo>
                <a:cubicBezTo>
                  <a:pt x="575419" y="398209"/>
                  <a:pt x="575419" y="398209"/>
                  <a:pt x="340622" y="398209"/>
                </a:cubicBezTo>
                <a:cubicBezTo>
                  <a:pt x="340622" y="398209"/>
                  <a:pt x="340622" y="398209"/>
                  <a:pt x="340622" y="304257"/>
                </a:cubicBezTo>
                <a:cubicBezTo>
                  <a:pt x="340622" y="298416"/>
                  <a:pt x="334516" y="292576"/>
                  <a:pt x="328666" y="292576"/>
                </a:cubicBezTo>
                <a:cubicBezTo>
                  <a:pt x="328666" y="292576"/>
                  <a:pt x="328666" y="292576"/>
                  <a:pt x="258201" y="292576"/>
                </a:cubicBezTo>
                <a:cubicBezTo>
                  <a:pt x="252350" y="292576"/>
                  <a:pt x="246499" y="298416"/>
                  <a:pt x="246499" y="304257"/>
                </a:cubicBezTo>
                <a:cubicBezTo>
                  <a:pt x="246499" y="304257"/>
                  <a:pt x="246499" y="304257"/>
                  <a:pt x="246499" y="398209"/>
                </a:cubicBezTo>
                <a:cubicBezTo>
                  <a:pt x="246499" y="398209"/>
                  <a:pt x="246499" y="398209"/>
                  <a:pt x="11702" y="398209"/>
                </a:cubicBezTo>
                <a:cubicBezTo>
                  <a:pt x="5851" y="398209"/>
                  <a:pt x="0" y="393892"/>
                  <a:pt x="0" y="386529"/>
                </a:cubicBezTo>
                <a:close/>
                <a:moveTo>
                  <a:pt x="176035" y="0"/>
                </a:moveTo>
                <a:cubicBezTo>
                  <a:pt x="176035" y="0"/>
                  <a:pt x="176035" y="0"/>
                  <a:pt x="410832" y="0"/>
                </a:cubicBezTo>
                <a:cubicBezTo>
                  <a:pt x="416937" y="0"/>
                  <a:pt x="422788" y="5813"/>
                  <a:pt x="422788" y="11626"/>
                </a:cubicBezTo>
                <a:cubicBezTo>
                  <a:pt x="422788" y="11626"/>
                  <a:pt x="422788" y="11626"/>
                  <a:pt x="422788" y="23252"/>
                </a:cubicBezTo>
                <a:cubicBezTo>
                  <a:pt x="422788" y="23252"/>
                  <a:pt x="422788" y="23252"/>
                  <a:pt x="575419" y="23252"/>
                </a:cubicBezTo>
                <a:cubicBezTo>
                  <a:pt x="581270" y="23252"/>
                  <a:pt x="587121" y="29065"/>
                  <a:pt x="587121" y="35131"/>
                </a:cubicBezTo>
                <a:cubicBezTo>
                  <a:pt x="587121" y="35131"/>
                  <a:pt x="587121" y="35131"/>
                  <a:pt x="587121" y="46757"/>
                </a:cubicBezTo>
                <a:cubicBezTo>
                  <a:pt x="587121" y="46757"/>
                  <a:pt x="587121" y="46757"/>
                  <a:pt x="410832" y="46757"/>
                </a:cubicBezTo>
                <a:cubicBezTo>
                  <a:pt x="410832" y="46757"/>
                  <a:pt x="410832" y="46757"/>
                  <a:pt x="176035" y="46757"/>
                </a:cubicBezTo>
                <a:cubicBezTo>
                  <a:pt x="176035" y="46757"/>
                  <a:pt x="176035" y="46757"/>
                  <a:pt x="0" y="46757"/>
                </a:cubicBezTo>
                <a:cubicBezTo>
                  <a:pt x="0" y="46757"/>
                  <a:pt x="0" y="46757"/>
                  <a:pt x="0" y="35131"/>
                </a:cubicBezTo>
                <a:cubicBezTo>
                  <a:pt x="0" y="29065"/>
                  <a:pt x="5851" y="23252"/>
                  <a:pt x="11702" y="23252"/>
                </a:cubicBezTo>
                <a:cubicBezTo>
                  <a:pt x="11702" y="23252"/>
                  <a:pt x="11702" y="23252"/>
                  <a:pt x="164333" y="23252"/>
                </a:cubicBezTo>
                <a:cubicBezTo>
                  <a:pt x="164333" y="23252"/>
                  <a:pt x="164333" y="23252"/>
                  <a:pt x="164333" y="11626"/>
                </a:cubicBezTo>
                <a:cubicBezTo>
                  <a:pt x="164333" y="5813"/>
                  <a:pt x="170184" y="0"/>
                  <a:pt x="1760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3" name="Freeform 94">
            <a:extLst>
              <a:ext uri="{FF2B5EF4-FFF2-40B4-BE49-F238E27FC236}">
                <a16:creationId xmlns:a16="http://schemas.microsoft.com/office/drawing/2014/main" id="{30C8120F-26B2-43EF-B16F-F42481732B92}"/>
              </a:ext>
            </a:extLst>
          </p:cNvPr>
          <p:cNvSpPr>
            <a:spLocks noChangeAspect="1" noChangeArrowheads="1"/>
          </p:cNvSpPr>
          <p:nvPr/>
        </p:nvSpPr>
        <p:spPr bwMode="auto">
          <a:xfrm>
            <a:off x="2301182" y="5440764"/>
            <a:ext cx="272309" cy="267769"/>
          </a:xfrm>
          <a:custGeom>
            <a:avLst/>
            <a:gdLst>
              <a:gd name="connsiteX0" fmla="*/ 206185 w 369705"/>
              <a:gd name="connsiteY0" fmla="*/ 118409 h 503055"/>
              <a:gd name="connsiteX1" fmla="*/ 362074 w 369705"/>
              <a:gd name="connsiteY1" fmla="*/ 118409 h 503055"/>
              <a:gd name="connsiteX2" fmla="*/ 369705 w 369705"/>
              <a:gd name="connsiteY2" fmla="*/ 125855 h 503055"/>
              <a:gd name="connsiteX3" fmla="*/ 369705 w 369705"/>
              <a:gd name="connsiteY3" fmla="*/ 495428 h 503055"/>
              <a:gd name="connsiteX4" fmla="*/ 362074 w 369705"/>
              <a:gd name="connsiteY4" fmla="*/ 503055 h 503055"/>
              <a:gd name="connsiteX5" fmla="*/ 346994 w 369705"/>
              <a:gd name="connsiteY5" fmla="*/ 503055 h 503055"/>
              <a:gd name="connsiteX6" fmla="*/ 346994 w 369705"/>
              <a:gd name="connsiteY6" fmla="*/ 148556 h 503055"/>
              <a:gd name="connsiteX7" fmla="*/ 339545 w 369705"/>
              <a:gd name="connsiteY7" fmla="*/ 141110 h 503055"/>
              <a:gd name="connsiteX8" fmla="*/ 331914 w 369705"/>
              <a:gd name="connsiteY8" fmla="*/ 148556 h 503055"/>
              <a:gd name="connsiteX9" fmla="*/ 331914 w 369705"/>
              <a:gd name="connsiteY9" fmla="*/ 503055 h 503055"/>
              <a:gd name="connsiteX10" fmla="*/ 310475 w 369705"/>
              <a:gd name="connsiteY10" fmla="*/ 503055 h 503055"/>
              <a:gd name="connsiteX11" fmla="*/ 310475 w 369705"/>
              <a:gd name="connsiteY11" fmla="*/ 148556 h 503055"/>
              <a:gd name="connsiteX12" fmla="*/ 303025 w 369705"/>
              <a:gd name="connsiteY12" fmla="*/ 141110 h 503055"/>
              <a:gd name="connsiteX13" fmla="*/ 295395 w 369705"/>
              <a:gd name="connsiteY13" fmla="*/ 148556 h 503055"/>
              <a:gd name="connsiteX14" fmla="*/ 295395 w 369705"/>
              <a:gd name="connsiteY14" fmla="*/ 503055 h 503055"/>
              <a:gd name="connsiteX15" fmla="*/ 272865 w 369705"/>
              <a:gd name="connsiteY15" fmla="*/ 503055 h 503055"/>
              <a:gd name="connsiteX16" fmla="*/ 272865 w 369705"/>
              <a:gd name="connsiteY16" fmla="*/ 148556 h 503055"/>
              <a:gd name="connsiteX17" fmla="*/ 265234 w 369705"/>
              <a:gd name="connsiteY17" fmla="*/ 141110 h 503055"/>
              <a:gd name="connsiteX18" fmla="*/ 258875 w 369705"/>
              <a:gd name="connsiteY18" fmla="*/ 148556 h 503055"/>
              <a:gd name="connsiteX19" fmla="*/ 258875 w 369705"/>
              <a:gd name="connsiteY19" fmla="*/ 503055 h 503055"/>
              <a:gd name="connsiteX20" fmla="*/ 236345 w 369705"/>
              <a:gd name="connsiteY20" fmla="*/ 503055 h 503055"/>
              <a:gd name="connsiteX21" fmla="*/ 236345 w 369705"/>
              <a:gd name="connsiteY21" fmla="*/ 148556 h 503055"/>
              <a:gd name="connsiteX22" fmla="*/ 228715 w 369705"/>
              <a:gd name="connsiteY22" fmla="*/ 141110 h 503055"/>
              <a:gd name="connsiteX23" fmla="*/ 221265 w 369705"/>
              <a:gd name="connsiteY23" fmla="*/ 148556 h 503055"/>
              <a:gd name="connsiteX24" fmla="*/ 221265 w 369705"/>
              <a:gd name="connsiteY24" fmla="*/ 503055 h 503055"/>
              <a:gd name="connsiteX25" fmla="*/ 206185 w 369705"/>
              <a:gd name="connsiteY25" fmla="*/ 503055 h 503055"/>
              <a:gd name="connsiteX26" fmla="*/ 198554 w 369705"/>
              <a:gd name="connsiteY26" fmla="*/ 495428 h 503055"/>
              <a:gd name="connsiteX27" fmla="*/ 198554 w 369705"/>
              <a:gd name="connsiteY27" fmla="*/ 125855 h 503055"/>
              <a:gd name="connsiteX28" fmla="*/ 206185 w 369705"/>
              <a:gd name="connsiteY28" fmla="*/ 118409 h 503055"/>
              <a:gd name="connsiteX29" fmla="*/ 7435 w 369705"/>
              <a:gd name="connsiteY29" fmla="*/ 0 h 503055"/>
              <a:gd name="connsiteX30" fmla="*/ 161935 w 369705"/>
              <a:gd name="connsiteY30" fmla="*/ 0 h 503055"/>
              <a:gd name="connsiteX31" fmla="*/ 169551 w 369705"/>
              <a:gd name="connsiteY31" fmla="*/ 7618 h 503055"/>
              <a:gd name="connsiteX32" fmla="*/ 169551 w 369705"/>
              <a:gd name="connsiteY32" fmla="*/ 494638 h 503055"/>
              <a:gd name="connsiteX33" fmla="*/ 161935 w 369705"/>
              <a:gd name="connsiteY33" fmla="*/ 502256 h 503055"/>
              <a:gd name="connsiteX34" fmla="*/ 146884 w 369705"/>
              <a:gd name="connsiteY34" fmla="*/ 502256 h 503055"/>
              <a:gd name="connsiteX35" fmla="*/ 146884 w 369705"/>
              <a:gd name="connsiteY35" fmla="*/ 30110 h 503055"/>
              <a:gd name="connsiteX36" fmla="*/ 139267 w 369705"/>
              <a:gd name="connsiteY36" fmla="*/ 22673 h 503055"/>
              <a:gd name="connsiteX37" fmla="*/ 133102 w 369705"/>
              <a:gd name="connsiteY37" fmla="*/ 30110 h 503055"/>
              <a:gd name="connsiteX38" fmla="*/ 133102 w 369705"/>
              <a:gd name="connsiteY38" fmla="*/ 502256 h 503055"/>
              <a:gd name="connsiteX39" fmla="*/ 110435 w 369705"/>
              <a:gd name="connsiteY39" fmla="*/ 502256 h 503055"/>
              <a:gd name="connsiteX40" fmla="*/ 110435 w 369705"/>
              <a:gd name="connsiteY40" fmla="*/ 30110 h 503055"/>
              <a:gd name="connsiteX41" fmla="*/ 103000 w 369705"/>
              <a:gd name="connsiteY41" fmla="*/ 22673 h 503055"/>
              <a:gd name="connsiteX42" fmla="*/ 95384 w 369705"/>
              <a:gd name="connsiteY42" fmla="*/ 30110 h 503055"/>
              <a:gd name="connsiteX43" fmla="*/ 95384 w 369705"/>
              <a:gd name="connsiteY43" fmla="*/ 502256 h 503055"/>
              <a:gd name="connsiteX44" fmla="*/ 72898 w 369705"/>
              <a:gd name="connsiteY44" fmla="*/ 502256 h 503055"/>
              <a:gd name="connsiteX45" fmla="*/ 72898 w 369705"/>
              <a:gd name="connsiteY45" fmla="*/ 30110 h 503055"/>
              <a:gd name="connsiteX46" fmla="*/ 66551 w 369705"/>
              <a:gd name="connsiteY46" fmla="*/ 22673 h 503055"/>
              <a:gd name="connsiteX47" fmla="*/ 58935 w 369705"/>
              <a:gd name="connsiteY47" fmla="*/ 30110 h 503055"/>
              <a:gd name="connsiteX48" fmla="*/ 58935 w 369705"/>
              <a:gd name="connsiteY48" fmla="*/ 502256 h 503055"/>
              <a:gd name="connsiteX49" fmla="*/ 36449 w 369705"/>
              <a:gd name="connsiteY49" fmla="*/ 502256 h 503055"/>
              <a:gd name="connsiteX50" fmla="*/ 36449 w 369705"/>
              <a:gd name="connsiteY50" fmla="*/ 30110 h 503055"/>
              <a:gd name="connsiteX51" fmla="*/ 28833 w 369705"/>
              <a:gd name="connsiteY51" fmla="*/ 22673 h 503055"/>
              <a:gd name="connsiteX52" fmla="*/ 21398 w 369705"/>
              <a:gd name="connsiteY52" fmla="*/ 30110 h 503055"/>
              <a:gd name="connsiteX53" fmla="*/ 21398 w 369705"/>
              <a:gd name="connsiteY53" fmla="*/ 502256 h 503055"/>
              <a:gd name="connsiteX54" fmla="*/ 7435 w 369705"/>
              <a:gd name="connsiteY54" fmla="*/ 502256 h 503055"/>
              <a:gd name="connsiteX55" fmla="*/ 0 w 369705"/>
              <a:gd name="connsiteY55" fmla="*/ 494638 h 503055"/>
              <a:gd name="connsiteX56" fmla="*/ 0 w 369705"/>
              <a:gd name="connsiteY56" fmla="*/ 7618 h 503055"/>
              <a:gd name="connsiteX57" fmla="*/ 7435 w 369705"/>
              <a:gd name="connsiteY57" fmla="*/ 0 h 50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69705" h="503055">
                <a:moveTo>
                  <a:pt x="206185" y="118409"/>
                </a:moveTo>
                <a:cubicBezTo>
                  <a:pt x="206185" y="118409"/>
                  <a:pt x="206185" y="118409"/>
                  <a:pt x="362074" y="118409"/>
                </a:cubicBezTo>
                <a:cubicBezTo>
                  <a:pt x="365890" y="118409"/>
                  <a:pt x="369705" y="122223"/>
                  <a:pt x="369705" y="125855"/>
                </a:cubicBezTo>
                <a:cubicBezTo>
                  <a:pt x="369705" y="125855"/>
                  <a:pt x="369705" y="125855"/>
                  <a:pt x="369705" y="495428"/>
                </a:cubicBezTo>
                <a:cubicBezTo>
                  <a:pt x="369705" y="499242"/>
                  <a:pt x="365890" y="503055"/>
                  <a:pt x="362074" y="503055"/>
                </a:cubicBezTo>
                <a:cubicBezTo>
                  <a:pt x="362074" y="503055"/>
                  <a:pt x="362074" y="503055"/>
                  <a:pt x="346994" y="503055"/>
                </a:cubicBezTo>
                <a:cubicBezTo>
                  <a:pt x="346994" y="503055"/>
                  <a:pt x="346994" y="503055"/>
                  <a:pt x="346994" y="148556"/>
                </a:cubicBezTo>
                <a:cubicBezTo>
                  <a:pt x="346994" y="143471"/>
                  <a:pt x="343179" y="141110"/>
                  <a:pt x="339545" y="141110"/>
                </a:cubicBezTo>
                <a:cubicBezTo>
                  <a:pt x="335730" y="141110"/>
                  <a:pt x="331914" y="143471"/>
                  <a:pt x="331914" y="148556"/>
                </a:cubicBezTo>
                <a:cubicBezTo>
                  <a:pt x="331914" y="148556"/>
                  <a:pt x="331914" y="148556"/>
                  <a:pt x="331914" y="503055"/>
                </a:cubicBezTo>
                <a:cubicBezTo>
                  <a:pt x="331914" y="503055"/>
                  <a:pt x="331914" y="503055"/>
                  <a:pt x="310475" y="503055"/>
                </a:cubicBezTo>
                <a:cubicBezTo>
                  <a:pt x="310475" y="503055"/>
                  <a:pt x="310475" y="503055"/>
                  <a:pt x="310475" y="148556"/>
                </a:cubicBezTo>
                <a:cubicBezTo>
                  <a:pt x="310475" y="143471"/>
                  <a:pt x="306841" y="141110"/>
                  <a:pt x="303025" y="141110"/>
                </a:cubicBezTo>
                <a:cubicBezTo>
                  <a:pt x="299210" y="141110"/>
                  <a:pt x="295395" y="143471"/>
                  <a:pt x="295395" y="148556"/>
                </a:cubicBezTo>
                <a:cubicBezTo>
                  <a:pt x="295395" y="148556"/>
                  <a:pt x="295395" y="148556"/>
                  <a:pt x="295395" y="503055"/>
                </a:cubicBezTo>
                <a:cubicBezTo>
                  <a:pt x="295395" y="503055"/>
                  <a:pt x="295395" y="503055"/>
                  <a:pt x="272865" y="503055"/>
                </a:cubicBezTo>
                <a:cubicBezTo>
                  <a:pt x="272865" y="503055"/>
                  <a:pt x="272865" y="503055"/>
                  <a:pt x="272865" y="148556"/>
                </a:cubicBezTo>
                <a:cubicBezTo>
                  <a:pt x="272865" y="143471"/>
                  <a:pt x="270321" y="141110"/>
                  <a:pt x="265234" y="141110"/>
                </a:cubicBezTo>
                <a:cubicBezTo>
                  <a:pt x="261419" y="141110"/>
                  <a:pt x="258875" y="143471"/>
                  <a:pt x="258875" y="148556"/>
                </a:cubicBezTo>
                <a:cubicBezTo>
                  <a:pt x="258875" y="148556"/>
                  <a:pt x="258875" y="148556"/>
                  <a:pt x="258875" y="503055"/>
                </a:cubicBezTo>
                <a:cubicBezTo>
                  <a:pt x="258875" y="503055"/>
                  <a:pt x="258875" y="503055"/>
                  <a:pt x="236345" y="503055"/>
                </a:cubicBezTo>
                <a:cubicBezTo>
                  <a:pt x="236345" y="503055"/>
                  <a:pt x="236345" y="503055"/>
                  <a:pt x="236345" y="148556"/>
                </a:cubicBezTo>
                <a:cubicBezTo>
                  <a:pt x="236345" y="143471"/>
                  <a:pt x="232530" y="141110"/>
                  <a:pt x="228715" y="141110"/>
                </a:cubicBezTo>
                <a:cubicBezTo>
                  <a:pt x="224899" y="141110"/>
                  <a:pt x="221265" y="143471"/>
                  <a:pt x="221265" y="148556"/>
                </a:cubicBezTo>
                <a:cubicBezTo>
                  <a:pt x="221265" y="148556"/>
                  <a:pt x="221265" y="148556"/>
                  <a:pt x="221265" y="503055"/>
                </a:cubicBezTo>
                <a:cubicBezTo>
                  <a:pt x="221265" y="503055"/>
                  <a:pt x="221265" y="503055"/>
                  <a:pt x="206185" y="503055"/>
                </a:cubicBezTo>
                <a:cubicBezTo>
                  <a:pt x="202370" y="503055"/>
                  <a:pt x="198554" y="499242"/>
                  <a:pt x="198554" y="495428"/>
                </a:cubicBezTo>
                <a:cubicBezTo>
                  <a:pt x="198554" y="495428"/>
                  <a:pt x="198554" y="495428"/>
                  <a:pt x="198554" y="125855"/>
                </a:cubicBezTo>
                <a:cubicBezTo>
                  <a:pt x="198554" y="122223"/>
                  <a:pt x="202370" y="118409"/>
                  <a:pt x="206185" y="118409"/>
                </a:cubicBezTo>
                <a:close/>
                <a:moveTo>
                  <a:pt x="7435" y="0"/>
                </a:moveTo>
                <a:cubicBezTo>
                  <a:pt x="7435" y="0"/>
                  <a:pt x="7435" y="0"/>
                  <a:pt x="161935" y="0"/>
                </a:cubicBezTo>
                <a:cubicBezTo>
                  <a:pt x="165743" y="0"/>
                  <a:pt x="169551" y="3809"/>
                  <a:pt x="169551" y="7618"/>
                </a:cubicBezTo>
                <a:cubicBezTo>
                  <a:pt x="169551" y="7618"/>
                  <a:pt x="169551" y="7618"/>
                  <a:pt x="169551" y="494638"/>
                </a:cubicBezTo>
                <a:cubicBezTo>
                  <a:pt x="169551" y="498447"/>
                  <a:pt x="165743" y="502256"/>
                  <a:pt x="161935" y="502256"/>
                </a:cubicBezTo>
                <a:cubicBezTo>
                  <a:pt x="161935" y="502256"/>
                  <a:pt x="161935" y="502256"/>
                  <a:pt x="146884" y="502256"/>
                </a:cubicBezTo>
                <a:cubicBezTo>
                  <a:pt x="146884" y="502256"/>
                  <a:pt x="146884" y="502256"/>
                  <a:pt x="146884" y="30110"/>
                </a:cubicBezTo>
                <a:cubicBezTo>
                  <a:pt x="146884" y="25031"/>
                  <a:pt x="144345" y="22673"/>
                  <a:pt x="139267" y="22673"/>
                </a:cubicBezTo>
                <a:cubicBezTo>
                  <a:pt x="135641" y="22673"/>
                  <a:pt x="133102" y="25031"/>
                  <a:pt x="133102" y="30110"/>
                </a:cubicBezTo>
                <a:cubicBezTo>
                  <a:pt x="133102" y="30110"/>
                  <a:pt x="133102" y="30110"/>
                  <a:pt x="133102" y="502256"/>
                </a:cubicBezTo>
                <a:cubicBezTo>
                  <a:pt x="133102" y="502256"/>
                  <a:pt x="133102" y="502256"/>
                  <a:pt x="110435" y="502256"/>
                </a:cubicBezTo>
                <a:cubicBezTo>
                  <a:pt x="110435" y="502256"/>
                  <a:pt x="110435" y="502256"/>
                  <a:pt x="110435" y="30110"/>
                </a:cubicBezTo>
                <a:cubicBezTo>
                  <a:pt x="110435" y="25031"/>
                  <a:pt x="106808" y="22673"/>
                  <a:pt x="103000" y="22673"/>
                </a:cubicBezTo>
                <a:cubicBezTo>
                  <a:pt x="99192" y="22673"/>
                  <a:pt x="95384" y="25031"/>
                  <a:pt x="95384" y="30110"/>
                </a:cubicBezTo>
                <a:cubicBezTo>
                  <a:pt x="95384" y="30110"/>
                  <a:pt x="95384" y="30110"/>
                  <a:pt x="95384" y="502256"/>
                </a:cubicBezTo>
                <a:cubicBezTo>
                  <a:pt x="95384" y="502256"/>
                  <a:pt x="95384" y="502256"/>
                  <a:pt x="72898" y="502256"/>
                </a:cubicBezTo>
                <a:cubicBezTo>
                  <a:pt x="72898" y="502256"/>
                  <a:pt x="72898" y="502256"/>
                  <a:pt x="72898" y="30110"/>
                </a:cubicBezTo>
                <a:cubicBezTo>
                  <a:pt x="72898" y="25031"/>
                  <a:pt x="70359" y="22673"/>
                  <a:pt x="66551" y="22673"/>
                </a:cubicBezTo>
                <a:cubicBezTo>
                  <a:pt x="61474" y="22673"/>
                  <a:pt x="58935" y="25031"/>
                  <a:pt x="58935" y="30110"/>
                </a:cubicBezTo>
                <a:cubicBezTo>
                  <a:pt x="58935" y="30110"/>
                  <a:pt x="58935" y="30110"/>
                  <a:pt x="58935" y="502256"/>
                </a:cubicBezTo>
                <a:cubicBezTo>
                  <a:pt x="58935" y="502256"/>
                  <a:pt x="58935" y="502256"/>
                  <a:pt x="36449" y="502256"/>
                </a:cubicBezTo>
                <a:cubicBezTo>
                  <a:pt x="36449" y="502256"/>
                  <a:pt x="36449" y="502256"/>
                  <a:pt x="36449" y="30110"/>
                </a:cubicBezTo>
                <a:cubicBezTo>
                  <a:pt x="36449" y="25031"/>
                  <a:pt x="32641" y="22673"/>
                  <a:pt x="28833" y="22673"/>
                </a:cubicBezTo>
                <a:cubicBezTo>
                  <a:pt x="25025" y="22673"/>
                  <a:pt x="21398" y="25031"/>
                  <a:pt x="21398" y="30110"/>
                </a:cubicBezTo>
                <a:cubicBezTo>
                  <a:pt x="21398" y="30110"/>
                  <a:pt x="21398" y="30110"/>
                  <a:pt x="21398" y="502256"/>
                </a:cubicBezTo>
                <a:cubicBezTo>
                  <a:pt x="21398" y="502256"/>
                  <a:pt x="21398" y="502256"/>
                  <a:pt x="7435" y="502256"/>
                </a:cubicBezTo>
                <a:cubicBezTo>
                  <a:pt x="2539" y="502256"/>
                  <a:pt x="0" y="498447"/>
                  <a:pt x="0" y="494638"/>
                </a:cubicBezTo>
                <a:cubicBezTo>
                  <a:pt x="0" y="494638"/>
                  <a:pt x="0" y="494638"/>
                  <a:pt x="0" y="7618"/>
                </a:cubicBezTo>
                <a:cubicBezTo>
                  <a:pt x="0" y="3809"/>
                  <a:pt x="2539" y="0"/>
                  <a:pt x="7435" y="0"/>
                </a:cubicBezTo>
                <a:close/>
              </a:path>
            </a:pathLst>
          </a:custGeom>
          <a:solidFill>
            <a:schemeClr val="bg1"/>
          </a:solidFill>
          <a:ln>
            <a:noFill/>
          </a:ln>
          <a:effectLst/>
        </p:spPr>
        <p:txBody>
          <a:bodyPr wrap="square"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4" name="TextBox 183">
            <a:extLst>
              <a:ext uri="{FF2B5EF4-FFF2-40B4-BE49-F238E27FC236}">
                <a16:creationId xmlns:a16="http://schemas.microsoft.com/office/drawing/2014/main" id="{725A3A6C-56EC-4661-A28A-A99571578224}"/>
              </a:ext>
            </a:extLst>
          </p:cNvPr>
          <p:cNvSpPr txBox="1"/>
          <p:nvPr/>
        </p:nvSpPr>
        <p:spPr>
          <a:xfrm>
            <a:off x="1370610" y="5775991"/>
            <a:ext cx="809791"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Branch</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5" name="TextBox 184">
            <a:extLst>
              <a:ext uri="{FF2B5EF4-FFF2-40B4-BE49-F238E27FC236}">
                <a16:creationId xmlns:a16="http://schemas.microsoft.com/office/drawing/2014/main" id="{A1C86940-FDCF-4972-AF3A-3C9A382B6554}"/>
              </a:ext>
            </a:extLst>
          </p:cNvPr>
          <p:cNvSpPr txBox="1"/>
          <p:nvPr/>
        </p:nvSpPr>
        <p:spPr>
          <a:xfrm>
            <a:off x="2034038" y="5775991"/>
            <a:ext cx="809791"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HQ</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6" name="TextBox 185">
            <a:extLst>
              <a:ext uri="{FF2B5EF4-FFF2-40B4-BE49-F238E27FC236}">
                <a16:creationId xmlns:a16="http://schemas.microsoft.com/office/drawing/2014/main" id="{29B58A35-763A-40F0-A8C0-AF0BA34D4315}"/>
              </a:ext>
            </a:extLst>
          </p:cNvPr>
          <p:cNvSpPr txBox="1"/>
          <p:nvPr/>
        </p:nvSpPr>
        <p:spPr>
          <a:xfrm>
            <a:off x="2559344" y="5775991"/>
            <a:ext cx="1167269" cy="348440"/>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mn-ea"/>
                <a:cs typeface="+mn-cs"/>
              </a:rPr>
              <a:t>Road Warrior</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7" name="Rectangle 186">
            <a:extLst>
              <a:ext uri="{FF2B5EF4-FFF2-40B4-BE49-F238E27FC236}">
                <a16:creationId xmlns:a16="http://schemas.microsoft.com/office/drawing/2014/main" id="{E8A54746-6CEB-4D1F-BFD0-074105A76D82}"/>
              </a:ext>
            </a:extLst>
          </p:cNvPr>
          <p:cNvSpPr/>
          <p:nvPr/>
        </p:nvSpPr>
        <p:spPr>
          <a:xfrm>
            <a:off x="1962207" y="5158805"/>
            <a:ext cx="954004"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Fiber</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8" name="Rectangle 187">
            <a:extLst>
              <a:ext uri="{FF2B5EF4-FFF2-40B4-BE49-F238E27FC236}">
                <a16:creationId xmlns:a16="http://schemas.microsoft.com/office/drawing/2014/main" id="{E65EC2ED-71C0-4084-AF94-9C71188003D3}"/>
              </a:ext>
            </a:extLst>
          </p:cNvPr>
          <p:cNvSpPr/>
          <p:nvPr/>
        </p:nvSpPr>
        <p:spPr>
          <a:xfrm>
            <a:off x="1292153" y="5160367"/>
            <a:ext cx="964471"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Broadband</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89" name="Rectangle 188">
            <a:extLst>
              <a:ext uri="{FF2B5EF4-FFF2-40B4-BE49-F238E27FC236}">
                <a16:creationId xmlns:a16="http://schemas.microsoft.com/office/drawing/2014/main" id="{724ED206-2A76-4B31-AA4B-0D364A2498FF}"/>
              </a:ext>
            </a:extLst>
          </p:cNvPr>
          <p:cNvSpPr/>
          <p:nvPr/>
        </p:nvSpPr>
        <p:spPr>
          <a:xfrm>
            <a:off x="2639402" y="5158395"/>
            <a:ext cx="919236" cy="235898"/>
          </a:xfrm>
          <a:prstGeom prst="rect">
            <a:avLst/>
          </a:prstGeom>
        </p:spPr>
        <p:txBody>
          <a:bodyPr wrap="square" anchor="ctr">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4/5G</a:t>
            </a:r>
            <a:endPar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90" name="TextBox 189">
            <a:extLst>
              <a:ext uri="{FF2B5EF4-FFF2-40B4-BE49-F238E27FC236}">
                <a16:creationId xmlns:a16="http://schemas.microsoft.com/office/drawing/2014/main" id="{A60750BA-F559-4317-A12F-0ACE8A141C21}"/>
              </a:ext>
            </a:extLst>
          </p:cNvPr>
          <p:cNvSpPr txBox="1"/>
          <p:nvPr/>
        </p:nvSpPr>
        <p:spPr>
          <a:xfrm>
            <a:off x="1583062" y="6127878"/>
            <a:ext cx="1866732" cy="374185"/>
          </a:xfrm>
          <a:prstGeom prst="rect">
            <a:avLst/>
          </a:prstGeom>
          <a:noFill/>
        </p:spPr>
        <p:txBody>
          <a:bodyPr wrap="square"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Your Workforce</a:t>
            </a: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91" name="Straight Connector 190">
            <a:extLst>
              <a:ext uri="{FF2B5EF4-FFF2-40B4-BE49-F238E27FC236}">
                <a16:creationId xmlns:a16="http://schemas.microsoft.com/office/drawing/2014/main" id="{69B1BB7F-457B-4784-B494-02578C8A908B}"/>
              </a:ext>
            </a:extLst>
          </p:cNvPr>
          <p:cNvCxnSpPr>
            <a:cxnSpLocks/>
          </p:cNvCxnSpPr>
          <p:nvPr/>
        </p:nvCxnSpPr>
        <p:spPr>
          <a:xfrm>
            <a:off x="1529005" y="6091781"/>
            <a:ext cx="1936652" cy="0"/>
          </a:xfrm>
          <a:prstGeom prst="line">
            <a:avLst/>
          </a:prstGeom>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DA66D2F1-CC7D-4EBE-8032-6F922BF46EE8}"/>
              </a:ext>
            </a:extLst>
          </p:cNvPr>
          <p:cNvSpPr txBox="1"/>
          <p:nvPr/>
        </p:nvSpPr>
        <p:spPr>
          <a:xfrm>
            <a:off x="1486973" y="4168700"/>
            <a:ext cx="565083"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Sydney</a:t>
            </a:r>
          </a:p>
        </p:txBody>
      </p:sp>
      <p:sp>
        <p:nvSpPr>
          <p:cNvPr id="205" name="TextBox 204">
            <a:extLst>
              <a:ext uri="{FF2B5EF4-FFF2-40B4-BE49-F238E27FC236}">
                <a16:creationId xmlns:a16="http://schemas.microsoft.com/office/drawing/2014/main" id="{3DCA96A7-FFA3-4F0A-B11C-FF7BAC677B90}"/>
              </a:ext>
            </a:extLst>
          </p:cNvPr>
          <p:cNvSpPr txBox="1"/>
          <p:nvPr/>
        </p:nvSpPr>
        <p:spPr>
          <a:xfrm>
            <a:off x="2054276" y="4169576"/>
            <a:ext cx="747099"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New York</a:t>
            </a:r>
          </a:p>
        </p:txBody>
      </p:sp>
      <p:sp>
        <p:nvSpPr>
          <p:cNvPr id="206" name="TextBox 205">
            <a:extLst>
              <a:ext uri="{FF2B5EF4-FFF2-40B4-BE49-F238E27FC236}">
                <a16:creationId xmlns:a16="http://schemas.microsoft.com/office/drawing/2014/main" id="{CC9C9388-00C1-44B3-9509-8077F9CA5978}"/>
              </a:ext>
            </a:extLst>
          </p:cNvPr>
          <p:cNvSpPr txBox="1"/>
          <p:nvPr/>
        </p:nvSpPr>
        <p:spPr>
          <a:xfrm>
            <a:off x="2851439" y="4169262"/>
            <a:ext cx="498085" cy="164805"/>
          </a:xfrm>
          <a:prstGeom prst="rect">
            <a:avLst/>
          </a:prstGeom>
          <a:solidFill>
            <a:schemeClr val="accent4">
              <a:lumMod val="50000"/>
            </a:schemeClr>
          </a:solidFill>
        </p:spPr>
        <p:txBody>
          <a:bodyPr wrap="square" lIns="0" tIns="0" rIns="0" bIns="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London</a:t>
            </a:r>
          </a:p>
        </p:txBody>
      </p:sp>
      <p:grpSp>
        <p:nvGrpSpPr>
          <p:cNvPr id="7" name="Group 6">
            <a:extLst>
              <a:ext uri="{FF2B5EF4-FFF2-40B4-BE49-F238E27FC236}">
                <a16:creationId xmlns:a16="http://schemas.microsoft.com/office/drawing/2014/main" id="{1F23F283-2ACE-4797-B764-9B2510E87692}"/>
              </a:ext>
            </a:extLst>
          </p:cNvPr>
          <p:cNvGrpSpPr/>
          <p:nvPr/>
        </p:nvGrpSpPr>
        <p:grpSpPr>
          <a:xfrm>
            <a:off x="4904045" y="4327521"/>
            <a:ext cx="7040304" cy="1843161"/>
            <a:chOff x="3678034" y="3245639"/>
            <a:chExt cx="5280228" cy="1382370"/>
          </a:xfrm>
        </p:grpSpPr>
        <p:sp>
          <p:nvSpPr>
            <p:cNvPr id="116" name="Rectangle 115">
              <a:extLst>
                <a:ext uri="{FF2B5EF4-FFF2-40B4-BE49-F238E27FC236}">
                  <a16:creationId xmlns:a16="http://schemas.microsoft.com/office/drawing/2014/main" id="{C53D392A-42EE-44A8-8055-FA474B8EE327}"/>
                </a:ext>
              </a:extLst>
            </p:cNvPr>
            <p:cNvSpPr/>
            <p:nvPr/>
          </p:nvSpPr>
          <p:spPr>
            <a:xfrm>
              <a:off x="5855043" y="3981197"/>
              <a:ext cx="1454141" cy="646812"/>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GSLB</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Optimal Path Selection</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App Health Monitoring</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App Discovery</a:t>
              </a:r>
            </a:p>
          </p:txBody>
        </p:sp>
        <p:sp>
          <p:nvSpPr>
            <p:cNvPr id="117" name="Rectangle 116">
              <a:extLst>
                <a:ext uri="{FF2B5EF4-FFF2-40B4-BE49-F238E27FC236}">
                  <a16:creationId xmlns:a16="http://schemas.microsoft.com/office/drawing/2014/main" id="{3E22E783-6584-4FA4-A150-407A36E52253}"/>
                </a:ext>
              </a:extLst>
            </p:cNvPr>
            <p:cNvSpPr/>
            <p:nvPr/>
          </p:nvSpPr>
          <p:spPr>
            <a:xfrm>
              <a:off x="5857117" y="3576360"/>
              <a:ext cx="1190725"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Discovery/</a:t>
              </a:r>
              <a:b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b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Availability</a:t>
              </a:r>
            </a:p>
          </p:txBody>
        </p:sp>
        <p:cxnSp>
          <p:nvCxnSpPr>
            <p:cNvPr id="118" name="Straight Connector 117">
              <a:extLst>
                <a:ext uri="{FF2B5EF4-FFF2-40B4-BE49-F238E27FC236}">
                  <a16:creationId xmlns:a16="http://schemas.microsoft.com/office/drawing/2014/main" id="{3C76C77A-4ED1-4819-BC3A-2B082C8F97F9}"/>
                </a:ext>
              </a:extLst>
            </p:cNvPr>
            <p:cNvCxnSpPr>
              <a:cxnSpLocks/>
            </p:cNvCxnSpPr>
            <p:nvPr/>
          </p:nvCxnSpPr>
          <p:spPr>
            <a:xfrm flipV="1">
              <a:off x="3678034" y="3509223"/>
              <a:ext cx="5050178" cy="4020"/>
            </a:xfrm>
            <a:prstGeom prst="line">
              <a:avLst/>
            </a:prstGeom>
            <a:ln w="6350"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87E19F34-17FB-433D-86DA-338FEAACC770}"/>
                </a:ext>
              </a:extLst>
            </p:cNvPr>
            <p:cNvSpPr/>
            <p:nvPr/>
          </p:nvSpPr>
          <p:spPr>
            <a:xfrm>
              <a:off x="3933806" y="3576360"/>
              <a:ext cx="1325086"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Zero Trust Network Access</a:t>
              </a:r>
            </a:p>
          </p:txBody>
        </p:sp>
        <p:sp>
          <p:nvSpPr>
            <p:cNvPr id="120" name="Rectangle 119">
              <a:extLst>
                <a:ext uri="{FF2B5EF4-FFF2-40B4-BE49-F238E27FC236}">
                  <a16:creationId xmlns:a16="http://schemas.microsoft.com/office/drawing/2014/main" id="{A12AD674-058E-4682-A26B-854917E0AE1E}"/>
                </a:ext>
              </a:extLst>
            </p:cNvPr>
            <p:cNvSpPr/>
            <p:nvPr/>
          </p:nvSpPr>
          <p:spPr>
            <a:xfrm>
              <a:off x="3940581" y="3981197"/>
              <a:ext cx="1503298" cy="646812"/>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Anti-VPN</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Anti-Firewall</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Anti-DDoS</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Anti-Network Segmentation</a:t>
              </a:r>
            </a:p>
          </p:txBody>
        </p:sp>
        <p:sp>
          <p:nvSpPr>
            <p:cNvPr id="121" name="Rectangle 120">
              <a:extLst>
                <a:ext uri="{FF2B5EF4-FFF2-40B4-BE49-F238E27FC236}">
                  <a16:creationId xmlns:a16="http://schemas.microsoft.com/office/drawing/2014/main" id="{A024A2E5-46A2-43E3-B1D8-0E42B4CA46E5}"/>
                </a:ext>
              </a:extLst>
            </p:cNvPr>
            <p:cNvSpPr/>
            <p:nvPr/>
          </p:nvSpPr>
          <p:spPr>
            <a:xfrm>
              <a:off x="7691501" y="3576360"/>
              <a:ext cx="1266761"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433"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dirty="0">
                  <a:ln>
                    <a:noFill/>
                  </a:ln>
                  <a:solidFill>
                    <a:srgbClr val="00B5B0">
                      <a:lumMod val="60000"/>
                      <a:lumOff val="40000"/>
                    </a:srgbClr>
                  </a:solidFill>
                  <a:effectLst/>
                  <a:uLnTx/>
                  <a:uFillTx/>
                  <a:latin typeface="Arial" panose="020B0604020202020204"/>
                  <a:ea typeface="ＭＳ Ｐゴシック" charset="-128"/>
                  <a:cs typeface="+mn-cs"/>
                </a:rPr>
                <a:t>App/Device Access</a:t>
              </a:r>
            </a:p>
          </p:txBody>
        </p:sp>
        <p:sp>
          <p:nvSpPr>
            <p:cNvPr id="123" name="Rectangle 122">
              <a:extLst>
                <a:ext uri="{FF2B5EF4-FFF2-40B4-BE49-F238E27FC236}">
                  <a16:creationId xmlns:a16="http://schemas.microsoft.com/office/drawing/2014/main" id="{340F81FA-55A7-491B-B8CF-7693A338B398}"/>
                </a:ext>
              </a:extLst>
            </p:cNvPr>
            <p:cNvSpPr/>
            <p:nvPr/>
          </p:nvSpPr>
          <p:spPr>
            <a:xfrm>
              <a:off x="7698587" y="3981197"/>
              <a:ext cx="1069383" cy="646812"/>
            </a:xfrm>
            <a:prstGeom prst="rect">
              <a:avLst/>
            </a:prstGeom>
          </p:spPr>
          <p:txBody>
            <a:bodyPr wrap="square">
              <a:spAutoFit/>
            </a:bodyPr>
            <a:lstStyle/>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Browser Access</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Web Isolation</a:t>
              </a:r>
            </a:p>
            <a:p>
              <a:pPr marL="0" marR="0" lvl="0" indent="0" algn="l" defTabSz="457075" rtl="0" eaLnBrk="1" fontAlgn="auto" latinLnBrk="0" hangingPunct="1">
                <a:lnSpc>
                  <a:spcPct val="12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solidFill>
                  <a:effectLst/>
                  <a:uLnTx/>
                  <a:uFillTx/>
                  <a:latin typeface="Arial" panose="020B0604020202020204"/>
                  <a:ea typeface="Calibri" charset="0"/>
                  <a:cs typeface="Arial"/>
                </a:rPr>
                <a:t>Private Service Edge</a:t>
              </a:r>
            </a:p>
          </p:txBody>
        </p:sp>
        <p:sp>
          <p:nvSpPr>
            <p:cNvPr id="125" name="Rectangle 124">
              <a:extLst>
                <a:ext uri="{FF2B5EF4-FFF2-40B4-BE49-F238E27FC236}">
                  <a16:creationId xmlns:a16="http://schemas.microsoft.com/office/drawing/2014/main" id="{D3B48ADF-9C56-4463-B5E2-D74EC4D63005}"/>
                </a:ext>
              </a:extLst>
            </p:cNvPr>
            <p:cNvSpPr/>
            <p:nvPr/>
          </p:nvSpPr>
          <p:spPr>
            <a:xfrm>
              <a:off x="5437486" y="3245639"/>
              <a:ext cx="1504217" cy="237282"/>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609433"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ＭＳ Ｐゴシック" charset="-128"/>
                  <a:cs typeface="+mn-cs"/>
                </a:rPr>
                <a:t>Platform Services </a:t>
              </a:r>
            </a:p>
          </p:txBody>
        </p:sp>
        <p:pic>
          <p:nvPicPr>
            <p:cNvPr id="208" name="Picture 16383">
              <a:extLst>
                <a:ext uri="{FF2B5EF4-FFF2-40B4-BE49-F238E27FC236}">
                  <a16:creationId xmlns:a16="http://schemas.microsoft.com/office/drawing/2014/main" id="{203899FC-A990-4465-863E-BED8F2303E7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bwMode="auto">
            <a:xfrm>
              <a:off x="7425566" y="3589791"/>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 name="Picture 16387">
              <a:extLst>
                <a:ext uri="{FF2B5EF4-FFF2-40B4-BE49-F238E27FC236}">
                  <a16:creationId xmlns:a16="http://schemas.microsoft.com/office/drawing/2014/main" id="{494E9E38-A923-4FE5-BABA-6CBE390ED9F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bwMode="auto">
            <a:xfrm>
              <a:off x="5582798" y="3593118"/>
              <a:ext cx="274319" cy="27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Oval 211">
              <a:extLst>
                <a:ext uri="{FF2B5EF4-FFF2-40B4-BE49-F238E27FC236}">
                  <a16:creationId xmlns:a16="http://schemas.microsoft.com/office/drawing/2014/main" id="{CA0DF19F-16C2-41B5-999C-E29DC20B5040}"/>
                </a:ext>
              </a:extLst>
            </p:cNvPr>
            <p:cNvSpPr/>
            <p:nvPr/>
          </p:nvSpPr>
          <p:spPr>
            <a:xfrm>
              <a:off x="3686518" y="3593118"/>
              <a:ext cx="274225" cy="274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11" name="Picture 15383">
              <a:extLst>
                <a:ext uri="{FF2B5EF4-FFF2-40B4-BE49-F238E27FC236}">
                  <a16:creationId xmlns:a16="http://schemas.microsoft.com/office/drawing/2014/main" id="{547902F1-F0AF-4BC1-A3DD-3B17FE0967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bwMode="auto">
            <a:xfrm>
              <a:off x="3739303" y="3639845"/>
              <a:ext cx="170838" cy="17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5" name="Group 94">
            <a:extLst>
              <a:ext uri="{FF2B5EF4-FFF2-40B4-BE49-F238E27FC236}">
                <a16:creationId xmlns:a16="http://schemas.microsoft.com/office/drawing/2014/main" id="{DE4F2CA5-F3E6-2944-B5E6-F336269A82AE}"/>
              </a:ext>
            </a:extLst>
          </p:cNvPr>
          <p:cNvGrpSpPr/>
          <p:nvPr/>
        </p:nvGrpSpPr>
        <p:grpSpPr>
          <a:xfrm>
            <a:off x="1204719" y="1168387"/>
            <a:ext cx="804187" cy="531435"/>
            <a:chOff x="3590307" y="772377"/>
            <a:chExt cx="693414" cy="458232"/>
          </a:xfrm>
        </p:grpSpPr>
        <p:grpSp>
          <p:nvGrpSpPr>
            <p:cNvPr id="96" name="Group 95">
              <a:extLst>
                <a:ext uri="{FF2B5EF4-FFF2-40B4-BE49-F238E27FC236}">
                  <a16:creationId xmlns:a16="http://schemas.microsoft.com/office/drawing/2014/main" id="{AFD1FF97-B552-F447-B7F6-EB398740F153}"/>
                </a:ext>
              </a:extLst>
            </p:cNvPr>
            <p:cNvGrpSpPr/>
            <p:nvPr/>
          </p:nvGrpSpPr>
          <p:grpSpPr>
            <a:xfrm>
              <a:off x="3590307" y="772377"/>
              <a:ext cx="693414" cy="458232"/>
              <a:chOff x="4065882" y="894990"/>
              <a:chExt cx="837297" cy="543808"/>
            </a:xfrm>
          </p:grpSpPr>
          <p:sp>
            <p:nvSpPr>
              <p:cNvPr id="98" name="Freeform 64">
                <a:extLst>
                  <a:ext uri="{FF2B5EF4-FFF2-40B4-BE49-F238E27FC236}">
                    <a16:creationId xmlns:a16="http://schemas.microsoft.com/office/drawing/2014/main" id="{790A4032-6145-5940-A8EB-98C7A5651D4C}"/>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03" name="Picture 4">
                <a:extLst>
                  <a:ext uri="{FF2B5EF4-FFF2-40B4-BE49-F238E27FC236}">
                    <a16:creationId xmlns:a16="http://schemas.microsoft.com/office/drawing/2014/main" id="{CACC3327-3229-2D40-8218-4F80ADA1604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207519" y="1228341"/>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6">
              <a:extLst>
                <a:ext uri="{FF2B5EF4-FFF2-40B4-BE49-F238E27FC236}">
                  <a16:creationId xmlns:a16="http://schemas.microsoft.com/office/drawing/2014/main" id="{277DE205-944C-D349-A0D7-A4143549EBB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C8698900-3FD5-524F-8F66-2A53766063A1}"/>
              </a:ext>
            </a:extLst>
          </p:cNvPr>
          <p:cNvGrpSpPr/>
          <p:nvPr/>
        </p:nvGrpSpPr>
        <p:grpSpPr>
          <a:xfrm>
            <a:off x="2110045" y="1168387"/>
            <a:ext cx="804187" cy="531435"/>
            <a:chOff x="3590307" y="772377"/>
            <a:chExt cx="693414" cy="458232"/>
          </a:xfrm>
        </p:grpSpPr>
        <p:grpSp>
          <p:nvGrpSpPr>
            <p:cNvPr id="106" name="Group 105">
              <a:extLst>
                <a:ext uri="{FF2B5EF4-FFF2-40B4-BE49-F238E27FC236}">
                  <a16:creationId xmlns:a16="http://schemas.microsoft.com/office/drawing/2014/main" id="{C958614D-A679-484D-B2B0-B6774AD7AF5F}"/>
                </a:ext>
              </a:extLst>
            </p:cNvPr>
            <p:cNvGrpSpPr/>
            <p:nvPr/>
          </p:nvGrpSpPr>
          <p:grpSpPr>
            <a:xfrm>
              <a:off x="3590307" y="772377"/>
              <a:ext cx="693414" cy="458232"/>
              <a:chOff x="4065882" y="894990"/>
              <a:chExt cx="837297" cy="543808"/>
            </a:xfrm>
          </p:grpSpPr>
          <p:sp>
            <p:nvSpPr>
              <p:cNvPr id="109" name="Freeform 64">
                <a:extLst>
                  <a:ext uri="{FF2B5EF4-FFF2-40B4-BE49-F238E27FC236}">
                    <a16:creationId xmlns:a16="http://schemas.microsoft.com/office/drawing/2014/main" id="{F0B953A1-6AF2-104C-BFDC-121944F83CB8}"/>
                  </a:ext>
                </a:extLst>
              </p:cNvPr>
              <p:cNvSpPr>
                <a:spLocks noChangeAspect="1" noChangeArrowheads="1"/>
              </p:cNvSpPr>
              <p:nvPr/>
            </p:nvSpPr>
            <p:spPr bwMode="auto">
              <a:xfrm>
                <a:off x="4065882" y="894990"/>
                <a:ext cx="837297" cy="543808"/>
              </a:xfrm>
              <a:custGeom>
                <a:avLst/>
                <a:gdLst>
                  <a:gd name="T0" fmla="*/ 0 w 2936"/>
                  <a:gd name="T1" fmla="*/ 353967 h 1909"/>
                  <a:gd name="T2" fmla="*/ 0 w 2936"/>
                  <a:gd name="T3" fmla="*/ 353967 h 1909"/>
                  <a:gd name="T4" fmla="*/ 146319 w 2936"/>
                  <a:gd name="T5" fmla="*/ 500274 h 1909"/>
                  <a:gd name="T6" fmla="*/ 146319 w 2936"/>
                  <a:gd name="T7" fmla="*/ 500274 h 1909"/>
                  <a:gd name="T8" fmla="*/ 613595 w 2936"/>
                  <a:gd name="T9" fmla="*/ 500274 h 1909"/>
                  <a:gd name="T10" fmla="*/ 769616 w 2936"/>
                  <a:gd name="T11" fmla="*/ 344266 h 1909"/>
                  <a:gd name="T12" fmla="*/ 652141 w 2936"/>
                  <a:gd name="T13" fmla="*/ 192453 h 1909"/>
                  <a:gd name="T14" fmla="*/ 455738 w 2936"/>
                  <a:gd name="T15" fmla="*/ 0 h 1909"/>
                  <a:gd name="T16" fmla="*/ 296309 w 2936"/>
                  <a:gd name="T17" fmla="*/ 82855 h 1909"/>
                  <a:gd name="T18" fmla="*/ 280838 w 2936"/>
                  <a:gd name="T19" fmla="*/ 77086 h 1909"/>
                  <a:gd name="T20" fmla="*/ 125079 w 2936"/>
                  <a:gd name="T21" fmla="*/ 167545 h 1909"/>
                  <a:gd name="T22" fmla="*/ 121146 w 2936"/>
                  <a:gd name="T23" fmla="*/ 211856 h 1909"/>
                  <a:gd name="T24" fmla="*/ 0 w 2936"/>
                  <a:gd name="T25" fmla="*/ 353967 h 19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936" h="1909">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a:solidFill>
                  <a:schemeClr val="bg1"/>
                </a:solidFill>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10" name="Picture 4">
                <a:extLst>
                  <a:ext uri="{FF2B5EF4-FFF2-40B4-BE49-F238E27FC236}">
                    <a16:creationId xmlns:a16="http://schemas.microsoft.com/office/drawing/2014/main" id="{FF48B4BE-E46F-1440-991F-829D5592854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207519" y="1228341"/>
                <a:ext cx="532320" cy="163491"/>
              </a:xfrm>
              <a:prstGeom prst="rect">
                <a:avLst/>
              </a:prstGeom>
              <a:noFill/>
              <a:extLst>
                <a:ext uri="{909E8E84-426E-40DD-AFC4-6F175D3DCCD1}">
                  <a14:hiddenFill xmlns:a14="http://schemas.microsoft.com/office/drawing/2010/main">
                    <a:solidFill>
                      <a:srgbClr val="FFFFFF"/>
                    </a:solidFill>
                  </a14:hiddenFill>
                </a:ext>
              </a:extLst>
            </p:spPr>
          </p:pic>
        </p:grpSp>
        <p:pic>
          <p:nvPicPr>
            <p:cNvPr id="108" name="Picture 6">
              <a:extLst>
                <a:ext uri="{FF2B5EF4-FFF2-40B4-BE49-F238E27FC236}">
                  <a16:creationId xmlns:a16="http://schemas.microsoft.com/office/drawing/2014/main" id="{F0C0D6E7-78A5-DA46-86C1-A6F37134DDF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865179" y="887970"/>
              <a:ext cx="229607" cy="1377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D4F4B7D0-BBB2-A24B-B45D-99FA888DE460}"/>
              </a:ext>
            </a:extLst>
          </p:cNvPr>
          <p:cNvGrpSpPr/>
          <p:nvPr/>
        </p:nvGrpSpPr>
        <p:grpSpPr>
          <a:xfrm>
            <a:off x="211153" y="3326064"/>
            <a:ext cx="976967" cy="624749"/>
            <a:chOff x="158364" y="2494549"/>
            <a:chExt cx="732725" cy="468562"/>
          </a:xfrm>
        </p:grpSpPr>
        <p:sp>
          <p:nvSpPr>
            <p:cNvPr id="152" name="TextBox 151">
              <a:extLst>
                <a:ext uri="{FF2B5EF4-FFF2-40B4-BE49-F238E27FC236}">
                  <a16:creationId xmlns:a16="http://schemas.microsoft.com/office/drawing/2014/main" id="{7FBE1358-7452-BA48-8402-92833CF3E379}"/>
                </a:ext>
              </a:extLst>
            </p:cNvPr>
            <p:cNvSpPr txBox="1"/>
            <p:nvPr/>
          </p:nvSpPr>
          <p:spPr>
            <a:xfrm>
              <a:off x="158364" y="2801528"/>
              <a:ext cx="732725" cy="161583"/>
            </a:xfrm>
            <a:prstGeom prst="rect">
              <a:avLst/>
            </a:prstGeom>
            <a:noFill/>
          </p:spPr>
          <p:txBody>
            <a:bodyPr wrap="square" rtlCol="0">
              <a:spAutoFit/>
            </a:bodyPr>
            <a:lstStyle/>
            <a:p>
              <a:pPr marL="0" marR="0" lvl="0" indent="0" algn="ctr" defTabSz="609585" rtl="0" eaLnBrk="0" fontAlgn="base" latinLnBrk="0" hangingPunct="0">
                <a:lnSpc>
                  <a:spcPct val="100000"/>
                </a:lnSpc>
                <a:spcBef>
                  <a:spcPts val="1333"/>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128"/>
                  <a:cs typeface="Arial" panose="020B0604020202020204" pitchFamily="34" charset="0"/>
                </a:rPr>
                <a:t>ID Provider</a:t>
              </a:r>
            </a:p>
          </p:txBody>
        </p:sp>
        <p:pic>
          <p:nvPicPr>
            <p:cNvPr id="91" name="Picture 171">
              <a:extLst>
                <a:ext uri="{FF2B5EF4-FFF2-40B4-BE49-F238E27FC236}">
                  <a16:creationId xmlns:a16="http://schemas.microsoft.com/office/drawing/2014/main" id="{FD1DFEAB-8210-BC4F-889F-CDBB838D57B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9916" y="2494549"/>
              <a:ext cx="308504" cy="308504"/>
            </a:xfrm>
            <a:prstGeom prst="rect">
              <a:avLst/>
            </a:prstGeom>
          </p:spPr>
        </p:pic>
      </p:grpSp>
      <p:sp>
        <p:nvSpPr>
          <p:cNvPr id="9" name="Rectangle 8">
            <a:extLst>
              <a:ext uri="{FF2B5EF4-FFF2-40B4-BE49-F238E27FC236}">
                <a16:creationId xmlns:a16="http://schemas.microsoft.com/office/drawing/2014/main" id="{AA1416B8-2BA4-8946-8820-1F164EB22818}"/>
              </a:ext>
            </a:extLst>
          </p:cNvPr>
          <p:cNvSpPr/>
          <p:nvPr/>
        </p:nvSpPr>
        <p:spPr>
          <a:xfrm>
            <a:off x="5971607" y="3244334"/>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B3E42"/>
                </a:solidFill>
                <a:effectLst/>
                <a:uLnTx/>
                <a:uFillTx/>
                <a:latin typeface="Arial" panose="020B0604020202020204"/>
                <a:ea typeface="+mn-ea"/>
                <a:cs typeface="+mn-cs"/>
              </a:rPr>
              <a:t> </a:t>
            </a: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19BD7E42-C532-9A41-9CFE-64F9AEF4FD00}"/>
              </a:ext>
            </a:extLst>
          </p:cNvPr>
          <p:cNvSpPr/>
          <p:nvPr/>
        </p:nvSpPr>
        <p:spPr>
          <a:xfrm>
            <a:off x="5971607" y="3244334"/>
            <a:ext cx="3770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B3E42"/>
                </a:solidFill>
                <a:effectLst/>
                <a:uLnTx/>
                <a:uFillTx/>
                <a:latin typeface="Arial" panose="020B0604020202020204"/>
                <a:ea typeface="+mn-ea"/>
                <a:cs typeface="+mn-cs"/>
              </a:rPr>
              <a:t>   </a:t>
            </a: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D1DFB95E-A020-D248-8815-7AD859F5D2D8}"/>
              </a:ext>
            </a:extLst>
          </p:cNvPr>
          <p:cNvSpPr/>
          <p:nvPr/>
        </p:nvSpPr>
        <p:spPr>
          <a:xfrm>
            <a:off x="5971607" y="3244334"/>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3B3E42"/>
                </a:solidFill>
                <a:effectLst/>
                <a:uLnTx/>
                <a:uFillTx/>
                <a:latin typeface="Arial" panose="020B0604020202020204"/>
                <a:ea typeface="+mn-ea"/>
                <a:cs typeface="+mn-cs"/>
              </a:rPr>
              <a:t> </a:t>
            </a:r>
            <a:endParaRPr kumimoji="0" lang="en-US" sz="1800" b="0" i="0" u="none" strike="noStrike" kern="1200" cap="none" spc="0" normalizeH="0" baseline="0" noProof="0" dirty="0">
              <a:ln>
                <a:noFill/>
              </a:ln>
              <a:solidFill>
                <a:srgbClr val="3B3E4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1380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1000"/>
                                        <p:tgtEl>
                                          <p:spTgt spid="100"/>
                                        </p:tgtEl>
                                      </p:cBhvr>
                                    </p:animEffect>
                                  </p:childTnLst>
                                </p:cTn>
                              </p:par>
                            </p:childTnLst>
                          </p:cTn>
                        </p:par>
                        <p:par>
                          <p:cTn id="8" fill="hold">
                            <p:stCondLst>
                              <p:cond delay="1000"/>
                            </p:stCondLst>
                            <p:childTnLst>
                              <p:par>
                                <p:cTn id="9" presetID="22" presetClass="entr" presetSubtype="2" fill="hold" nodeType="afterEffect">
                                  <p:stCondLst>
                                    <p:cond delay="500"/>
                                  </p:stCondLst>
                                  <p:childTnLst>
                                    <p:set>
                                      <p:cBhvr>
                                        <p:cTn id="10" dur="1" fill="hold">
                                          <p:stCondLst>
                                            <p:cond delay="0"/>
                                          </p:stCondLst>
                                        </p:cTn>
                                        <p:tgtEl>
                                          <p:spTgt spid="153"/>
                                        </p:tgtEl>
                                        <p:attrNameLst>
                                          <p:attrName>style.visibility</p:attrName>
                                        </p:attrNameLst>
                                      </p:cBhvr>
                                      <p:to>
                                        <p:strVal val="visible"/>
                                      </p:to>
                                    </p:set>
                                    <p:animEffect transition="in" filter="wipe(right)">
                                      <p:cBhvr>
                                        <p:cTn id="11" dur="1000"/>
                                        <p:tgtEl>
                                          <p:spTgt spid="153"/>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1000"/>
                                        <p:tgtEl>
                                          <p:spTgt spid="153"/>
                                        </p:tgtEl>
                                      </p:cBhvr>
                                    </p:animEffect>
                                  </p:childTnLst>
                                </p:cTn>
                              </p:par>
                            </p:childTnLst>
                          </p:cTn>
                        </p:par>
                        <p:par>
                          <p:cTn id="20" fill="hold">
                            <p:stCondLst>
                              <p:cond delay="4000"/>
                            </p:stCondLst>
                            <p:childTnLst>
                              <p:par>
                                <p:cTn id="21" presetID="22" presetClass="entr" presetSubtype="1" fill="hold" nodeType="afterEffect">
                                  <p:stCondLst>
                                    <p:cond delay="500"/>
                                  </p:stCondLst>
                                  <p:childTnLst>
                                    <p:set>
                                      <p:cBhvr>
                                        <p:cTn id="22" dur="1" fill="hold">
                                          <p:stCondLst>
                                            <p:cond delay="0"/>
                                          </p:stCondLst>
                                        </p:cTn>
                                        <p:tgtEl>
                                          <p:spTgt spid="160"/>
                                        </p:tgtEl>
                                        <p:attrNameLst>
                                          <p:attrName>style.visibility</p:attrName>
                                        </p:attrNameLst>
                                      </p:cBhvr>
                                      <p:to>
                                        <p:strVal val="visible"/>
                                      </p:to>
                                    </p:set>
                                    <p:animEffect transition="in" filter="wipe(up)">
                                      <p:cBhvr>
                                        <p:cTn id="23" dur="1000"/>
                                        <p:tgtEl>
                                          <p:spTgt spid="160"/>
                                        </p:tgtEl>
                                      </p:cBhvr>
                                    </p:animEffect>
                                  </p:childTnLst>
                                </p:cTn>
                              </p:par>
                              <p:par>
                                <p:cTn id="24" presetID="22" presetClass="entr" presetSubtype="2" fill="hold" nodeType="withEffect">
                                  <p:stCondLst>
                                    <p:cond delay="500"/>
                                  </p:stCondLst>
                                  <p:childTnLst>
                                    <p:set>
                                      <p:cBhvr>
                                        <p:cTn id="25" dur="1" fill="hold">
                                          <p:stCondLst>
                                            <p:cond delay="0"/>
                                          </p:stCondLst>
                                        </p:cTn>
                                        <p:tgtEl>
                                          <p:spTgt spid="83"/>
                                        </p:tgtEl>
                                        <p:attrNameLst>
                                          <p:attrName>style.visibility</p:attrName>
                                        </p:attrNameLst>
                                      </p:cBhvr>
                                      <p:to>
                                        <p:strVal val="visible"/>
                                      </p:to>
                                    </p:set>
                                    <p:animEffect transition="in" filter="wipe(right)">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par>
                          <p:cTn id="31" fill="hold">
                            <p:stCondLst>
                              <p:cond delay="0"/>
                            </p:stCondLst>
                            <p:childTnLst>
                              <p:par>
                                <p:cTn id="32" presetID="1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1000"/>
                                        <p:tgtEl>
                                          <p:spTgt spid="3"/>
                                        </p:tgtEl>
                                        <p:attrNameLst>
                                          <p:attrName>ppt_x</p:attrName>
                                        </p:attrNameLst>
                                      </p:cBhvr>
                                      <p:tavLst>
                                        <p:tav tm="0">
                                          <p:val>
                                            <p:strVal val="#ppt_x-#ppt_w*1.125000"/>
                                          </p:val>
                                        </p:tav>
                                        <p:tav tm="100000">
                                          <p:val>
                                            <p:strVal val="#ppt_x"/>
                                          </p:val>
                                        </p:tav>
                                      </p:tavLst>
                                    </p:anim>
                                    <p:animEffect transition="in" filter="wipe(right)">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1000"/>
                                        <p:tgtEl>
                                          <p:spTgt spid="4"/>
                                        </p:tgtEl>
                                        <p:attrNameLst>
                                          <p:attrName>ppt_x</p:attrName>
                                        </p:attrNameLst>
                                      </p:cBhvr>
                                      <p:tavLst>
                                        <p:tav tm="0">
                                          <p:val>
                                            <p:strVal val="#ppt_x-#ppt_w*1.125000"/>
                                          </p:val>
                                        </p:tav>
                                        <p:tav tm="100000">
                                          <p:val>
                                            <p:strVal val="#ppt_x"/>
                                          </p:val>
                                        </p:tav>
                                      </p:tavLst>
                                    </p:anim>
                                    <p:animEffect transition="in" filter="wipe(right)">
                                      <p:cBhvr>
                                        <p:cTn id="41" dur="10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1000"/>
                                        <p:tgtEl>
                                          <p:spTgt spid="5"/>
                                        </p:tgtEl>
                                        <p:attrNameLst>
                                          <p:attrName>ppt_x</p:attrName>
                                        </p:attrNameLst>
                                      </p:cBhvr>
                                      <p:tavLst>
                                        <p:tav tm="0">
                                          <p:val>
                                            <p:strVal val="#ppt_x-#ppt_w*1.125000"/>
                                          </p:val>
                                        </p:tav>
                                        <p:tav tm="100000">
                                          <p:val>
                                            <p:strVal val="#ppt_x"/>
                                          </p:val>
                                        </p:tav>
                                      </p:tavLst>
                                    </p:anim>
                                    <p:animEffect transition="in" filter="wipe(right)">
                                      <p:cBhvr>
                                        <p:cTn id="47" dur="10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1000"/>
                                        <p:tgtEl>
                                          <p:spTgt spid="6"/>
                                        </p:tgtEl>
                                        <p:attrNameLst>
                                          <p:attrName>ppt_x</p:attrName>
                                        </p:attrNameLst>
                                      </p:cBhvr>
                                      <p:tavLst>
                                        <p:tav tm="0">
                                          <p:val>
                                            <p:strVal val="#ppt_x-#ppt_w*1.125000"/>
                                          </p:val>
                                        </p:tav>
                                        <p:tav tm="100000">
                                          <p:val>
                                            <p:strVal val="#ppt_x"/>
                                          </p:val>
                                        </p:tav>
                                      </p:tavLst>
                                    </p:anim>
                                    <p:animEffect transition="in" filter="wipe(right)">
                                      <p:cBhvr>
                                        <p:cTn id="53" dur="10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nodeType="clickEffect">
                                  <p:stCondLst>
                                    <p:cond delay="0"/>
                                  </p:stCondLst>
                                  <p:childTnLst>
                                    <p:set>
                                      <p:cBhvr>
                                        <p:cTn id="57" dur="1" fill="hold">
                                          <p:stCondLst>
                                            <p:cond delay="0"/>
                                          </p:stCondLst>
                                        </p:cTn>
                                        <p:tgtEl>
                                          <p:spTgt spid="169"/>
                                        </p:tgtEl>
                                        <p:attrNameLst>
                                          <p:attrName>style.visibility</p:attrName>
                                        </p:attrNameLst>
                                      </p:cBhvr>
                                      <p:to>
                                        <p:strVal val="visible"/>
                                      </p:to>
                                    </p:set>
                                    <p:anim calcmode="lin" valueType="num">
                                      <p:cBhvr additive="base">
                                        <p:cTn id="58" dur="500"/>
                                        <p:tgtEl>
                                          <p:spTgt spid="169"/>
                                        </p:tgtEl>
                                        <p:attrNameLst>
                                          <p:attrName>ppt_y</p:attrName>
                                        </p:attrNameLst>
                                      </p:cBhvr>
                                      <p:tavLst>
                                        <p:tav tm="0">
                                          <p:val>
                                            <p:strVal val="#ppt_y+#ppt_h*1.125000"/>
                                          </p:val>
                                        </p:tav>
                                        <p:tav tm="100000">
                                          <p:val>
                                            <p:strVal val="#ppt_y"/>
                                          </p:val>
                                        </p:tav>
                                      </p:tavLst>
                                    </p:anim>
                                    <p:animEffect transition="in" filter="wipe(up)">
                                      <p:cBhvr>
                                        <p:cTn id="59" dur="500"/>
                                        <p:tgtEl>
                                          <p:spTgt spid="16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Lst>
  </p:timing>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1_Office Theme">
  <a:themeElements>
    <a:clrScheme name="Custom 1">
      <a:dk1>
        <a:srgbClr val="3B3E42"/>
      </a:dk1>
      <a:lt1>
        <a:srgbClr val="FFFFFF"/>
      </a:lt1>
      <a:dk2>
        <a:srgbClr val="000000"/>
      </a:dk2>
      <a:lt2>
        <a:srgbClr val="EBEBED"/>
      </a:lt2>
      <a:accent1>
        <a:srgbClr val="009CDA"/>
      </a:accent1>
      <a:accent2>
        <a:srgbClr val="FF931E"/>
      </a:accent2>
      <a:accent3>
        <a:srgbClr val="00B5B0"/>
      </a:accent3>
      <a:accent4>
        <a:srgbClr val="063E8D"/>
      </a:accent4>
      <a:accent5>
        <a:srgbClr val="8A0081"/>
      </a:accent5>
      <a:accent6>
        <a:srgbClr val="9E2432"/>
      </a:accent6>
      <a:hlink>
        <a:srgbClr val="0076BE"/>
      </a:hlink>
      <a:folHlink>
        <a:srgbClr val="645B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sz="16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1887</Words>
  <Application>Microsoft Office PowerPoint</Application>
  <PresentationFormat>Widescreen</PresentationFormat>
  <Paragraphs>427</Paragraphs>
  <Slides>13</Slides>
  <Notes>13</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1_Office Theme</vt:lpstr>
      <vt:lpstr>Securing Your  Cloud Transformation</vt:lpstr>
      <vt:lpstr>Zscaler: Powering digital transformation</vt:lpstr>
      <vt:lpstr>What sets Zscaler cybersecurity apart</vt:lpstr>
      <vt:lpstr>Zscaler Internet Access: Secure and fast access to internet &amp; SaaS</vt:lpstr>
      <vt:lpstr>Three architectures to secure SD-WAN</vt:lpstr>
      <vt:lpstr>Defining a New Market Category</vt:lpstr>
      <vt:lpstr>SD-WAN simplifies local breakouts, Zscaler secures them</vt:lpstr>
      <vt:lpstr>Zscaler is the only Microsoft certified security vendor for Office 365 </vt:lpstr>
      <vt:lpstr>Achieve Zero Trust Network Access with Zscaler Private Access </vt:lpstr>
      <vt:lpstr>Four areas where Zscaler can help you deliver value </vt:lpstr>
      <vt:lpstr>Why Zscaler cloud security platform? </vt:lpstr>
      <vt:lpstr>Blueprint for a cloud and mobile world</vt:lpstr>
      <vt:lpstr>Thought leaders…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Your  Cloud Transformation</dc:title>
  <dc:creator>Nicole Guarraci</dc:creator>
  <cp:lastModifiedBy>Steve McManus</cp:lastModifiedBy>
  <cp:revision>8</cp:revision>
  <dcterms:created xsi:type="dcterms:W3CDTF">2020-07-14T17:12:55Z</dcterms:created>
  <dcterms:modified xsi:type="dcterms:W3CDTF">2020-07-30T14:09:09Z</dcterms:modified>
</cp:coreProperties>
</file>